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63" r:id="rId5"/>
    <p:sldId id="274" r:id="rId6"/>
    <p:sldId id="262" r:id="rId7"/>
    <p:sldId id="275" r:id="rId8"/>
    <p:sldId id="264" r:id="rId9"/>
    <p:sldId id="268" r:id="rId10"/>
    <p:sldId id="267" r:id="rId11"/>
    <p:sldId id="270" r:id="rId12"/>
    <p:sldId id="273" r:id="rId13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72" d="100"/>
          <a:sy n="72" d="100"/>
        </p:scale>
        <p:origin x="-1956" y="-90"/>
      </p:cViewPr>
      <p:guideLst>
        <p:guide orient="horz" pos="2160"/>
        <p:guide pos="2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  <a:endParaRPr lang="ru-RU" sz="1200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2" y="5489848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  <p:sp>
        <p:nvSpPr>
          <p:cNvPr id="12" name="Номер слайда 5"/>
          <p:cNvSpPr txBox="1"/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hyperlink" Target="https://presentation-creation.ru/" TargetMode="Externa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</a:fld>
            <a:endParaRPr lang="ru-RU"/>
          </a:p>
        </p:txBody>
      </p:sp>
      <p:pic>
        <p:nvPicPr>
          <p:cNvPr id="7" name="Рисунок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D</a:t>
            </a:r>
            <a:r>
              <a:rPr sz="4800" b="1" dirty="0" smtClean="0"/>
              <a:t>ata </a:t>
            </a:r>
            <a:r>
              <a:rPr lang="en-US" sz="4800" b="1" dirty="0" smtClean="0"/>
              <a:t>S</a:t>
            </a:r>
            <a:r>
              <a:rPr sz="4800" b="1" dirty="0" smtClean="0"/>
              <a:t>cience</a:t>
            </a:r>
            <a:endParaRPr sz="48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Результат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52890" cy="548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60"/>
          <p:cNvSpPr>
            <a:spLocks noChangeShapeType="1"/>
          </p:cNvSpPr>
          <p:nvPr/>
        </p:nvSpPr>
        <p:spPr bwMode="gray">
          <a:xfrm>
            <a:off x="1763395" y="2959735"/>
            <a:ext cx="6224270" cy="1778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Line 260"/>
          <p:cNvSpPr>
            <a:spLocks noChangeShapeType="1"/>
          </p:cNvSpPr>
          <p:nvPr/>
        </p:nvSpPr>
        <p:spPr bwMode="gray">
          <a:xfrm>
            <a:off x="1860550" y="5955665"/>
            <a:ext cx="6224270" cy="1778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Задачи</a:t>
            </a:r>
            <a:endParaRPr lang="ru-RU" altLang="ru-RU" dirty="0" smtClean="0"/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1503838" y="237440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2340069" y="2447107"/>
            <a:ext cx="3999865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Запустить базовую модель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1631409" y="24172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endParaRPr lang="en-US" sz="2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1835785" y="4509135"/>
            <a:ext cx="6224270" cy="1778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1576481" y="393269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1632044" y="397555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endParaRPr lang="en-US" sz="2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1576481" y="537477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1632044" y="54176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2339434" y="3603125"/>
            <a:ext cx="563054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Оценить качество результата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по релевантным для задачи метрикам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2340704" y="5472882"/>
            <a:ext cx="4994275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Получение отчёта по результатам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sym typeface="+mn-ea"/>
              </a:rPr>
              <a:t>T</a:t>
            </a:r>
            <a:r>
              <a:rPr lang="ru-RU" dirty="0">
                <a:sym typeface="+mn-ea"/>
              </a:rPr>
              <a:t>ensor</a:t>
            </a:r>
            <a:r>
              <a:rPr lang="en-US" altLang="ru-RU" dirty="0">
                <a:sym typeface="+mn-ea"/>
              </a:rPr>
              <a:t>F</a:t>
            </a:r>
            <a:r>
              <a:rPr lang="ru-RU" dirty="0">
                <a:sym typeface="+mn-ea"/>
              </a:rPr>
              <a:t>low</a:t>
            </a:r>
            <a:endParaRPr lang="en-US" alt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-108585" y="2276475"/>
            <a:ext cx="4886325" cy="3855085"/>
          </a:xfrm>
        </p:spPr>
        <p:txBody>
          <a:bodyPr>
            <a:normAutofit lnSpcReduction="20000"/>
          </a:bodyPr>
          <a:lstStyle/>
          <a:p>
            <a:r>
              <a:t>Tensorflow — фреймворк для глубокого машинного обучения, разрабатываемый в Google Brain.</a:t>
            </a:r>
            <a:r>
              <a:rPr lang="ru-RU"/>
              <a:t> </a:t>
            </a:r>
            <a:r>
              <a:t>Работа c TF строится вокруг построения и выполнения графа вычислений</a:t>
            </a:r>
            <a:r>
              <a:rPr lang="ru-RU"/>
              <a:t> и нейронных сетей.</a:t>
            </a:r>
            <a:endParaRPr lang="ru-RU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643755" y="2780665"/>
            <a:ext cx="4393565" cy="246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CNN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30213" y="1916113"/>
            <a:ext cx="8713787" cy="4249737"/>
          </a:xfrm>
        </p:spPr>
        <p:txBody>
          <a:bodyPr>
            <a:normAutofit lnSpcReduction="20000"/>
          </a:bodyPr>
          <a:lstStyle/>
          <a:p>
            <a:r>
              <a:t>Сверточные нейронные сети (CNN) являются одними из самых эффективных сетей Deep Learning.</a:t>
            </a:r>
            <a:r>
              <a:rPr lang="en-US"/>
              <a:t> </a:t>
            </a:r>
            <a:r>
              <a:t>Слой свёртки принимает на вход 3-мерный признак. Помимо него, целесообразно использовать слой Pooling для уменьшения размерности. Уменьшение размерности поможет сети углубиться в детали локальных представлений, а также уменьшить количество обучаемых коэффициентов.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Свёрточная нейросеть</a:t>
            </a:r>
            <a:endParaRPr lang="ru-RU" altLang="ru-RU"/>
          </a:p>
        </p:txBody>
      </p:sp>
      <p:pic>
        <p:nvPicPr>
          <p:cNvPr id="104" name="Замещающее содержимое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260" y="1988820"/>
            <a:ext cx="7794625" cy="4395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5876925"/>
            <a:ext cx="1311275" cy="371475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15" y="5805170"/>
            <a:ext cx="338455" cy="330200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55" y="6092825"/>
            <a:ext cx="104775" cy="14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TPU</a:t>
            </a:r>
            <a:endParaRPr lang="en-US" alt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-36830" y="1844675"/>
            <a:ext cx="4639310" cy="4701540"/>
          </a:xfrm>
        </p:spPr>
        <p:txBody>
          <a:bodyPr>
            <a:normAutofit/>
          </a:bodyPr>
          <a:lstStyle/>
          <a:p>
            <a:r>
              <a:rPr sz="2700"/>
              <a:t>Для обучения будем использовать</a:t>
            </a:r>
            <a:r>
              <a:rPr lang="en-US" sz="2700"/>
              <a:t> </a:t>
            </a:r>
            <a:r>
              <a:rPr lang="ru-RU" sz="2700"/>
              <a:t>т</a:t>
            </a:r>
            <a:r>
              <a:rPr lang="en-US" sz="2700"/>
              <a:t>ензорный процессор,</a:t>
            </a:r>
            <a:r>
              <a:rPr sz="2700"/>
              <a:t> </a:t>
            </a:r>
            <a:r>
              <a:rPr lang="ru-RU" sz="2700"/>
              <a:t>который</a:t>
            </a:r>
            <a:r>
              <a:rPr sz="2700"/>
              <a:t> может обрабатывать огромное количество умножений и сложений для нейросетей с невероятной скоростью, </a:t>
            </a:r>
            <a:endParaRPr lang="en-US" altLang="ru-RU" sz="2700"/>
          </a:p>
        </p:txBody>
      </p:sp>
      <p:pic>
        <p:nvPicPr>
          <p:cNvPr id="105" name="Изображение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643755" y="1988820"/>
            <a:ext cx="4402455" cy="2548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Объект 4"/>
          <p:cNvSpPr>
            <a:spLocks noGrp="1"/>
          </p:cNvSpPr>
          <p:nvPr/>
        </p:nvSpPr>
        <p:spPr>
          <a:xfrm>
            <a:off x="-36830" y="4725035"/>
            <a:ext cx="8664575" cy="1659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700"/>
              <a:t>потребляя при этом гораздо меньше энергии и умещаясь в меньшем физическом объёме</a:t>
            </a:r>
            <a:r>
              <a:rPr lang="ru-RU" sz="2700"/>
              <a:t> по сравнению с </a:t>
            </a:r>
            <a:r>
              <a:rPr lang="en-US" sz="2700"/>
              <a:t>CPU </a:t>
            </a:r>
            <a:r>
              <a:rPr lang="ru-RU" sz="2700"/>
              <a:t>и </a:t>
            </a:r>
            <a:r>
              <a:rPr lang="en-US" sz="2700"/>
              <a:t>GPU</a:t>
            </a:r>
            <a:r>
              <a:rPr sz="2700"/>
              <a:t>.</a:t>
            </a:r>
            <a:r>
              <a:rPr lang="ru-RU" sz="2700"/>
              <a:t> Составляющая </a:t>
            </a:r>
            <a:r>
              <a:rPr lang="en-US" sz="2700"/>
              <a:t>Google Collab.</a:t>
            </a:r>
            <a:endParaRPr lang="en-US" altLang="ru-RU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IMAGENET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30213" y="1916113"/>
            <a:ext cx="8713787" cy="4249737"/>
          </a:xfrm>
        </p:spPr>
        <p:txBody>
          <a:bodyPr>
            <a:normAutofit/>
          </a:bodyPr>
          <a:lstStyle/>
          <a:p>
            <a:r>
              <a:t>ImageNet — набор данных, состоящий из более чем 15 миллионов размеченных высококачественных изображений, разделенных на 22000 категорий. Изображения были взяты из интернета и размечены вручную людьми-разметчиками с помощью краудсорсинговой площадки Mechanical Turk от Amazon.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VGG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30213" y="1916113"/>
            <a:ext cx="8713787" cy="4249737"/>
          </a:xfrm>
        </p:spPr>
        <p:txBody>
          <a:bodyPr>
            <a:normAutofit fontScale="90000" lnSpcReduction="10000"/>
          </a:bodyPr>
          <a:lstStyle/>
          <a:p>
            <a:r>
              <a:t>VGG - это сверточная нейронная сеть от исследователей из Оксфордской группы визуальной геометрии</a:t>
            </a:r>
            <a:r>
              <a:rPr lang="ru-RU"/>
              <a:t>. </a:t>
            </a:r>
            <a:r>
              <a:t>VGG16 — модель сверточной нейронной сети. Модель достигает точности 92.7% — топ-5, при тестировании на ImageNet в задаче распознавания объектов на изображении.</a:t>
            </a:r>
            <a:r>
              <a:rPr lang="ru-RU"/>
              <a:t> Сеть VGG-19, с большим количеством слоёв, обучена с использованием более одного миллиона изображений из базы данных ImageNet.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127" y="260553"/>
            <a:ext cx="6552729" cy="1150897"/>
          </a:xfrm>
        </p:spPr>
        <p:txBody>
          <a:bodyPr/>
          <a:lstStyle/>
          <a:p>
            <a:r>
              <a:rPr lang="en-US" altLang="ru-RU" dirty="0"/>
              <a:t>K</a:t>
            </a:r>
            <a:r>
              <a:rPr lang="ru-RU" dirty="0"/>
              <a:t>eras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283710" y="1916430"/>
            <a:ext cx="4022725" cy="4093845"/>
          </a:xfrm>
        </p:spPr>
        <p:txBody>
          <a:bodyPr>
            <a:noAutofit/>
          </a:bodyPr>
          <a:lstStyle/>
          <a:p>
            <a:r>
              <a:rPr sz="2800"/>
              <a:t>Keras — это библиотека глубокого обучения, представляющая из себя высокоуровневый API, и способный работать поверх TensorFlow</a:t>
            </a:r>
            <a:r>
              <a:rPr lang="ru-RU" sz="2800"/>
              <a:t>.</a:t>
            </a:r>
            <a:r>
              <a:rPr sz="2800"/>
              <a:t> Он был разработан с расчетом на быстрое обучение.</a:t>
            </a:r>
            <a:endParaRPr sz="2800"/>
          </a:p>
        </p:txBody>
      </p:sp>
      <p:sp>
        <p:nvSpPr>
          <p:cNvPr id="4" name="Объект 1"/>
          <p:cNvSpPr>
            <a:spLocks noGrp="1"/>
          </p:cNvSpPr>
          <p:nvPr/>
        </p:nvSpPr>
        <p:spPr>
          <a:xfrm>
            <a:off x="527685" y="3251835"/>
            <a:ext cx="3756025" cy="2758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t>Основные идеи.</a:t>
            </a:r>
          </a:p>
          <a:p>
            <a:r>
              <a:t>Удобство для пользователя.</a:t>
            </a:r>
          </a:p>
          <a:p>
            <a:r>
              <a:t>Модульность.</a:t>
            </a:r>
          </a:p>
          <a:p>
            <a:r>
              <a:t>Расширяемость.</a:t>
            </a:r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6830" y="0"/>
            <a:ext cx="2283460" cy="2283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12189a3e58ab5ffe8f5d6b6fe875db182f4448"/>
</p:tagLst>
</file>

<file path=ppt/theme/theme1.xml><?xml version="1.0" encoding="utf-8"?>
<a:theme xmlns:a="http://schemas.openxmlformats.org/drawingml/2006/main" name="Тема Office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WPS Presentation</Application>
  <PresentationFormat>Экран (4:3)</PresentationFormat>
  <Paragraphs>52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Заголовок слайда</vt:lpstr>
      <vt:lpstr>Заголовок слайда</vt:lpstr>
      <vt:lpstr>TPU</vt:lpstr>
      <vt:lpstr>Заголовок слайда</vt:lpstr>
      <vt:lpstr>PowerPoint 演示文稿</vt:lpstr>
      <vt:lpstr>Заголовок слайда</vt:lpstr>
      <vt:lpstr>CNN</vt:lpstr>
      <vt:lpstr>CNN</vt:lpstr>
      <vt:lpstr>CNN</vt:lpstr>
      <vt:lpstr>PowerPoint 演示文稿</vt:lpstr>
    </vt:vector>
  </TitlesOfParts>
  <Company>presentation-creation.ru</Company>
  <LinksUpToDate>false</LinksUpToDate>
  <SharedDoc>false</SharedDoc>
  <HyperlinksChanged>false</HyperlinksChanged>
  <AppVersion>14.0000</AppVersion>
  <HyperlinkBase>https://presentation-creation.ru/powerpoint-templates.html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разум</dc:title>
  <dc:creator>obstinate</dc:creator>
  <dc:description>Шаблон презентации с сайта https://presentation-creation.ru/</dc:description>
  <cp:lastModifiedBy>vadim</cp:lastModifiedBy>
  <cp:revision>1388</cp:revision>
  <dcterms:created xsi:type="dcterms:W3CDTF">2018-02-25T09:09:00Z</dcterms:created>
  <dcterms:modified xsi:type="dcterms:W3CDTF">2022-07-20T18:19:03Z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221C42F76F0D403399FA32E098F45C5A</vt:lpwstr>
  </property>
  <property fmtid="{D5CDD505-2E9C-101B-9397-08002B2CF9AE}" pid="3" name="KSOProductBuildVer">
    <vt:lpwstr>1049-11.2.0.11191</vt:lpwstr>
  </property>
</Properties>
</file>