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344" r:id="rId5"/>
    <p:sldId id="346" r:id="rId6"/>
    <p:sldId id="350" r:id="rId7"/>
    <p:sldId id="347" r:id="rId8"/>
    <p:sldId id="348" r:id="rId9"/>
    <p:sldId id="357" r:id="rId10"/>
    <p:sldId id="360" r:id="rId11"/>
    <p:sldId id="358" r:id="rId12"/>
    <p:sldId id="359" r:id="rId13"/>
    <p:sldId id="362" r:id="rId14"/>
    <p:sldId id="363" r:id="rId15"/>
    <p:sldId id="364" r:id="rId16"/>
    <p:sldId id="365" r:id="rId17"/>
    <p:sldId id="367" r:id="rId18"/>
    <p:sldId id="368" r:id="rId19"/>
    <p:sldId id="369" r:id="rId20"/>
    <p:sldId id="370" r:id="rId21"/>
    <p:sldId id="372" r:id="rId22"/>
    <p:sldId id="373" r:id="rId23"/>
    <p:sldId id="375" r:id="rId24"/>
    <p:sldId id="374" r:id="rId25"/>
    <p:sldId id="3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DE8"/>
    <a:srgbClr val="E4E8FA"/>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928" autoAdjust="0"/>
  </p:normalViewPr>
  <p:slideViewPr>
    <p:cSldViewPr snapToGrid="0">
      <p:cViewPr varScale="1">
        <p:scale>
          <a:sx n="78" d="100"/>
          <a:sy n="78" d="100"/>
        </p:scale>
        <p:origin x="878"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0B71E8-B38D-4414-81DF-E1F809BB6122}" type="doc">
      <dgm:prSet loTypeId="urn:microsoft.com/office/officeart/2018/2/layout/IconVerticalSolidList" loCatId="icon" qsTypeId="urn:microsoft.com/office/officeart/2005/8/quickstyle/3d2" qsCatId="3D" csTypeId="urn:microsoft.com/office/officeart/2005/8/colors/accent1_2" csCatId="accent1" phldr="1"/>
      <dgm:spPr/>
      <dgm:t>
        <a:bodyPr/>
        <a:lstStyle/>
        <a:p>
          <a:endParaRPr lang="en-IN"/>
        </a:p>
      </dgm:t>
    </dgm:pt>
    <dgm:pt modelId="{4A2987B1-898E-4F8F-A604-86A767E5CA78}">
      <dgm:prSet phldrT="[Text]"/>
      <dgm:spPr/>
      <dgm:t>
        <a:bodyPr/>
        <a:lstStyle/>
        <a:p>
          <a:pPr>
            <a:lnSpc>
              <a:spcPct val="100000"/>
            </a:lnSpc>
          </a:pPr>
          <a:r>
            <a:rPr lang="en-US" dirty="0"/>
            <a:t>Rapid Growth in Specific Areas: Areas like HSR Layout, ITI Layout, and Koramangala are experiencing significant growth, likely driven by increased orders and aggressive discounting strategies. This indicates these regions are becoming key markets for expansion.</a:t>
          </a:r>
          <a:endParaRPr lang="en-IN" dirty="0"/>
        </a:p>
      </dgm:t>
    </dgm:pt>
    <dgm:pt modelId="{C9C47A14-4834-4761-B9C9-0FBBA84E2CE9}" type="parTrans" cxnId="{2D0761B0-8611-4D35-B0DB-5F533C395B4E}">
      <dgm:prSet/>
      <dgm:spPr/>
      <dgm:t>
        <a:bodyPr/>
        <a:lstStyle/>
        <a:p>
          <a:endParaRPr lang="en-IN"/>
        </a:p>
      </dgm:t>
    </dgm:pt>
    <dgm:pt modelId="{DA989C7A-9789-43DA-999A-A913F70A7B60}" type="sibTrans" cxnId="{2D0761B0-8611-4D35-B0DB-5F533C395B4E}">
      <dgm:prSet/>
      <dgm:spPr/>
      <dgm:t>
        <a:bodyPr/>
        <a:lstStyle/>
        <a:p>
          <a:endParaRPr lang="en-IN"/>
        </a:p>
      </dgm:t>
    </dgm:pt>
    <dgm:pt modelId="{BD62379F-55C0-4C47-A15A-B9A9533A811C}">
      <dgm:prSet/>
      <dgm:spPr/>
      <dgm:t>
        <a:bodyPr/>
        <a:lstStyle/>
        <a:p>
          <a:pPr>
            <a:lnSpc>
              <a:spcPct val="100000"/>
            </a:lnSpc>
          </a:pPr>
          <a:r>
            <a:rPr lang="en-US"/>
            <a:t>Strategic Shift in Discounting and Delivery: The company appears to be shifting its focus from lower delivery charges to offering higher discounts, particularly in competitive or high-growth areas. This strategy is aimed at customer acquisition, retention, and increasing order frequency, helping to establish a stronger market presence.</a:t>
          </a:r>
        </a:p>
      </dgm:t>
    </dgm:pt>
    <dgm:pt modelId="{EE389B44-BCB3-443F-ACF6-03469A44F128}" type="parTrans" cxnId="{12D22D50-B2BD-4E6A-9C49-B2961E53654F}">
      <dgm:prSet/>
      <dgm:spPr/>
      <dgm:t>
        <a:bodyPr/>
        <a:lstStyle/>
        <a:p>
          <a:endParaRPr lang="en-IN"/>
        </a:p>
      </dgm:t>
    </dgm:pt>
    <dgm:pt modelId="{8F120DDF-F422-44D7-8E3F-81C3EFFBCA1C}" type="sibTrans" cxnId="{12D22D50-B2BD-4E6A-9C49-B2961E53654F}">
      <dgm:prSet/>
      <dgm:spPr/>
      <dgm:t>
        <a:bodyPr/>
        <a:lstStyle/>
        <a:p>
          <a:endParaRPr lang="en-IN"/>
        </a:p>
      </dgm:t>
    </dgm:pt>
    <dgm:pt modelId="{B113038F-944A-4958-8F8E-D911FEFAE979}">
      <dgm:prSet/>
      <dgm:spPr/>
      <dgm:t>
        <a:bodyPr/>
        <a:lstStyle/>
        <a:p>
          <a:pPr>
            <a:lnSpc>
              <a:spcPct val="100000"/>
            </a:lnSpc>
          </a:pPr>
          <a:r>
            <a:rPr lang="en-US"/>
            <a:t>Time Slot and Order Size Impact on Completion and Ratings: Afternoon and evening time slots show high completion rates, with larger orders (3-7 items and 18-24 items) receiving the highest ratings. This suggests a focus on optimizing these time slots and order sizes could enhance customer satisfaction and operational efficiency.</a:t>
          </a:r>
        </a:p>
      </dgm:t>
    </dgm:pt>
    <dgm:pt modelId="{BBD0AAED-4FA7-4104-BFEE-A75C19F2A769}" type="parTrans" cxnId="{80D8A223-665B-4C2A-9496-2D53FC6D49A0}">
      <dgm:prSet/>
      <dgm:spPr/>
      <dgm:t>
        <a:bodyPr/>
        <a:lstStyle/>
        <a:p>
          <a:endParaRPr lang="en-IN"/>
        </a:p>
      </dgm:t>
    </dgm:pt>
    <dgm:pt modelId="{27F53CED-DB65-41DA-9752-537624198B96}" type="sibTrans" cxnId="{80D8A223-665B-4C2A-9496-2D53FC6D49A0}">
      <dgm:prSet/>
      <dgm:spPr/>
      <dgm:t>
        <a:bodyPr/>
        <a:lstStyle/>
        <a:p>
          <a:endParaRPr lang="en-IN"/>
        </a:p>
      </dgm:t>
    </dgm:pt>
    <dgm:pt modelId="{C6C0CE57-E5F6-405A-B0B9-7637094413DB}">
      <dgm:prSet/>
      <dgm:spPr/>
      <dgm:t>
        <a:bodyPr/>
        <a:lstStyle/>
        <a:p>
          <a:pPr>
            <a:lnSpc>
              <a:spcPct val="100000"/>
            </a:lnSpc>
          </a:pPr>
          <a:r>
            <a:rPr lang="en-US"/>
            <a:t>Regional Variations in Delivery Challenges: Some regions like Brookefield face logistical challenges with high delivery charges and long times, while areas like HSR Layout and Bellandur Ecospace demonstrate efficient logistics with low charges and quick deliveries. Addressing these disparities can help improve overall service consistency.</a:t>
          </a:r>
        </a:p>
      </dgm:t>
    </dgm:pt>
    <dgm:pt modelId="{0DCD9813-97CC-4F86-B9B7-2D72B8D01E85}" type="parTrans" cxnId="{E6BD55B0-578C-4310-8BBA-505A27D0C594}">
      <dgm:prSet/>
      <dgm:spPr/>
      <dgm:t>
        <a:bodyPr/>
        <a:lstStyle/>
        <a:p>
          <a:endParaRPr lang="en-IN"/>
        </a:p>
      </dgm:t>
    </dgm:pt>
    <dgm:pt modelId="{9E06205D-EAE2-4A56-AE73-CE7ED3638C56}" type="sibTrans" cxnId="{E6BD55B0-578C-4310-8BBA-505A27D0C594}">
      <dgm:prSet/>
      <dgm:spPr/>
      <dgm:t>
        <a:bodyPr/>
        <a:lstStyle/>
        <a:p>
          <a:endParaRPr lang="en-IN"/>
        </a:p>
      </dgm:t>
    </dgm:pt>
    <dgm:pt modelId="{F8B1957F-9B37-4BFB-AA63-1340528586AD}" type="pres">
      <dgm:prSet presAssocID="{DC0B71E8-B38D-4414-81DF-E1F809BB6122}" presName="root" presStyleCnt="0">
        <dgm:presLayoutVars>
          <dgm:dir/>
          <dgm:resizeHandles val="exact"/>
        </dgm:presLayoutVars>
      </dgm:prSet>
      <dgm:spPr/>
    </dgm:pt>
    <dgm:pt modelId="{DDE8FFF9-91A8-484F-8834-B400954A911A}" type="pres">
      <dgm:prSet presAssocID="{4A2987B1-898E-4F8F-A604-86A767E5CA78}" presName="compNode" presStyleCnt="0"/>
      <dgm:spPr/>
    </dgm:pt>
    <dgm:pt modelId="{3A17C474-855D-4147-B6D4-087B23D804C0}" type="pres">
      <dgm:prSet presAssocID="{4A2987B1-898E-4F8F-A604-86A767E5CA78}" presName="bgRect" presStyleLbl="bgShp" presStyleIdx="0" presStyleCnt="4"/>
      <dgm:spPr/>
    </dgm:pt>
    <dgm:pt modelId="{947345AE-33F0-48A5-8C89-D5AA6E90839B}" type="pres">
      <dgm:prSet presAssocID="{4A2987B1-898E-4F8F-A604-86A767E5CA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7052565B-12F1-414B-93BC-9F0FA988F23D}" type="pres">
      <dgm:prSet presAssocID="{4A2987B1-898E-4F8F-A604-86A767E5CA78}" presName="spaceRect" presStyleCnt="0"/>
      <dgm:spPr/>
    </dgm:pt>
    <dgm:pt modelId="{05C0839A-507E-4B5D-9807-931A9656163E}" type="pres">
      <dgm:prSet presAssocID="{4A2987B1-898E-4F8F-A604-86A767E5CA78}" presName="parTx" presStyleLbl="revTx" presStyleIdx="0" presStyleCnt="4">
        <dgm:presLayoutVars>
          <dgm:chMax val="0"/>
          <dgm:chPref val="0"/>
        </dgm:presLayoutVars>
      </dgm:prSet>
      <dgm:spPr/>
    </dgm:pt>
    <dgm:pt modelId="{06C0EDEA-013B-4EA4-8A27-9514C3E01CFB}" type="pres">
      <dgm:prSet presAssocID="{DA989C7A-9789-43DA-999A-A913F70A7B60}" presName="sibTrans" presStyleCnt="0"/>
      <dgm:spPr/>
    </dgm:pt>
    <dgm:pt modelId="{CEA80FBA-0F91-4AA1-AA4E-395FE4349862}" type="pres">
      <dgm:prSet presAssocID="{BD62379F-55C0-4C47-A15A-B9A9533A811C}" presName="compNode" presStyleCnt="0"/>
      <dgm:spPr/>
    </dgm:pt>
    <dgm:pt modelId="{CB0FC928-C719-461C-8A03-B2F09CAC6A46}" type="pres">
      <dgm:prSet presAssocID="{BD62379F-55C0-4C47-A15A-B9A9533A811C}" presName="bgRect" presStyleLbl="bgShp" presStyleIdx="1" presStyleCnt="4"/>
      <dgm:spPr/>
    </dgm:pt>
    <dgm:pt modelId="{A13266E0-6227-4736-AA80-344DC622C228}" type="pres">
      <dgm:prSet presAssocID="{BD62379F-55C0-4C47-A15A-B9A9533A81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31EFF65E-833A-40EC-905D-8E701931D073}" type="pres">
      <dgm:prSet presAssocID="{BD62379F-55C0-4C47-A15A-B9A9533A811C}" presName="spaceRect" presStyleCnt="0"/>
      <dgm:spPr/>
    </dgm:pt>
    <dgm:pt modelId="{FBF3C3FF-9569-4CCC-9749-0ED169E99F7B}" type="pres">
      <dgm:prSet presAssocID="{BD62379F-55C0-4C47-A15A-B9A9533A811C}" presName="parTx" presStyleLbl="revTx" presStyleIdx="1" presStyleCnt="4">
        <dgm:presLayoutVars>
          <dgm:chMax val="0"/>
          <dgm:chPref val="0"/>
        </dgm:presLayoutVars>
      </dgm:prSet>
      <dgm:spPr/>
    </dgm:pt>
    <dgm:pt modelId="{BD32C249-7489-4E43-8466-D83A52BF4C00}" type="pres">
      <dgm:prSet presAssocID="{8F120DDF-F422-44D7-8E3F-81C3EFFBCA1C}" presName="sibTrans" presStyleCnt="0"/>
      <dgm:spPr/>
    </dgm:pt>
    <dgm:pt modelId="{A1EBE02C-0D80-42D6-A783-C0A26EB89253}" type="pres">
      <dgm:prSet presAssocID="{B113038F-944A-4958-8F8E-D911FEFAE979}" presName="compNode" presStyleCnt="0"/>
      <dgm:spPr/>
    </dgm:pt>
    <dgm:pt modelId="{6743D561-956E-47E3-8F29-14466B7A6B85}" type="pres">
      <dgm:prSet presAssocID="{B113038F-944A-4958-8F8E-D911FEFAE979}" presName="bgRect" presStyleLbl="bgShp" presStyleIdx="2" presStyleCnt="4"/>
      <dgm:spPr/>
    </dgm:pt>
    <dgm:pt modelId="{A5AA0EA3-063A-426C-8310-CC88C488D7E3}" type="pres">
      <dgm:prSet presAssocID="{B113038F-944A-4958-8F8E-D911FEFAE9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ading"/>
        </a:ext>
      </dgm:extLst>
    </dgm:pt>
    <dgm:pt modelId="{C0AE085B-063F-477C-A78E-ECCF51ED9EC4}" type="pres">
      <dgm:prSet presAssocID="{B113038F-944A-4958-8F8E-D911FEFAE979}" presName="spaceRect" presStyleCnt="0"/>
      <dgm:spPr/>
    </dgm:pt>
    <dgm:pt modelId="{42A921E1-B84E-4BA1-9218-361AABDB9860}" type="pres">
      <dgm:prSet presAssocID="{B113038F-944A-4958-8F8E-D911FEFAE979}" presName="parTx" presStyleLbl="revTx" presStyleIdx="2" presStyleCnt="4">
        <dgm:presLayoutVars>
          <dgm:chMax val="0"/>
          <dgm:chPref val="0"/>
        </dgm:presLayoutVars>
      </dgm:prSet>
      <dgm:spPr/>
    </dgm:pt>
    <dgm:pt modelId="{2288D8B4-E29C-47A7-A1C2-9481EA6273DA}" type="pres">
      <dgm:prSet presAssocID="{27F53CED-DB65-41DA-9752-537624198B96}" presName="sibTrans" presStyleCnt="0"/>
      <dgm:spPr/>
    </dgm:pt>
    <dgm:pt modelId="{9B6025A7-2A9A-4AB8-974D-AE76BFBE777A}" type="pres">
      <dgm:prSet presAssocID="{C6C0CE57-E5F6-405A-B0B9-7637094413DB}" presName="compNode" presStyleCnt="0"/>
      <dgm:spPr/>
    </dgm:pt>
    <dgm:pt modelId="{087CEDD5-97FE-4E9C-B2A6-5530D9DDC769}" type="pres">
      <dgm:prSet presAssocID="{C6C0CE57-E5F6-405A-B0B9-7637094413DB}" presName="bgRect" presStyleLbl="bgShp" presStyleIdx="3" presStyleCnt="4"/>
      <dgm:spPr/>
    </dgm:pt>
    <dgm:pt modelId="{DBDA74BE-AA45-4025-A353-6861AD70C197}" type="pres">
      <dgm:prSet presAssocID="{C6C0CE57-E5F6-405A-B0B9-7637094413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922B9A72-2971-4CFA-BABE-05C31199EC50}" type="pres">
      <dgm:prSet presAssocID="{C6C0CE57-E5F6-405A-B0B9-7637094413DB}" presName="spaceRect" presStyleCnt="0"/>
      <dgm:spPr/>
    </dgm:pt>
    <dgm:pt modelId="{E9076266-753E-49D8-940E-8FAEB490EB32}" type="pres">
      <dgm:prSet presAssocID="{C6C0CE57-E5F6-405A-B0B9-7637094413DB}" presName="parTx" presStyleLbl="revTx" presStyleIdx="3" presStyleCnt="4">
        <dgm:presLayoutVars>
          <dgm:chMax val="0"/>
          <dgm:chPref val="0"/>
        </dgm:presLayoutVars>
      </dgm:prSet>
      <dgm:spPr/>
    </dgm:pt>
  </dgm:ptLst>
  <dgm:cxnLst>
    <dgm:cxn modelId="{80D8A223-665B-4C2A-9496-2D53FC6D49A0}" srcId="{DC0B71E8-B38D-4414-81DF-E1F809BB6122}" destId="{B113038F-944A-4958-8F8E-D911FEFAE979}" srcOrd="2" destOrd="0" parTransId="{BBD0AAED-4FA7-4104-BFEE-A75C19F2A769}" sibTransId="{27F53CED-DB65-41DA-9752-537624198B96}"/>
    <dgm:cxn modelId="{0E7D963C-9FAC-4915-A079-AA3496BA5F4F}" type="presOf" srcId="{C6C0CE57-E5F6-405A-B0B9-7637094413DB}" destId="{E9076266-753E-49D8-940E-8FAEB490EB32}" srcOrd="0" destOrd="0" presId="urn:microsoft.com/office/officeart/2018/2/layout/IconVerticalSolidList"/>
    <dgm:cxn modelId="{12D22D50-B2BD-4E6A-9C49-B2961E53654F}" srcId="{DC0B71E8-B38D-4414-81DF-E1F809BB6122}" destId="{BD62379F-55C0-4C47-A15A-B9A9533A811C}" srcOrd="1" destOrd="0" parTransId="{EE389B44-BCB3-443F-ACF6-03469A44F128}" sibTransId="{8F120DDF-F422-44D7-8E3F-81C3EFFBCA1C}"/>
    <dgm:cxn modelId="{BA2595AE-9DBB-4D1A-B50D-AE4DC0EF5609}" type="presOf" srcId="{4A2987B1-898E-4F8F-A604-86A767E5CA78}" destId="{05C0839A-507E-4B5D-9807-931A9656163E}" srcOrd="0" destOrd="0" presId="urn:microsoft.com/office/officeart/2018/2/layout/IconVerticalSolidList"/>
    <dgm:cxn modelId="{2D0761B0-8611-4D35-B0DB-5F533C395B4E}" srcId="{DC0B71E8-B38D-4414-81DF-E1F809BB6122}" destId="{4A2987B1-898E-4F8F-A604-86A767E5CA78}" srcOrd="0" destOrd="0" parTransId="{C9C47A14-4834-4761-B9C9-0FBBA84E2CE9}" sibTransId="{DA989C7A-9789-43DA-999A-A913F70A7B60}"/>
    <dgm:cxn modelId="{E6BD55B0-578C-4310-8BBA-505A27D0C594}" srcId="{DC0B71E8-B38D-4414-81DF-E1F809BB6122}" destId="{C6C0CE57-E5F6-405A-B0B9-7637094413DB}" srcOrd="3" destOrd="0" parTransId="{0DCD9813-97CC-4F86-B9B7-2D72B8D01E85}" sibTransId="{9E06205D-EAE2-4A56-AE73-CE7ED3638C56}"/>
    <dgm:cxn modelId="{87F257B9-CB44-4900-AC0F-FDD866909CEC}" type="presOf" srcId="{BD62379F-55C0-4C47-A15A-B9A9533A811C}" destId="{FBF3C3FF-9569-4CCC-9749-0ED169E99F7B}" srcOrd="0" destOrd="0" presId="urn:microsoft.com/office/officeart/2018/2/layout/IconVerticalSolidList"/>
    <dgm:cxn modelId="{BD5552BE-7101-4368-AD7A-46E1C0FC49F4}" type="presOf" srcId="{DC0B71E8-B38D-4414-81DF-E1F809BB6122}" destId="{F8B1957F-9B37-4BFB-AA63-1340528586AD}" srcOrd="0" destOrd="0" presId="urn:microsoft.com/office/officeart/2018/2/layout/IconVerticalSolidList"/>
    <dgm:cxn modelId="{2E0CDBEC-9496-4B5E-A26B-1A5E888FF415}" type="presOf" srcId="{B113038F-944A-4958-8F8E-D911FEFAE979}" destId="{42A921E1-B84E-4BA1-9218-361AABDB9860}" srcOrd="0" destOrd="0" presId="urn:microsoft.com/office/officeart/2018/2/layout/IconVerticalSolidList"/>
    <dgm:cxn modelId="{F95E7669-6315-4EAC-A734-0873391316A9}" type="presParOf" srcId="{F8B1957F-9B37-4BFB-AA63-1340528586AD}" destId="{DDE8FFF9-91A8-484F-8834-B400954A911A}" srcOrd="0" destOrd="0" presId="urn:microsoft.com/office/officeart/2018/2/layout/IconVerticalSolidList"/>
    <dgm:cxn modelId="{88D20F36-9A86-4BC4-ABFD-AED101E50819}" type="presParOf" srcId="{DDE8FFF9-91A8-484F-8834-B400954A911A}" destId="{3A17C474-855D-4147-B6D4-087B23D804C0}" srcOrd="0" destOrd="0" presId="urn:microsoft.com/office/officeart/2018/2/layout/IconVerticalSolidList"/>
    <dgm:cxn modelId="{97856FE1-CD54-433F-90B7-E925BBA89CD7}" type="presParOf" srcId="{DDE8FFF9-91A8-484F-8834-B400954A911A}" destId="{947345AE-33F0-48A5-8C89-D5AA6E90839B}" srcOrd="1" destOrd="0" presId="urn:microsoft.com/office/officeart/2018/2/layout/IconVerticalSolidList"/>
    <dgm:cxn modelId="{00EF1BE2-5158-418E-9905-ED70CBA05C91}" type="presParOf" srcId="{DDE8FFF9-91A8-484F-8834-B400954A911A}" destId="{7052565B-12F1-414B-93BC-9F0FA988F23D}" srcOrd="2" destOrd="0" presId="urn:microsoft.com/office/officeart/2018/2/layout/IconVerticalSolidList"/>
    <dgm:cxn modelId="{1630A1F3-F12F-4B57-A238-EF3BFA71A724}" type="presParOf" srcId="{DDE8FFF9-91A8-484F-8834-B400954A911A}" destId="{05C0839A-507E-4B5D-9807-931A9656163E}" srcOrd="3" destOrd="0" presId="urn:microsoft.com/office/officeart/2018/2/layout/IconVerticalSolidList"/>
    <dgm:cxn modelId="{05DB18BC-E377-4138-B88E-07BEB53B1BCE}" type="presParOf" srcId="{F8B1957F-9B37-4BFB-AA63-1340528586AD}" destId="{06C0EDEA-013B-4EA4-8A27-9514C3E01CFB}" srcOrd="1" destOrd="0" presId="urn:microsoft.com/office/officeart/2018/2/layout/IconVerticalSolidList"/>
    <dgm:cxn modelId="{28769925-437F-4DEA-B7CD-B05C9C9ED1B9}" type="presParOf" srcId="{F8B1957F-9B37-4BFB-AA63-1340528586AD}" destId="{CEA80FBA-0F91-4AA1-AA4E-395FE4349862}" srcOrd="2" destOrd="0" presId="urn:microsoft.com/office/officeart/2018/2/layout/IconVerticalSolidList"/>
    <dgm:cxn modelId="{721090E4-4B45-4FA8-A048-38508459F118}" type="presParOf" srcId="{CEA80FBA-0F91-4AA1-AA4E-395FE4349862}" destId="{CB0FC928-C719-461C-8A03-B2F09CAC6A46}" srcOrd="0" destOrd="0" presId="urn:microsoft.com/office/officeart/2018/2/layout/IconVerticalSolidList"/>
    <dgm:cxn modelId="{5E673D01-EE80-43E8-AE6B-110868FA35C5}" type="presParOf" srcId="{CEA80FBA-0F91-4AA1-AA4E-395FE4349862}" destId="{A13266E0-6227-4736-AA80-344DC622C228}" srcOrd="1" destOrd="0" presId="urn:microsoft.com/office/officeart/2018/2/layout/IconVerticalSolidList"/>
    <dgm:cxn modelId="{B12105E3-13DF-43DB-95AC-35B92A8100DC}" type="presParOf" srcId="{CEA80FBA-0F91-4AA1-AA4E-395FE4349862}" destId="{31EFF65E-833A-40EC-905D-8E701931D073}" srcOrd="2" destOrd="0" presId="urn:microsoft.com/office/officeart/2018/2/layout/IconVerticalSolidList"/>
    <dgm:cxn modelId="{ABF5AC77-F028-42BF-A657-F673280CA255}" type="presParOf" srcId="{CEA80FBA-0F91-4AA1-AA4E-395FE4349862}" destId="{FBF3C3FF-9569-4CCC-9749-0ED169E99F7B}" srcOrd="3" destOrd="0" presId="urn:microsoft.com/office/officeart/2018/2/layout/IconVerticalSolidList"/>
    <dgm:cxn modelId="{C7ABD208-E29A-4077-8397-5815305AE51D}" type="presParOf" srcId="{F8B1957F-9B37-4BFB-AA63-1340528586AD}" destId="{BD32C249-7489-4E43-8466-D83A52BF4C00}" srcOrd="3" destOrd="0" presId="urn:microsoft.com/office/officeart/2018/2/layout/IconVerticalSolidList"/>
    <dgm:cxn modelId="{4A68E3F9-3962-4898-8C08-3470CE2EF087}" type="presParOf" srcId="{F8B1957F-9B37-4BFB-AA63-1340528586AD}" destId="{A1EBE02C-0D80-42D6-A783-C0A26EB89253}" srcOrd="4" destOrd="0" presId="urn:microsoft.com/office/officeart/2018/2/layout/IconVerticalSolidList"/>
    <dgm:cxn modelId="{42FE8E0F-4A58-4B22-BFB6-D0AB39F79969}" type="presParOf" srcId="{A1EBE02C-0D80-42D6-A783-C0A26EB89253}" destId="{6743D561-956E-47E3-8F29-14466B7A6B85}" srcOrd="0" destOrd="0" presId="urn:microsoft.com/office/officeart/2018/2/layout/IconVerticalSolidList"/>
    <dgm:cxn modelId="{FAFE524D-FA4C-45BF-87C1-162ED19FACF8}" type="presParOf" srcId="{A1EBE02C-0D80-42D6-A783-C0A26EB89253}" destId="{A5AA0EA3-063A-426C-8310-CC88C488D7E3}" srcOrd="1" destOrd="0" presId="urn:microsoft.com/office/officeart/2018/2/layout/IconVerticalSolidList"/>
    <dgm:cxn modelId="{F5262205-240D-4E98-8F95-F02AF4FE8E10}" type="presParOf" srcId="{A1EBE02C-0D80-42D6-A783-C0A26EB89253}" destId="{C0AE085B-063F-477C-A78E-ECCF51ED9EC4}" srcOrd="2" destOrd="0" presId="urn:microsoft.com/office/officeart/2018/2/layout/IconVerticalSolidList"/>
    <dgm:cxn modelId="{409C5A39-4AF0-4A35-BAA3-D1D7DCE901B9}" type="presParOf" srcId="{A1EBE02C-0D80-42D6-A783-C0A26EB89253}" destId="{42A921E1-B84E-4BA1-9218-361AABDB9860}" srcOrd="3" destOrd="0" presId="urn:microsoft.com/office/officeart/2018/2/layout/IconVerticalSolidList"/>
    <dgm:cxn modelId="{21AFC1A6-ABD5-4ACD-BD2E-0E8F2765D7AD}" type="presParOf" srcId="{F8B1957F-9B37-4BFB-AA63-1340528586AD}" destId="{2288D8B4-E29C-47A7-A1C2-9481EA6273DA}" srcOrd="5" destOrd="0" presId="urn:microsoft.com/office/officeart/2018/2/layout/IconVerticalSolidList"/>
    <dgm:cxn modelId="{1638E067-0C7C-41A0-B462-1B42F2E58E98}" type="presParOf" srcId="{F8B1957F-9B37-4BFB-AA63-1340528586AD}" destId="{9B6025A7-2A9A-4AB8-974D-AE76BFBE777A}" srcOrd="6" destOrd="0" presId="urn:microsoft.com/office/officeart/2018/2/layout/IconVerticalSolidList"/>
    <dgm:cxn modelId="{58134C73-8447-453F-9665-664F0B1921D4}" type="presParOf" srcId="{9B6025A7-2A9A-4AB8-974D-AE76BFBE777A}" destId="{087CEDD5-97FE-4E9C-B2A6-5530D9DDC769}" srcOrd="0" destOrd="0" presId="urn:microsoft.com/office/officeart/2018/2/layout/IconVerticalSolidList"/>
    <dgm:cxn modelId="{45A90B35-BDB5-44A1-A298-B41C3BF48F4F}" type="presParOf" srcId="{9B6025A7-2A9A-4AB8-974D-AE76BFBE777A}" destId="{DBDA74BE-AA45-4025-A353-6861AD70C197}" srcOrd="1" destOrd="0" presId="urn:microsoft.com/office/officeart/2018/2/layout/IconVerticalSolidList"/>
    <dgm:cxn modelId="{21EFCF2B-1964-45E6-9A6B-4D462ED7FA12}" type="presParOf" srcId="{9B6025A7-2A9A-4AB8-974D-AE76BFBE777A}" destId="{922B9A72-2971-4CFA-BABE-05C31199EC50}" srcOrd="2" destOrd="0" presId="urn:microsoft.com/office/officeart/2018/2/layout/IconVerticalSolidList"/>
    <dgm:cxn modelId="{1E1B6A0F-5492-49E4-AFEF-741E963477D8}" type="presParOf" srcId="{9B6025A7-2A9A-4AB8-974D-AE76BFBE777A}" destId="{E9076266-753E-49D8-940E-8FAEB490EB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B8AE849-E84C-4381-8CAB-94F4AA072C33}"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1F9BFD7B-A985-45DC-A87A-D8C645EFD51F}">
      <dgm:prSet custT="1"/>
      <dgm:spPr/>
      <dgm:t>
        <a:bodyPr/>
        <a:lstStyle/>
        <a:p>
          <a:r>
            <a:rPr lang="en-US" sz="1600" b="1" dirty="0"/>
            <a:t>Traffic and Distance:</a:t>
          </a:r>
          <a:r>
            <a:rPr lang="en-US" sz="1600" dirty="0"/>
            <a:t> Areas with longer delivery times and higher charges are likely farther from the distribution center or suffer from severe traffic congestion.</a:t>
          </a:r>
        </a:p>
      </dgm:t>
    </dgm:pt>
    <dgm:pt modelId="{42FCA6AB-2A97-43BA-9EB9-40E628415AFE}" type="parTrans" cxnId="{838BFC4E-29A7-462F-A41C-1E40F4FFFE61}">
      <dgm:prSet/>
      <dgm:spPr/>
      <dgm:t>
        <a:bodyPr/>
        <a:lstStyle/>
        <a:p>
          <a:endParaRPr lang="en-US"/>
        </a:p>
      </dgm:t>
    </dgm:pt>
    <dgm:pt modelId="{433C898C-A934-4664-9449-140BFAC7869D}" type="sibTrans" cxnId="{838BFC4E-29A7-462F-A41C-1E40F4FFFE61}">
      <dgm:prSet phldrT="1" phldr="0"/>
      <dgm:spPr/>
      <dgm:t>
        <a:bodyPr/>
        <a:lstStyle/>
        <a:p>
          <a:r>
            <a:rPr lang="en-US"/>
            <a:t>1</a:t>
          </a:r>
        </a:p>
      </dgm:t>
    </dgm:pt>
    <dgm:pt modelId="{4830FC95-F8C9-436A-89A0-A7012693D311}">
      <dgm:prSet custT="1"/>
      <dgm:spPr/>
      <dgm:t>
        <a:bodyPr/>
        <a:lstStyle/>
        <a:p>
          <a:r>
            <a:rPr lang="en-US" sz="1600" b="1" dirty="0"/>
            <a:t>Proximity to Hubs:</a:t>
          </a:r>
          <a:r>
            <a:rPr lang="en-US" sz="1600" dirty="0"/>
            <a:t> Areas near delivery hubs or within corporate zones have lower delivery charges and shorter times due to streamlined logistics.</a:t>
          </a:r>
        </a:p>
      </dgm:t>
    </dgm:pt>
    <dgm:pt modelId="{DD31F9DA-3A7A-4C9B-A18E-9D455A7015EB}" type="parTrans" cxnId="{BC881BDF-5FA6-4BA8-A465-0CDF4A49CE25}">
      <dgm:prSet/>
      <dgm:spPr/>
      <dgm:t>
        <a:bodyPr/>
        <a:lstStyle/>
        <a:p>
          <a:endParaRPr lang="en-US"/>
        </a:p>
      </dgm:t>
    </dgm:pt>
    <dgm:pt modelId="{41582B9C-8FA2-481B-B98D-DA345E41CAF3}" type="sibTrans" cxnId="{BC881BDF-5FA6-4BA8-A465-0CDF4A49CE25}">
      <dgm:prSet phldrT="2" phldr="0"/>
      <dgm:spPr/>
      <dgm:t>
        <a:bodyPr/>
        <a:lstStyle/>
        <a:p>
          <a:r>
            <a:rPr lang="en-US"/>
            <a:t>2</a:t>
          </a:r>
        </a:p>
      </dgm:t>
    </dgm:pt>
    <dgm:pt modelId="{E30D6E18-7357-4E6B-80BF-AC49D4603191}">
      <dgm:prSet custT="1"/>
      <dgm:spPr/>
      <dgm:t>
        <a:bodyPr/>
        <a:lstStyle/>
        <a:p>
          <a:r>
            <a:rPr lang="en-US" sz="1600" b="1" dirty="0"/>
            <a:t>Areas with High Demand:</a:t>
          </a:r>
          <a:r>
            <a:rPr lang="en-US" sz="1600" dirty="0"/>
            <a:t> Places like </a:t>
          </a:r>
          <a:r>
            <a:rPr lang="en-US" sz="1600" b="1" dirty="0" err="1"/>
            <a:t>Brookefield</a:t>
          </a:r>
          <a:r>
            <a:rPr lang="en-US" sz="1600" b="1" dirty="0"/>
            <a:t> (01:31:13)</a:t>
          </a:r>
          <a:r>
            <a:rPr lang="en-US" sz="1600" dirty="0"/>
            <a:t> and </a:t>
          </a:r>
          <a:r>
            <a:rPr lang="en-US" sz="1600" b="1" dirty="0"/>
            <a:t>Indiranagar (00:50:31)</a:t>
          </a:r>
          <a:r>
            <a:rPr lang="en-US" sz="1600" dirty="0"/>
            <a:t> have longer delivery times, despite being relatively central.</a:t>
          </a:r>
        </a:p>
      </dgm:t>
    </dgm:pt>
    <dgm:pt modelId="{72B6A5C2-F76C-469E-B9AB-2660B76C770B}" type="parTrans" cxnId="{14EAD1F5-182A-4922-852D-660645111B10}">
      <dgm:prSet/>
      <dgm:spPr/>
      <dgm:t>
        <a:bodyPr/>
        <a:lstStyle/>
        <a:p>
          <a:endParaRPr lang="en-US"/>
        </a:p>
      </dgm:t>
    </dgm:pt>
    <dgm:pt modelId="{964CD51B-F7E7-46DB-AF1D-149FCB35B00D}" type="sibTrans" cxnId="{14EAD1F5-182A-4922-852D-660645111B10}">
      <dgm:prSet phldrT="3" phldr="0"/>
      <dgm:spPr/>
      <dgm:t>
        <a:bodyPr/>
        <a:lstStyle/>
        <a:p>
          <a:r>
            <a:rPr lang="en-US"/>
            <a:t>3</a:t>
          </a:r>
        </a:p>
      </dgm:t>
    </dgm:pt>
    <dgm:pt modelId="{E7FEB8D8-E5E1-48EC-8F6D-36C5D2644B5B}">
      <dgm:prSet custT="1"/>
      <dgm:spPr/>
      <dgm:t>
        <a:bodyPr/>
        <a:lstStyle/>
        <a:p>
          <a:r>
            <a:rPr lang="en-US" sz="1600" b="1" dirty="0"/>
            <a:t>Infrastructure and Connectivity:</a:t>
          </a:r>
          <a:r>
            <a:rPr lang="en-US" sz="1600" dirty="0"/>
            <a:t> Well-connected areas with good infrastructure tend to have faster delivery times, regardless of their demand levels.</a:t>
          </a:r>
          <a:r>
            <a:rPr lang="en-US" sz="1600" b="1" dirty="0"/>
            <a:t> </a:t>
          </a:r>
          <a:endParaRPr lang="en-US" sz="1600" dirty="0"/>
        </a:p>
      </dgm:t>
    </dgm:pt>
    <dgm:pt modelId="{33F9A365-C47E-4AE6-925C-E54F0A51DFC2}" type="parTrans" cxnId="{D2E38273-7C73-4B06-B524-3BB6513A637E}">
      <dgm:prSet/>
      <dgm:spPr/>
      <dgm:t>
        <a:bodyPr/>
        <a:lstStyle/>
        <a:p>
          <a:endParaRPr lang="en-US"/>
        </a:p>
      </dgm:t>
    </dgm:pt>
    <dgm:pt modelId="{D499F8CB-6E16-4D65-AADA-0B77EE204E73}" type="sibTrans" cxnId="{D2E38273-7C73-4B06-B524-3BB6513A637E}">
      <dgm:prSet phldrT="4" phldr="0"/>
      <dgm:spPr/>
      <dgm:t>
        <a:bodyPr/>
        <a:lstStyle/>
        <a:p>
          <a:r>
            <a:rPr lang="en-US"/>
            <a:t>4</a:t>
          </a:r>
        </a:p>
      </dgm:t>
    </dgm:pt>
    <dgm:pt modelId="{1C9CE546-3344-4236-9B44-A89314F5DF1F}" type="pres">
      <dgm:prSet presAssocID="{EB8AE849-E84C-4381-8CAB-94F4AA072C33}" presName="Name0" presStyleCnt="0">
        <dgm:presLayoutVars>
          <dgm:animLvl val="lvl"/>
          <dgm:resizeHandles val="exact"/>
        </dgm:presLayoutVars>
      </dgm:prSet>
      <dgm:spPr/>
    </dgm:pt>
    <dgm:pt modelId="{C1E9F901-6574-4E41-88D9-C608587AD559}" type="pres">
      <dgm:prSet presAssocID="{1F9BFD7B-A985-45DC-A87A-D8C645EFD51F}" presName="compositeNode" presStyleCnt="0">
        <dgm:presLayoutVars>
          <dgm:bulletEnabled val="1"/>
        </dgm:presLayoutVars>
      </dgm:prSet>
      <dgm:spPr/>
    </dgm:pt>
    <dgm:pt modelId="{CA7EF816-00E4-4E86-8F50-769CC6A99988}" type="pres">
      <dgm:prSet presAssocID="{1F9BFD7B-A985-45DC-A87A-D8C645EFD51F}" presName="bgRect" presStyleLbl="bgAccFollowNode1" presStyleIdx="0" presStyleCnt="4"/>
      <dgm:spPr/>
    </dgm:pt>
    <dgm:pt modelId="{F689118C-8D48-4E1C-8953-3C6A727388DF}" type="pres">
      <dgm:prSet presAssocID="{433C898C-A934-4664-9449-140BFAC7869D}" presName="sibTransNodeCircle" presStyleLbl="alignNode1" presStyleIdx="0" presStyleCnt="8">
        <dgm:presLayoutVars>
          <dgm:chMax val="0"/>
          <dgm:bulletEnabled/>
        </dgm:presLayoutVars>
      </dgm:prSet>
      <dgm:spPr/>
    </dgm:pt>
    <dgm:pt modelId="{A49F1F2C-924C-4BE7-BC65-2E83BB5B7D0F}" type="pres">
      <dgm:prSet presAssocID="{1F9BFD7B-A985-45DC-A87A-D8C645EFD51F}" presName="bottomLine" presStyleLbl="alignNode1" presStyleIdx="1" presStyleCnt="8">
        <dgm:presLayoutVars/>
      </dgm:prSet>
      <dgm:spPr/>
    </dgm:pt>
    <dgm:pt modelId="{B3FBBA31-DFF1-45A0-867B-56A1CBB0CA14}" type="pres">
      <dgm:prSet presAssocID="{1F9BFD7B-A985-45DC-A87A-D8C645EFD51F}" presName="nodeText" presStyleLbl="bgAccFollowNode1" presStyleIdx="0" presStyleCnt="4">
        <dgm:presLayoutVars>
          <dgm:bulletEnabled val="1"/>
        </dgm:presLayoutVars>
      </dgm:prSet>
      <dgm:spPr/>
    </dgm:pt>
    <dgm:pt modelId="{713B6BF2-7F3B-4AA1-A67D-A4639A65410D}" type="pres">
      <dgm:prSet presAssocID="{433C898C-A934-4664-9449-140BFAC7869D}" presName="sibTrans" presStyleCnt="0"/>
      <dgm:spPr/>
    </dgm:pt>
    <dgm:pt modelId="{4AEEC02B-8D71-428C-AFF2-9EE1912608AA}" type="pres">
      <dgm:prSet presAssocID="{4830FC95-F8C9-436A-89A0-A7012693D311}" presName="compositeNode" presStyleCnt="0">
        <dgm:presLayoutVars>
          <dgm:bulletEnabled val="1"/>
        </dgm:presLayoutVars>
      </dgm:prSet>
      <dgm:spPr/>
    </dgm:pt>
    <dgm:pt modelId="{D57755F1-9CB7-4270-907E-15B437A12A21}" type="pres">
      <dgm:prSet presAssocID="{4830FC95-F8C9-436A-89A0-A7012693D311}" presName="bgRect" presStyleLbl="bgAccFollowNode1" presStyleIdx="1" presStyleCnt="4"/>
      <dgm:spPr/>
    </dgm:pt>
    <dgm:pt modelId="{A3C461E0-E5FA-47BB-B741-7398DAB90E2D}" type="pres">
      <dgm:prSet presAssocID="{41582B9C-8FA2-481B-B98D-DA345E41CAF3}" presName="sibTransNodeCircle" presStyleLbl="alignNode1" presStyleIdx="2" presStyleCnt="8">
        <dgm:presLayoutVars>
          <dgm:chMax val="0"/>
          <dgm:bulletEnabled/>
        </dgm:presLayoutVars>
      </dgm:prSet>
      <dgm:spPr/>
    </dgm:pt>
    <dgm:pt modelId="{206DB88F-E1D2-400B-9B62-51AEDC9E1AF4}" type="pres">
      <dgm:prSet presAssocID="{4830FC95-F8C9-436A-89A0-A7012693D311}" presName="bottomLine" presStyleLbl="alignNode1" presStyleIdx="3" presStyleCnt="8">
        <dgm:presLayoutVars/>
      </dgm:prSet>
      <dgm:spPr/>
    </dgm:pt>
    <dgm:pt modelId="{E7B38282-7FC8-45FA-9D01-880F42949623}" type="pres">
      <dgm:prSet presAssocID="{4830FC95-F8C9-436A-89A0-A7012693D311}" presName="nodeText" presStyleLbl="bgAccFollowNode1" presStyleIdx="1" presStyleCnt="4">
        <dgm:presLayoutVars>
          <dgm:bulletEnabled val="1"/>
        </dgm:presLayoutVars>
      </dgm:prSet>
      <dgm:spPr/>
    </dgm:pt>
    <dgm:pt modelId="{CF11B0C7-EF71-4C4E-89FE-D79FC7D8A451}" type="pres">
      <dgm:prSet presAssocID="{41582B9C-8FA2-481B-B98D-DA345E41CAF3}" presName="sibTrans" presStyleCnt="0"/>
      <dgm:spPr/>
    </dgm:pt>
    <dgm:pt modelId="{8D41958A-FA47-4D86-AD25-8A31609C4D0A}" type="pres">
      <dgm:prSet presAssocID="{E30D6E18-7357-4E6B-80BF-AC49D4603191}" presName="compositeNode" presStyleCnt="0">
        <dgm:presLayoutVars>
          <dgm:bulletEnabled val="1"/>
        </dgm:presLayoutVars>
      </dgm:prSet>
      <dgm:spPr/>
    </dgm:pt>
    <dgm:pt modelId="{33CE4D83-62B7-4CB5-B090-4EB3B6934F01}" type="pres">
      <dgm:prSet presAssocID="{E30D6E18-7357-4E6B-80BF-AC49D4603191}" presName="bgRect" presStyleLbl="bgAccFollowNode1" presStyleIdx="2" presStyleCnt="4"/>
      <dgm:spPr/>
    </dgm:pt>
    <dgm:pt modelId="{B2FF5E51-2625-477D-AB89-865118B08B36}" type="pres">
      <dgm:prSet presAssocID="{964CD51B-F7E7-46DB-AF1D-149FCB35B00D}" presName="sibTransNodeCircle" presStyleLbl="alignNode1" presStyleIdx="4" presStyleCnt="8">
        <dgm:presLayoutVars>
          <dgm:chMax val="0"/>
          <dgm:bulletEnabled/>
        </dgm:presLayoutVars>
      </dgm:prSet>
      <dgm:spPr/>
    </dgm:pt>
    <dgm:pt modelId="{7FAC22DD-40D1-44B6-BCBA-5B35535FBC59}" type="pres">
      <dgm:prSet presAssocID="{E30D6E18-7357-4E6B-80BF-AC49D4603191}" presName="bottomLine" presStyleLbl="alignNode1" presStyleIdx="5" presStyleCnt="8">
        <dgm:presLayoutVars/>
      </dgm:prSet>
      <dgm:spPr/>
    </dgm:pt>
    <dgm:pt modelId="{C4284ADA-4679-468B-B2AF-ADB2DD456D98}" type="pres">
      <dgm:prSet presAssocID="{E30D6E18-7357-4E6B-80BF-AC49D4603191}" presName="nodeText" presStyleLbl="bgAccFollowNode1" presStyleIdx="2" presStyleCnt="4">
        <dgm:presLayoutVars>
          <dgm:bulletEnabled val="1"/>
        </dgm:presLayoutVars>
      </dgm:prSet>
      <dgm:spPr/>
    </dgm:pt>
    <dgm:pt modelId="{58C35CC8-130E-4511-B8C7-8150B310323D}" type="pres">
      <dgm:prSet presAssocID="{964CD51B-F7E7-46DB-AF1D-149FCB35B00D}" presName="sibTrans" presStyleCnt="0"/>
      <dgm:spPr/>
    </dgm:pt>
    <dgm:pt modelId="{5DDCF98F-2ACF-4111-BDE9-86A46E34C3F7}" type="pres">
      <dgm:prSet presAssocID="{E7FEB8D8-E5E1-48EC-8F6D-36C5D2644B5B}" presName="compositeNode" presStyleCnt="0">
        <dgm:presLayoutVars>
          <dgm:bulletEnabled val="1"/>
        </dgm:presLayoutVars>
      </dgm:prSet>
      <dgm:spPr/>
    </dgm:pt>
    <dgm:pt modelId="{DECE71D0-C55A-49F9-88B8-BF5E648F906C}" type="pres">
      <dgm:prSet presAssocID="{E7FEB8D8-E5E1-48EC-8F6D-36C5D2644B5B}" presName="bgRect" presStyleLbl="bgAccFollowNode1" presStyleIdx="3" presStyleCnt="4"/>
      <dgm:spPr/>
    </dgm:pt>
    <dgm:pt modelId="{FB310B97-3D33-415E-BEF5-CF8A468A16C8}" type="pres">
      <dgm:prSet presAssocID="{D499F8CB-6E16-4D65-AADA-0B77EE204E73}" presName="sibTransNodeCircle" presStyleLbl="alignNode1" presStyleIdx="6" presStyleCnt="8">
        <dgm:presLayoutVars>
          <dgm:chMax val="0"/>
          <dgm:bulletEnabled/>
        </dgm:presLayoutVars>
      </dgm:prSet>
      <dgm:spPr/>
    </dgm:pt>
    <dgm:pt modelId="{27B6B985-4175-499A-8E1F-13B1A949E96C}" type="pres">
      <dgm:prSet presAssocID="{E7FEB8D8-E5E1-48EC-8F6D-36C5D2644B5B}" presName="bottomLine" presStyleLbl="alignNode1" presStyleIdx="7" presStyleCnt="8">
        <dgm:presLayoutVars/>
      </dgm:prSet>
      <dgm:spPr/>
    </dgm:pt>
    <dgm:pt modelId="{39FCFC0C-1CEF-441B-BF42-406348A6BD06}" type="pres">
      <dgm:prSet presAssocID="{E7FEB8D8-E5E1-48EC-8F6D-36C5D2644B5B}" presName="nodeText" presStyleLbl="bgAccFollowNode1" presStyleIdx="3" presStyleCnt="4">
        <dgm:presLayoutVars>
          <dgm:bulletEnabled val="1"/>
        </dgm:presLayoutVars>
      </dgm:prSet>
      <dgm:spPr/>
    </dgm:pt>
  </dgm:ptLst>
  <dgm:cxnLst>
    <dgm:cxn modelId="{9AAA6802-29CD-4A0B-819D-BB2A44EF2A4D}" type="presOf" srcId="{D499F8CB-6E16-4D65-AADA-0B77EE204E73}" destId="{FB310B97-3D33-415E-BEF5-CF8A468A16C8}" srcOrd="0" destOrd="0" presId="urn:microsoft.com/office/officeart/2016/7/layout/BasicLinearProcessNumbered"/>
    <dgm:cxn modelId="{92A0E845-1C0B-4052-9B73-581D2F03F173}" type="presOf" srcId="{E30D6E18-7357-4E6B-80BF-AC49D4603191}" destId="{33CE4D83-62B7-4CB5-B090-4EB3B6934F01}" srcOrd="0" destOrd="0" presId="urn:microsoft.com/office/officeart/2016/7/layout/BasicLinearProcessNumbered"/>
    <dgm:cxn modelId="{05A4DE6C-820C-4A04-8D45-ED983EAEE27A}" type="presOf" srcId="{41582B9C-8FA2-481B-B98D-DA345E41CAF3}" destId="{A3C461E0-E5FA-47BB-B741-7398DAB90E2D}" srcOrd="0" destOrd="0" presId="urn:microsoft.com/office/officeart/2016/7/layout/BasicLinearProcessNumbered"/>
    <dgm:cxn modelId="{838BFC4E-29A7-462F-A41C-1E40F4FFFE61}" srcId="{EB8AE849-E84C-4381-8CAB-94F4AA072C33}" destId="{1F9BFD7B-A985-45DC-A87A-D8C645EFD51F}" srcOrd="0" destOrd="0" parTransId="{42FCA6AB-2A97-43BA-9EB9-40E628415AFE}" sibTransId="{433C898C-A934-4664-9449-140BFAC7869D}"/>
    <dgm:cxn modelId="{D2E38273-7C73-4B06-B524-3BB6513A637E}" srcId="{EB8AE849-E84C-4381-8CAB-94F4AA072C33}" destId="{E7FEB8D8-E5E1-48EC-8F6D-36C5D2644B5B}" srcOrd="3" destOrd="0" parTransId="{33F9A365-C47E-4AE6-925C-E54F0A51DFC2}" sibTransId="{D499F8CB-6E16-4D65-AADA-0B77EE204E73}"/>
    <dgm:cxn modelId="{EC7B9175-51CF-4418-AD88-15896DC66F4A}" type="presOf" srcId="{E7FEB8D8-E5E1-48EC-8F6D-36C5D2644B5B}" destId="{39FCFC0C-1CEF-441B-BF42-406348A6BD06}" srcOrd="1" destOrd="0" presId="urn:microsoft.com/office/officeart/2016/7/layout/BasicLinearProcessNumbered"/>
    <dgm:cxn modelId="{9FCBA97D-C158-4EA2-A250-3E50584E45B2}" type="presOf" srcId="{4830FC95-F8C9-436A-89A0-A7012693D311}" destId="{D57755F1-9CB7-4270-907E-15B437A12A21}" srcOrd="0" destOrd="0" presId="urn:microsoft.com/office/officeart/2016/7/layout/BasicLinearProcessNumbered"/>
    <dgm:cxn modelId="{831B738F-D9BC-4130-98FE-4BAA25EB0D72}" type="presOf" srcId="{4830FC95-F8C9-436A-89A0-A7012693D311}" destId="{E7B38282-7FC8-45FA-9D01-880F42949623}" srcOrd="1" destOrd="0" presId="urn:microsoft.com/office/officeart/2016/7/layout/BasicLinearProcessNumbered"/>
    <dgm:cxn modelId="{DD42C4A3-B314-4292-A722-3CAB0EAB60BC}" type="presOf" srcId="{433C898C-A934-4664-9449-140BFAC7869D}" destId="{F689118C-8D48-4E1C-8953-3C6A727388DF}" srcOrd="0" destOrd="0" presId="urn:microsoft.com/office/officeart/2016/7/layout/BasicLinearProcessNumbered"/>
    <dgm:cxn modelId="{48145EA9-DD88-4391-9C2A-B5EEE07BDBC6}" type="presOf" srcId="{EB8AE849-E84C-4381-8CAB-94F4AA072C33}" destId="{1C9CE546-3344-4236-9B44-A89314F5DF1F}" srcOrd="0" destOrd="0" presId="urn:microsoft.com/office/officeart/2016/7/layout/BasicLinearProcessNumbered"/>
    <dgm:cxn modelId="{A8F359B2-A996-4CBC-8C2C-850EA899532B}" type="presOf" srcId="{964CD51B-F7E7-46DB-AF1D-149FCB35B00D}" destId="{B2FF5E51-2625-477D-AB89-865118B08B36}" srcOrd="0" destOrd="0" presId="urn:microsoft.com/office/officeart/2016/7/layout/BasicLinearProcessNumbered"/>
    <dgm:cxn modelId="{4BB3D2D1-0A41-45F1-A152-FD96D0895E73}" type="presOf" srcId="{E30D6E18-7357-4E6B-80BF-AC49D4603191}" destId="{C4284ADA-4679-468B-B2AF-ADB2DD456D98}" srcOrd="1" destOrd="0" presId="urn:microsoft.com/office/officeart/2016/7/layout/BasicLinearProcessNumbered"/>
    <dgm:cxn modelId="{72E4F3D3-C383-4488-BFB7-5E06945E9E79}" type="presOf" srcId="{E7FEB8D8-E5E1-48EC-8F6D-36C5D2644B5B}" destId="{DECE71D0-C55A-49F9-88B8-BF5E648F906C}" srcOrd="0" destOrd="0" presId="urn:microsoft.com/office/officeart/2016/7/layout/BasicLinearProcessNumbered"/>
    <dgm:cxn modelId="{BC881BDF-5FA6-4BA8-A465-0CDF4A49CE25}" srcId="{EB8AE849-E84C-4381-8CAB-94F4AA072C33}" destId="{4830FC95-F8C9-436A-89A0-A7012693D311}" srcOrd="1" destOrd="0" parTransId="{DD31F9DA-3A7A-4C9B-A18E-9D455A7015EB}" sibTransId="{41582B9C-8FA2-481B-B98D-DA345E41CAF3}"/>
    <dgm:cxn modelId="{14EAD1F5-182A-4922-852D-660645111B10}" srcId="{EB8AE849-E84C-4381-8CAB-94F4AA072C33}" destId="{E30D6E18-7357-4E6B-80BF-AC49D4603191}" srcOrd="2" destOrd="0" parTransId="{72B6A5C2-F76C-469E-B9AB-2660B76C770B}" sibTransId="{964CD51B-F7E7-46DB-AF1D-149FCB35B00D}"/>
    <dgm:cxn modelId="{0459D2F6-2ACD-45C4-9457-D3B2C0C38A0F}" type="presOf" srcId="{1F9BFD7B-A985-45DC-A87A-D8C645EFD51F}" destId="{B3FBBA31-DFF1-45A0-867B-56A1CBB0CA14}" srcOrd="1" destOrd="0" presId="urn:microsoft.com/office/officeart/2016/7/layout/BasicLinearProcessNumbered"/>
    <dgm:cxn modelId="{BB7036FC-C59C-482B-A004-0294696331FE}" type="presOf" srcId="{1F9BFD7B-A985-45DC-A87A-D8C645EFD51F}" destId="{CA7EF816-00E4-4E86-8F50-769CC6A99988}" srcOrd="0" destOrd="0" presId="urn:microsoft.com/office/officeart/2016/7/layout/BasicLinearProcessNumbered"/>
    <dgm:cxn modelId="{C0ADC002-4628-4429-82ED-0E62846A865A}" type="presParOf" srcId="{1C9CE546-3344-4236-9B44-A89314F5DF1F}" destId="{C1E9F901-6574-4E41-88D9-C608587AD559}" srcOrd="0" destOrd="0" presId="urn:microsoft.com/office/officeart/2016/7/layout/BasicLinearProcessNumbered"/>
    <dgm:cxn modelId="{63C37F29-A9A6-4447-B110-50B1A6C815A3}" type="presParOf" srcId="{C1E9F901-6574-4E41-88D9-C608587AD559}" destId="{CA7EF816-00E4-4E86-8F50-769CC6A99988}" srcOrd="0" destOrd="0" presId="urn:microsoft.com/office/officeart/2016/7/layout/BasicLinearProcessNumbered"/>
    <dgm:cxn modelId="{FC5B89C4-73FF-473E-8C2B-62FA8A80BFD1}" type="presParOf" srcId="{C1E9F901-6574-4E41-88D9-C608587AD559}" destId="{F689118C-8D48-4E1C-8953-3C6A727388DF}" srcOrd="1" destOrd="0" presId="urn:microsoft.com/office/officeart/2016/7/layout/BasicLinearProcessNumbered"/>
    <dgm:cxn modelId="{5B4304F0-C94B-4C93-B278-99B868217A16}" type="presParOf" srcId="{C1E9F901-6574-4E41-88D9-C608587AD559}" destId="{A49F1F2C-924C-4BE7-BC65-2E83BB5B7D0F}" srcOrd="2" destOrd="0" presId="urn:microsoft.com/office/officeart/2016/7/layout/BasicLinearProcessNumbered"/>
    <dgm:cxn modelId="{7B30599A-99DB-4B8C-B498-0216C78DB746}" type="presParOf" srcId="{C1E9F901-6574-4E41-88D9-C608587AD559}" destId="{B3FBBA31-DFF1-45A0-867B-56A1CBB0CA14}" srcOrd="3" destOrd="0" presId="urn:microsoft.com/office/officeart/2016/7/layout/BasicLinearProcessNumbered"/>
    <dgm:cxn modelId="{349F941B-D147-4303-B3FE-43FD54E6039F}" type="presParOf" srcId="{1C9CE546-3344-4236-9B44-A89314F5DF1F}" destId="{713B6BF2-7F3B-4AA1-A67D-A4639A65410D}" srcOrd="1" destOrd="0" presId="urn:microsoft.com/office/officeart/2016/7/layout/BasicLinearProcessNumbered"/>
    <dgm:cxn modelId="{F400F8D9-88AB-4A74-858A-74CA1D9A7EFE}" type="presParOf" srcId="{1C9CE546-3344-4236-9B44-A89314F5DF1F}" destId="{4AEEC02B-8D71-428C-AFF2-9EE1912608AA}" srcOrd="2" destOrd="0" presId="urn:microsoft.com/office/officeart/2016/7/layout/BasicLinearProcessNumbered"/>
    <dgm:cxn modelId="{535D4F11-F6C2-4AA5-B4C3-8F338D093D20}" type="presParOf" srcId="{4AEEC02B-8D71-428C-AFF2-9EE1912608AA}" destId="{D57755F1-9CB7-4270-907E-15B437A12A21}" srcOrd="0" destOrd="0" presId="urn:microsoft.com/office/officeart/2016/7/layout/BasicLinearProcessNumbered"/>
    <dgm:cxn modelId="{13476C6E-311F-41DB-8E9B-6AFFD29C46D0}" type="presParOf" srcId="{4AEEC02B-8D71-428C-AFF2-9EE1912608AA}" destId="{A3C461E0-E5FA-47BB-B741-7398DAB90E2D}" srcOrd="1" destOrd="0" presId="urn:microsoft.com/office/officeart/2016/7/layout/BasicLinearProcessNumbered"/>
    <dgm:cxn modelId="{51110048-75B2-45F3-BF88-679897A261AE}" type="presParOf" srcId="{4AEEC02B-8D71-428C-AFF2-9EE1912608AA}" destId="{206DB88F-E1D2-400B-9B62-51AEDC9E1AF4}" srcOrd="2" destOrd="0" presId="urn:microsoft.com/office/officeart/2016/7/layout/BasicLinearProcessNumbered"/>
    <dgm:cxn modelId="{B122D959-34B7-41F8-9539-066F16FF0495}" type="presParOf" srcId="{4AEEC02B-8D71-428C-AFF2-9EE1912608AA}" destId="{E7B38282-7FC8-45FA-9D01-880F42949623}" srcOrd="3" destOrd="0" presId="urn:microsoft.com/office/officeart/2016/7/layout/BasicLinearProcessNumbered"/>
    <dgm:cxn modelId="{05E81622-2613-444E-A8AC-55C8C1FA87A3}" type="presParOf" srcId="{1C9CE546-3344-4236-9B44-A89314F5DF1F}" destId="{CF11B0C7-EF71-4C4E-89FE-D79FC7D8A451}" srcOrd="3" destOrd="0" presId="urn:microsoft.com/office/officeart/2016/7/layout/BasicLinearProcessNumbered"/>
    <dgm:cxn modelId="{59FBCA8D-8951-4131-98A0-5F2E0F2F1AC8}" type="presParOf" srcId="{1C9CE546-3344-4236-9B44-A89314F5DF1F}" destId="{8D41958A-FA47-4D86-AD25-8A31609C4D0A}" srcOrd="4" destOrd="0" presId="urn:microsoft.com/office/officeart/2016/7/layout/BasicLinearProcessNumbered"/>
    <dgm:cxn modelId="{A236E1B6-76C9-477A-8855-E060CCD7AE97}" type="presParOf" srcId="{8D41958A-FA47-4D86-AD25-8A31609C4D0A}" destId="{33CE4D83-62B7-4CB5-B090-4EB3B6934F01}" srcOrd="0" destOrd="0" presId="urn:microsoft.com/office/officeart/2016/7/layout/BasicLinearProcessNumbered"/>
    <dgm:cxn modelId="{1FE78E0F-DC93-485B-817B-BA14BDF6C7D3}" type="presParOf" srcId="{8D41958A-FA47-4D86-AD25-8A31609C4D0A}" destId="{B2FF5E51-2625-477D-AB89-865118B08B36}" srcOrd="1" destOrd="0" presId="urn:microsoft.com/office/officeart/2016/7/layout/BasicLinearProcessNumbered"/>
    <dgm:cxn modelId="{A105598D-C76F-4381-B6BD-DA284BFCF008}" type="presParOf" srcId="{8D41958A-FA47-4D86-AD25-8A31609C4D0A}" destId="{7FAC22DD-40D1-44B6-BCBA-5B35535FBC59}" srcOrd="2" destOrd="0" presId="urn:microsoft.com/office/officeart/2016/7/layout/BasicLinearProcessNumbered"/>
    <dgm:cxn modelId="{2A2FD54D-DA35-45D7-BB41-F06CA539E5D9}" type="presParOf" srcId="{8D41958A-FA47-4D86-AD25-8A31609C4D0A}" destId="{C4284ADA-4679-468B-B2AF-ADB2DD456D98}" srcOrd="3" destOrd="0" presId="urn:microsoft.com/office/officeart/2016/7/layout/BasicLinearProcessNumbered"/>
    <dgm:cxn modelId="{E6498892-8DCF-4855-A632-249B984B178C}" type="presParOf" srcId="{1C9CE546-3344-4236-9B44-A89314F5DF1F}" destId="{58C35CC8-130E-4511-B8C7-8150B310323D}" srcOrd="5" destOrd="0" presId="urn:microsoft.com/office/officeart/2016/7/layout/BasicLinearProcessNumbered"/>
    <dgm:cxn modelId="{B5FDC2BB-1F70-404B-8A00-266681B6FEAB}" type="presParOf" srcId="{1C9CE546-3344-4236-9B44-A89314F5DF1F}" destId="{5DDCF98F-2ACF-4111-BDE9-86A46E34C3F7}" srcOrd="6" destOrd="0" presId="urn:microsoft.com/office/officeart/2016/7/layout/BasicLinearProcessNumbered"/>
    <dgm:cxn modelId="{B3E98A2F-19BF-4A09-A211-D9B22E3594DF}" type="presParOf" srcId="{5DDCF98F-2ACF-4111-BDE9-86A46E34C3F7}" destId="{DECE71D0-C55A-49F9-88B8-BF5E648F906C}" srcOrd="0" destOrd="0" presId="urn:microsoft.com/office/officeart/2016/7/layout/BasicLinearProcessNumbered"/>
    <dgm:cxn modelId="{CBF23A4D-2E1C-424F-9595-C0684C2A368B}" type="presParOf" srcId="{5DDCF98F-2ACF-4111-BDE9-86A46E34C3F7}" destId="{FB310B97-3D33-415E-BEF5-CF8A468A16C8}" srcOrd="1" destOrd="0" presId="urn:microsoft.com/office/officeart/2016/7/layout/BasicLinearProcessNumbered"/>
    <dgm:cxn modelId="{342B4ED5-A05A-44E3-8E38-5BA203C76B47}" type="presParOf" srcId="{5DDCF98F-2ACF-4111-BDE9-86A46E34C3F7}" destId="{27B6B985-4175-499A-8E1F-13B1A949E96C}" srcOrd="2" destOrd="0" presId="urn:microsoft.com/office/officeart/2016/7/layout/BasicLinearProcessNumbered"/>
    <dgm:cxn modelId="{22CA753D-2485-4E94-ABFE-7DE8BC85B668}" type="presParOf" srcId="{5DDCF98F-2ACF-4111-BDE9-86A46E34C3F7}" destId="{39FCFC0C-1CEF-441B-BF42-406348A6BD0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7C474-855D-4147-B6D4-087B23D804C0}">
      <dsp:nvSpPr>
        <dsp:cNvPr id="0" name=""/>
        <dsp:cNvSpPr/>
      </dsp:nvSpPr>
      <dsp:spPr>
        <a:xfrm>
          <a:off x="0" y="1803"/>
          <a:ext cx="10331450" cy="914191"/>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47345AE-33F0-48A5-8C89-D5AA6E90839B}">
      <dsp:nvSpPr>
        <dsp:cNvPr id="0" name=""/>
        <dsp:cNvSpPr/>
      </dsp:nvSpPr>
      <dsp:spPr>
        <a:xfrm>
          <a:off x="276542" y="207496"/>
          <a:ext cx="502805" cy="5028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5C0839A-507E-4B5D-9807-931A9656163E}">
      <dsp:nvSpPr>
        <dsp:cNvPr id="0" name=""/>
        <dsp:cNvSpPr/>
      </dsp:nvSpPr>
      <dsp:spPr>
        <a:xfrm>
          <a:off x="1055890" y="1803"/>
          <a:ext cx="9275559" cy="914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66750">
            <a:lnSpc>
              <a:spcPct val="100000"/>
            </a:lnSpc>
            <a:spcBef>
              <a:spcPct val="0"/>
            </a:spcBef>
            <a:spcAft>
              <a:spcPct val="35000"/>
            </a:spcAft>
            <a:buNone/>
          </a:pPr>
          <a:r>
            <a:rPr lang="en-US" sz="1500" kern="1200" dirty="0"/>
            <a:t>Rapid Growth in Specific Areas: Areas like HSR Layout, ITI Layout, and Koramangala are experiencing significant growth, likely driven by increased orders and aggressive discounting strategies. This indicates these regions are becoming key markets for expansion.</a:t>
          </a:r>
          <a:endParaRPr lang="en-IN" sz="1500" kern="1200" dirty="0"/>
        </a:p>
      </dsp:txBody>
      <dsp:txXfrm>
        <a:off x="1055890" y="1803"/>
        <a:ext cx="9275559" cy="914191"/>
      </dsp:txXfrm>
    </dsp:sp>
    <dsp:sp modelId="{CB0FC928-C719-461C-8A03-B2F09CAC6A46}">
      <dsp:nvSpPr>
        <dsp:cNvPr id="0" name=""/>
        <dsp:cNvSpPr/>
      </dsp:nvSpPr>
      <dsp:spPr>
        <a:xfrm>
          <a:off x="0" y="1144542"/>
          <a:ext cx="10331450" cy="914191"/>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13266E0-6227-4736-AA80-344DC622C228}">
      <dsp:nvSpPr>
        <dsp:cNvPr id="0" name=""/>
        <dsp:cNvSpPr/>
      </dsp:nvSpPr>
      <dsp:spPr>
        <a:xfrm>
          <a:off x="276542" y="1350235"/>
          <a:ext cx="502805" cy="5028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BF3C3FF-9569-4CCC-9749-0ED169E99F7B}">
      <dsp:nvSpPr>
        <dsp:cNvPr id="0" name=""/>
        <dsp:cNvSpPr/>
      </dsp:nvSpPr>
      <dsp:spPr>
        <a:xfrm>
          <a:off x="1055890" y="1144542"/>
          <a:ext cx="9275559" cy="914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66750">
            <a:lnSpc>
              <a:spcPct val="100000"/>
            </a:lnSpc>
            <a:spcBef>
              <a:spcPct val="0"/>
            </a:spcBef>
            <a:spcAft>
              <a:spcPct val="35000"/>
            </a:spcAft>
            <a:buNone/>
          </a:pPr>
          <a:r>
            <a:rPr lang="en-US" sz="1500" kern="1200"/>
            <a:t>Strategic Shift in Discounting and Delivery: The company appears to be shifting its focus from lower delivery charges to offering higher discounts, particularly in competitive or high-growth areas. This strategy is aimed at customer acquisition, retention, and increasing order frequency, helping to establish a stronger market presence.</a:t>
          </a:r>
        </a:p>
      </dsp:txBody>
      <dsp:txXfrm>
        <a:off x="1055890" y="1144542"/>
        <a:ext cx="9275559" cy="914191"/>
      </dsp:txXfrm>
    </dsp:sp>
    <dsp:sp modelId="{6743D561-956E-47E3-8F29-14466B7A6B85}">
      <dsp:nvSpPr>
        <dsp:cNvPr id="0" name=""/>
        <dsp:cNvSpPr/>
      </dsp:nvSpPr>
      <dsp:spPr>
        <a:xfrm>
          <a:off x="0" y="2287281"/>
          <a:ext cx="10331450" cy="914191"/>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5AA0EA3-063A-426C-8310-CC88C488D7E3}">
      <dsp:nvSpPr>
        <dsp:cNvPr id="0" name=""/>
        <dsp:cNvSpPr/>
      </dsp:nvSpPr>
      <dsp:spPr>
        <a:xfrm>
          <a:off x="276542" y="2492974"/>
          <a:ext cx="502805" cy="5028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2A921E1-B84E-4BA1-9218-361AABDB9860}">
      <dsp:nvSpPr>
        <dsp:cNvPr id="0" name=""/>
        <dsp:cNvSpPr/>
      </dsp:nvSpPr>
      <dsp:spPr>
        <a:xfrm>
          <a:off x="1055890" y="2287281"/>
          <a:ext cx="9275559" cy="914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66750">
            <a:lnSpc>
              <a:spcPct val="100000"/>
            </a:lnSpc>
            <a:spcBef>
              <a:spcPct val="0"/>
            </a:spcBef>
            <a:spcAft>
              <a:spcPct val="35000"/>
            </a:spcAft>
            <a:buNone/>
          </a:pPr>
          <a:r>
            <a:rPr lang="en-US" sz="1500" kern="1200"/>
            <a:t>Time Slot and Order Size Impact on Completion and Ratings: Afternoon and evening time slots show high completion rates, with larger orders (3-7 items and 18-24 items) receiving the highest ratings. This suggests a focus on optimizing these time slots and order sizes could enhance customer satisfaction and operational efficiency.</a:t>
          </a:r>
        </a:p>
      </dsp:txBody>
      <dsp:txXfrm>
        <a:off x="1055890" y="2287281"/>
        <a:ext cx="9275559" cy="914191"/>
      </dsp:txXfrm>
    </dsp:sp>
    <dsp:sp modelId="{087CEDD5-97FE-4E9C-B2A6-5530D9DDC769}">
      <dsp:nvSpPr>
        <dsp:cNvPr id="0" name=""/>
        <dsp:cNvSpPr/>
      </dsp:nvSpPr>
      <dsp:spPr>
        <a:xfrm>
          <a:off x="0" y="3430020"/>
          <a:ext cx="10331450" cy="914191"/>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DA74BE-AA45-4025-A353-6861AD70C197}">
      <dsp:nvSpPr>
        <dsp:cNvPr id="0" name=""/>
        <dsp:cNvSpPr/>
      </dsp:nvSpPr>
      <dsp:spPr>
        <a:xfrm>
          <a:off x="276542" y="3635714"/>
          <a:ext cx="502805" cy="5028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9076266-753E-49D8-940E-8FAEB490EB32}">
      <dsp:nvSpPr>
        <dsp:cNvPr id="0" name=""/>
        <dsp:cNvSpPr/>
      </dsp:nvSpPr>
      <dsp:spPr>
        <a:xfrm>
          <a:off x="1055890" y="3430020"/>
          <a:ext cx="9275559" cy="914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66750">
            <a:lnSpc>
              <a:spcPct val="100000"/>
            </a:lnSpc>
            <a:spcBef>
              <a:spcPct val="0"/>
            </a:spcBef>
            <a:spcAft>
              <a:spcPct val="35000"/>
            </a:spcAft>
            <a:buNone/>
          </a:pPr>
          <a:r>
            <a:rPr lang="en-US" sz="1500" kern="1200"/>
            <a:t>Regional Variations in Delivery Challenges: Some regions like Brookefield face logistical challenges with high delivery charges and long times, while areas like HSR Layout and Bellandur Ecospace demonstrate efficient logistics with low charges and quick deliveries. Addressing these disparities can help improve overall service consistency.</a:t>
          </a:r>
        </a:p>
      </dsp:txBody>
      <dsp:txXfrm>
        <a:off x="1055890" y="3430020"/>
        <a:ext cx="9275559" cy="914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EF816-00E4-4E86-8F50-769CC6A99988}">
      <dsp:nvSpPr>
        <dsp:cNvPr id="0" name=""/>
        <dsp:cNvSpPr/>
      </dsp:nvSpPr>
      <dsp:spPr>
        <a:xfrm>
          <a:off x="3080" y="334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b="1" kern="1200" dirty="0"/>
            <a:t>Traffic and Distance:</a:t>
          </a:r>
          <a:r>
            <a:rPr lang="en-US" sz="1600" kern="1200" dirty="0"/>
            <a:t> Areas with longer delivery times and higher charges are likely farther from the distribution center or suffer from severe traffic congestion.</a:t>
          </a:r>
        </a:p>
      </dsp:txBody>
      <dsp:txXfrm>
        <a:off x="3080" y="1303581"/>
        <a:ext cx="2444055" cy="2053006"/>
      </dsp:txXfrm>
    </dsp:sp>
    <dsp:sp modelId="{F689118C-8D48-4E1C-8953-3C6A727388DF}">
      <dsp:nvSpPr>
        <dsp:cNvPr id="0" name=""/>
        <dsp:cNvSpPr/>
      </dsp:nvSpPr>
      <dsp:spPr>
        <a:xfrm>
          <a:off x="711856" y="34551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495839"/>
        <a:ext cx="725847" cy="725847"/>
      </dsp:txXfrm>
    </dsp:sp>
    <dsp:sp modelId="{A49F1F2C-924C-4BE7-BC65-2E83BB5B7D0F}">
      <dsp:nvSpPr>
        <dsp:cNvPr id="0" name=""/>
        <dsp:cNvSpPr/>
      </dsp:nvSpPr>
      <dsp:spPr>
        <a:xfrm>
          <a:off x="3080" y="342494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755F1-9CB7-4270-907E-15B437A12A21}">
      <dsp:nvSpPr>
        <dsp:cNvPr id="0" name=""/>
        <dsp:cNvSpPr/>
      </dsp:nvSpPr>
      <dsp:spPr>
        <a:xfrm>
          <a:off x="2691541" y="334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b="1" kern="1200" dirty="0"/>
            <a:t>Proximity to Hubs:</a:t>
          </a:r>
          <a:r>
            <a:rPr lang="en-US" sz="1600" kern="1200" dirty="0"/>
            <a:t> Areas near delivery hubs or within corporate zones have lower delivery charges and shorter times due to streamlined logistics.</a:t>
          </a:r>
        </a:p>
      </dsp:txBody>
      <dsp:txXfrm>
        <a:off x="2691541" y="1303581"/>
        <a:ext cx="2444055" cy="2053006"/>
      </dsp:txXfrm>
    </dsp:sp>
    <dsp:sp modelId="{A3C461E0-E5FA-47BB-B741-7398DAB90E2D}">
      <dsp:nvSpPr>
        <dsp:cNvPr id="0" name=""/>
        <dsp:cNvSpPr/>
      </dsp:nvSpPr>
      <dsp:spPr>
        <a:xfrm>
          <a:off x="3400317" y="34551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495839"/>
        <a:ext cx="725847" cy="725847"/>
      </dsp:txXfrm>
    </dsp:sp>
    <dsp:sp modelId="{206DB88F-E1D2-400B-9B62-51AEDC9E1AF4}">
      <dsp:nvSpPr>
        <dsp:cNvPr id="0" name=""/>
        <dsp:cNvSpPr/>
      </dsp:nvSpPr>
      <dsp:spPr>
        <a:xfrm>
          <a:off x="2691541" y="342494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E4D83-62B7-4CB5-B090-4EB3B6934F01}">
      <dsp:nvSpPr>
        <dsp:cNvPr id="0" name=""/>
        <dsp:cNvSpPr/>
      </dsp:nvSpPr>
      <dsp:spPr>
        <a:xfrm>
          <a:off x="5380002" y="334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b="1" kern="1200" dirty="0"/>
            <a:t>Areas with High Demand:</a:t>
          </a:r>
          <a:r>
            <a:rPr lang="en-US" sz="1600" kern="1200" dirty="0"/>
            <a:t> Places like </a:t>
          </a:r>
          <a:r>
            <a:rPr lang="en-US" sz="1600" b="1" kern="1200" dirty="0" err="1"/>
            <a:t>Brookefield</a:t>
          </a:r>
          <a:r>
            <a:rPr lang="en-US" sz="1600" b="1" kern="1200" dirty="0"/>
            <a:t> (01:31:13)</a:t>
          </a:r>
          <a:r>
            <a:rPr lang="en-US" sz="1600" kern="1200" dirty="0"/>
            <a:t> and </a:t>
          </a:r>
          <a:r>
            <a:rPr lang="en-US" sz="1600" b="1" kern="1200" dirty="0"/>
            <a:t>Indiranagar (00:50:31)</a:t>
          </a:r>
          <a:r>
            <a:rPr lang="en-US" sz="1600" kern="1200" dirty="0"/>
            <a:t> have longer delivery times, despite being relatively central.</a:t>
          </a:r>
        </a:p>
      </dsp:txBody>
      <dsp:txXfrm>
        <a:off x="5380002" y="1303581"/>
        <a:ext cx="2444055" cy="2053006"/>
      </dsp:txXfrm>
    </dsp:sp>
    <dsp:sp modelId="{B2FF5E51-2625-477D-AB89-865118B08B36}">
      <dsp:nvSpPr>
        <dsp:cNvPr id="0" name=""/>
        <dsp:cNvSpPr/>
      </dsp:nvSpPr>
      <dsp:spPr>
        <a:xfrm>
          <a:off x="6088778" y="34551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495839"/>
        <a:ext cx="725847" cy="725847"/>
      </dsp:txXfrm>
    </dsp:sp>
    <dsp:sp modelId="{7FAC22DD-40D1-44B6-BCBA-5B35535FBC59}">
      <dsp:nvSpPr>
        <dsp:cNvPr id="0" name=""/>
        <dsp:cNvSpPr/>
      </dsp:nvSpPr>
      <dsp:spPr>
        <a:xfrm>
          <a:off x="5380002" y="342494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E71D0-C55A-49F9-88B8-BF5E648F906C}">
      <dsp:nvSpPr>
        <dsp:cNvPr id="0" name=""/>
        <dsp:cNvSpPr/>
      </dsp:nvSpPr>
      <dsp:spPr>
        <a:xfrm>
          <a:off x="8068463" y="334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b="1" kern="1200" dirty="0"/>
            <a:t>Infrastructure and Connectivity:</a:t>
          </a:r>
          <a:r>
            <a:rPr lang="en-US" sz="1600" kern="1200" dirty="0"/>
            <a:t> Well-connected areas with good infrastructure tend to have faster delivery times, regardless of their demand levels.</a:t>
          </a:r>
          <a:r>
            <a:rPr lang="en-US" sz="1600" b="1" kern="1200" dirty="0"/>
            <a:t> </a:t>
          </a:r>
          <a:endParaRPr lang="en-US" sz="1600" kern="1200" dirty="0"/>
        </a:p>
      </dsp:txBody>
      <dsp:txXfrm>
        <a:off x="8068463" y="1303581"/>
        <a:ext cx="2444055" cy="2053006"/>
      </dsp:txXfrm>
    </dsp:sp>
    <dsp:sp modelId="{FB310B97-3D33-415E-BEF5-CF8A468A16C8}">
      <dsp:nvSpPr>
        <dsp:cNvPr id="0" name=""/>
        <dsp:cNvSpPr/>
      </dsp:nvSpPr>
      <dsp:spPr>
        <a:xfrm>
          <a:off x="8777239" y="34551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495839"/>
        <a:ext cx="725847" cy="725847"/>
      </dsp:txXfrm>
    </dsp:sp>
    <dsp:sp modelId="{27B6B985-4175-499A-8E1F-13B1A949E96C}">
      <dsp:nvSpPr>
        <dsp:cNvPr id="0" name=""/>
        <dsp:cNvSpPr/>
      </dsp:nvSpPr>
      <dsp:spPr>
        <a:xfrm>
          <a:off x="8068463" y="342494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8/26/2024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275340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1441307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161235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9054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4125787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576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2413920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87069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203207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19</a:t>
            </a:fld>
            <a:endParaRPr lang="en-US" dirty="0"/>
          </a:p>
        </p:txBody>
      </p:sp>
    </p:spTree>
    <p:extLst>
      <p:ext uri="{BB962C8B-B14F-4D97-AF65-F5344CB8AC3E}">
        <p14:creationId xmlns:p14="http://schemas.microsoft.com/office/powerpoint/2010/main" val="385723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20</a:t>
            </a:fld>
            <a:endParaRPr lang="en-US" dirty="0"/>
          </a:p>
        </p:txBody>
      </p:sp>
    </p:spTree>
    <p:extLst>
      <p:ext uri="{BB962C8B-B14F-4D97-AF65-F5344CB8AC3E}">
        <p14:creationId xmlns:p14="http://schemas.microsoft.com/office/powerpoint/2010/main" val="3103745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21</a:t>
            </a:fld>
            <a:endParaRPr lang="en-US" dirty="0"/>
          </a:p>
        </p:txBody>
      </p:sp>
    </p:spTree>
    <p:extLst>
      <p:ext uri="{BB962C8B-B14F-4D97-AF65-F5344CB8AC3E}">
        <p14:creationId xmlns:p14="http://schemas.microsoft.com/office/powerpoint/2010/main" val="3336317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22</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421133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166252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424951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428348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t="62"/>
          <a:stretch/>
        </p:blipFill>
        <p:spPr>
          <a:xfrm>
            <a:off x="458787" y="457200"/>
            <a:ext cx="11274425" cy="5943600"/>
          </a:xfrm>
          <a:noFill/>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7216438" y="1858297"/>
            <a:ext cx="3785860" cy="1755570"/>
          </a:xfrm>
        </p:spPr>
        <p:txBody>
          <a:bodyPr anchor="b">
            <a:normAutofit/>
          </a:bodyPr>
          <a:lstStyle/>
          <a:p>
            <a:pPr algn="l"/>
            <a:r>
              <a:rPr lang="en-IN" sz="6000" b="1" i="0" dirty="0" err="1">
                <a:effectLst/>
              </a:rPr>
              <a:t>Freshco</a:t>
            </a:r>
            <a:r>
              <a:rPr lang="en-IN" b="1" i="0" dirty="0">
                <a:effectLst/>
              </a:rPr>
              <a:t>  Hypermarket </a:t>
            </a:r>
            <a:endParaRPr lang="en-US" dirty="0"/>
          </a:p>
        </p:txBody>
      </p:sp>
      <p:sp>
        <p:nvSpPr>
          <p:cNvPr id="17" name="Slide Number Placeholder 4" hidden="1">
            <a:extLst>
              <a:ext uri="{FF2B5EF4-FFF2-40B4-BE49-F238E27FC236}">
                <a16:creationId xmlns:a16="http://schemas.microsoft.com/office/drawing/2014/main" id="{175A3404-CA78-87E6-6E05-32E13D0C7B18}"/>
              </a:ext>
            </a:extLst>
          </p:cNvPr>
          <p:cNvSpPr>
            <a:spLocks noGrp="1"/>
          </p:cNvSpPr>
          <p:nvPr>
            <p:ph type="sldNum" sz="quarter" idx="4294967295"/>
          </p:nvPr>
        </p:nvSpPr>
        <p:spPr>
          <a:xfrm>
            <a:off x="8534400" y="6121252"/>
            <a:ext cx="2743200" cy="365125"/>
          </a:xfrm>
        </p:spPr>
        <p:txBody>
          <a:bodyPr/>
          <a:lstStyle/>
          <a:p>
            <a:pPr>
              <a:spcAft>
                <a:spcPts val="600"/>
              </a:spcAft>
            </a:pPr>
            <a:fld id="{B5CEABB6-07DC-46E8-9B57-56EC44A396E5}" type="slidenum">
              <a:rPr lang="en-US" smtClean="0"/>
              <a:pPr>
                <a:spcAft>
                  <a:spcPts val="600"/>
                </a:spcAft>
              </a:pPr>
              <a:t>1</a:t>
            </a:fld>
            <a:endParaRPr lang="en-US"/>
          </a:p>
        </p:txBody>
      </p:sp>
      <p:sp>
        <p:nvSpPr>
          <p:cNvPr id="2" name="TextBox 1">
            <a:extLst>
              <a:ext uri="{FF2B5EF4-FFF2-40B4-BE49-F238E27FC236}">
                <a16:creationId xmlns:a16="http://schemas.microsoft.com/office/drawing/2014/main" id="{03574055-5FEF-8D7F-CBE7-FFEDDB1629EC}"/>
              </a:ext>
            </a:extLst>
          </p:cNvPr>
          <p:cNvSpPr txBox="1"/>
          <p:nvPr/>
        </p:nvSpPr>
        <p:spPr>
          <a:xfrm>
            <a:off x="9332912" y="3613867"/>
            <a:ext cx="2400300" cy="369332"/>
          </a:xfrm>
          <a:prstGeom prst="rect">
            <a:avLst/>
          </a:prstGeom>
          <a:noFill/>
        </p:spPr>
        <p:txBody>
          <a:bodyPr wrap="square" rtlCol="0">
            <a:spAutoFit/>
          </a:bodyPr>
          <a:lstStyle/>
          <a:p>
            <a:r>
              <a:rPr lang="en-US" b="1" dirty="0"/>
              <a:t>- By  Vipul Jain</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2D604B4-B1E6-F7BD-4D43-52A1F5EE1395}"/>
              </a:ext>
            </a:extLst>
          </p:cNvPr>
          <p:cNvSpPr txBox="1"/>
          <p:nvPr/>
        </p:nvSpPr>
        <p:spPr>
          <a:xfrm>
            <a:off x="910979" y="223910"/>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lumMod val="75000"/>
                    <a:lumOff val="25000"/>
                  </a:schemeClr>
                </a:solidFill>
                <a:latin typeface="+mj-lt"/>
                <a:ea typeface="+mj-ea"/>
                <a:cs typeface="+mj-cs"/>
              </a:rPr>
              <a:t>Drop Area Analysis</a:t>
            </a:r>
            <a:endParaRPr lang="en-US" sz="3200" kern="1200" dirty="0">
              <a:solidFill>
                <a:schemeClr val="tx1">
                  <a:lumMod val="75000"/>
                  <a:lumOff val="25000"/>
                </a:schemeClr>
              </a:solidFill>
              <a:latin typeface="+mj-lt"/>
              <a:ea typeface="+mj-ea"/>
              <a:cs typeface="+mj-cs"/>
            </a:endParaRP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10</a:t>
            </a:fld>
            <a:endParaRPr lang="en-US"/>
          </a:p>
        </p:txBody>
      </p:sp>
      <p:graphicFrame>
        <p:nvGraphicFramePr>
          <p:cNvPr id="2" name="Table 1">
            <a:extLst>
              <a:ext uri="{FF2B5EF4-FFF2-40B4-BE49-F238E27FC236}">
                <a16:creationId xmlns:a16="http://schemas.microsoft.com/office/drawing/2014/main" id="{D15BCA2F-3B28-7875-7184-152C6FE59F9C}"/>
              </a:ext>
            </a:extLst>
          </p:cNvPr>
          <p:cNvGraphicFramePr>
            <a:graphicFrameLocks noGrp="1"/>
          </p:cNvGraphicFramePr>
          <p:nvPr>
            <p:extLst>
              <p:ext uri="{D42A27DB-BD31-4B8C-83A1-F6EECF244321}">
                <p14:modId xmlns:p14="http://schemas.microsoft.com/office/powerpoint/2010/main" val="2187346035"/>
              </p:ext>
            </p:extLst>
          </p:nvPr>
        </p:nvGraphicFramePr>
        <p:xfrm>
          <a:off x="1119881" y="1755435"/>
          <a:ext cx="5171234" cy="3624738"/>
        </p:xfrm>
        <a:graphic>
          <a:graphicData uri="http://schemas.openxmlformats.org/drawingml/2006/table">
            <a:tbl>
              <a:tblPr firstRow="1" bandRow="1">
                <a:tableStyleId>{69012ECD-51FC-41F1-AA8D-1B2483CD663E}</a:tableStyleId>
              </a:tblPr>
              <a:tblGrid>
                <a:gridCol w="2585617">
                  <a:extLst>
                    <a:ext uri="{9D8B030D-6E8A-4147-A177-3AD203B41FA5}">
                      <a16:colId xmlns:a16="http://schemas.microsoft.com/office/drawing/2014/main" val="3150627800"/>
                    </a:ext>
                  </a:extLst>
                </a:gridCol>
                <a:gridCol w="2585617">
                  <a:extLst>
                    <a:ext uri="{9D8B030D-6E8A-4147-A177-3AD203B41FA5}">
                      <a16:colId xmlns:a16="http://schemas.microsoft.com/office/drawing/2014/main" val="3515242306"/>
                    </a:ext>
                  </a:extLst>
                </a:gridCol>
              </a:tblGrid>
              <a:tr h="604123">
                <a:tc>
                  <a:txBody>
                    <a:bodyPr/>
                    <a:lstStyle/>
                    <a:p>
                      <a:r>
                        <a:rPr lang="en-US" dirty="0"/>
                        <a:t>Areas</a:t>
                      </a:r>
                      <a:endParaRPr lang="en-IN" dirty="0"/>
                    </a:p>
                  </a:txBody>
                  <a:tcPr/>
                </a:tc>
                <a:tc>
                  <a:txBody>
                    <a:bodyPr/>
                    <a:lstStyle/>
                    <a:p>
                      <a:r>
                        <a:rPr lang="en-US"/>
                        <a:t>Completion Rate</a:t>
                      </a:r>
                      <a:endParaRPr lang="en-IN" dirty="0"/>
                    </a:p>
                  </a:txBody>
                  <a:tcPr/>
                </a:tc>
                <a:extLst>
                  <a:ext uri="{0D108BD9-81ED-4DB2-BD59-A6C34878D82A}">
                    <a16:rowId xmlns:a16="http://schemas.microsoft.com/office/drawing/2014/main" val="318022211"/>
                  </a:ext>
                </a:extLst>
              </a:tr>
              <a:tr h="604123">
                <a:tc>
                  <a:txBody>
                    <a:bodyPr/>
                    <a:lstStyle/>
                    <a:p>
                      <a:pPr algn="ctr" fontAlgn="b"/>
                      <a:r>
                        <a:rPr lang="en-IN" sz="1600" b="0" i="0" u="none" strike="noStrike">
                          <a:solidFill>
                            <a:srgbClr val="000000"/>
                          </a:solidFill>
                          <a:effectLst/>
                          <a:latin typeface="Calibri" panose="020F0502020204030204" pitchFamily="34" charset="0"/>
                        </a:rPr>
                        <a:t>Bellandur, ETV</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a:solidFill>
                            <a:srgbClr val="000000"/>
                          </a:solidFill>
                          <a:effectLst/>
                          <a:latin typeface="Calibri" panose="020F0502020204030204" pitchFamily="34" charset="0"/>
                        </a:rPr>
                        <a:t>50.00%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1837329"/>
                  </a:ext>
                </a:extLst>
              </a:tr>
              <a:tr h="604123">
                <a:tc>
                  <a:txBody>
                    <a:bodyPr/>
                    <a:lstStyle/>
                    <a:p>
                      <a:pPr algn="ctr" fontAlgn="b"/>
                      <a:r>
                        <a:rPr lang="en-IN" sz="1600" b="0" i="0" u="none" strike="noStrike">
                          <a:solidFill>
                            <a:srgbClr val="000000"/>
                          </a:solidFill>
                          <a:effectLst/>
                          <a:latin typeface="Calibri" panose="020F0502020204030204" pitchFamily="34" charset="0"/>
                        </a:rPr>
                        <a:t>Domlur, EGL</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a:solidFill>
                            <a:srgbClr val="000000"/>
                          </a:solidFill>
                          <a:effectLst/>
                          <a:latin typeface="Calibri" panose="020F0502020204030204" pitchFamily="34" charset="0"/>
                        </a:rPr>
                        <a:t>75.00%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4399918"/>
                  </a:ext>
                </a:extLst>
              </a:tr>
              <a:tr h="604123">
                <a:tc>
                  <a:txBody>
                    <a:bodyPr/>
                    <a:lstStyle/>
                    <a:p>
                      <a:pPr algn="ctr" fontAlgn="b"/>
                      <a:r>
                        <a:rPr lang="en-IN" sz="1600" b="0" i="0" u="none" strike="noStrike">
                          <a:solidFill>
                            <a:srgbClr val="000000"/>
                          </a:solidFill>
                          <a:effectLst/>
                          <a:latin typeface="Calibri" panose="020F0502020204030204" pitchFamily="34" charset="0"/>
                        </a:rPr>
                        <a:t>Indiranagar</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a:solidFill>
                            <a:srgbClr val="000000"/>
                          </a:solidFill>
                          <a:effectLst/>
                          <a:latin typeface="Calibri" panose="020F0502020204030204" pitchFamily="34" charset="0"/>
                        </a:rPr>
                        <a:t>87.50%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9702041"/>
                  </a:ext>
                </a:extLst>
              </a:tr>
              <a:tr h="604123">
                <a:tc>
                  <a:txBody>
                    <a:bodyPr/>
                    <a:lstStyle/>
                    <a:p>
                      <a:pPr algn="ctr" fontAlgn="b"/>
                      <a:r>
                        <a:rPr lang="en-IN" sz="1600" b="0" i="0" u="none" strike="noStrike">
                          <a:solidFill>
                            <a:srgbClr val="000000"/>
                          </a:solidFill>
                          <a:effectLst/>
                          <a:latin typeface="Calibri" panose="020F0502020204030204" pitchFamily="34" charset="0"/>
                        </a:rPr>
                        <a:t>Marathahalli</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a:solidFill>
                            <a:srgbClr val="000000"/>
                          </a:solidFill>
                          <a:effectLst/>
                          <a:latin typeface="Calibri" panose="020F0502020204030204" pitchFamily="34" charset="0"/>
                        </a:rPr>
                        <a:t>66.67%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0914668"/>
                  </a:ext>
                </a:extLst>
              </a:tr>
              <a:tr h="604123">
                <a:tc>
                  <a:txBody>
                    <a:bodyPr/>
                    <a:lstStyle/>
                    <a:p>
                      <a:pPr algn="ctr" fontAlgn="b"/>
                      <a:r>
                        <a:rPr lang="en-IN" sz="1600" b="0" i="0" u="none" strike="noStrike">
                          <a:solidFill>
                            <a:srgbClr val="000000"/>
                          </a:solidFill>
                          <a:effectLst/>
                          <a:latin typeface="Calibri" panose="020F0502020204030204" pitchFamily="34" charset="0"/>
                        </a:rPr>
                        <a:t>Whitefield</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525510694"/>
                  </a:ext>
                </a:extLst>
              </a:tr>
            </a:tbl>
          </a:graphicData>
        </a:graphic>
      </p:graphicFrame>
      <p:sp>
        <p:nvSpPr>
          <p:cNvPr id="12" name="Oval 11">
            <a:extLst>
              <a:ext uri="{FF2B5EF4-FFF2-40B4-BE49-F238E27FC236}">
                <a16:creationId xmlns:a16="http://schemas.microsoft.com/office/drawing/2014/main" id="{5FBCE5A8-2C48-50C8-55BD-82E776245C82}"/>
              </a:ext>
            </a:extLst>
          </p:cNvPr>
          <p:cNvSpPr/>
          <p:nvPr/>
        </p:nvSpPr>
        <p:spPr>
          <a:xfrm>
            <a:off x="910979" y="4976727"/>
            <a:ext cx="5607698" cy="60649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9B82E3A-6537-ED92-7C57-D0096CA63503}"/>
              </a:ext>
            </a:extLst>
          </p:cNvPr>
          <p:cNvSpPr txBox="1"/>
          <p:nvPr/>
        </p:nvSpPr>
        <p:spPr>
          <a:xfrm>
            <a:off x="6733281" y="2640563"/>
            <a:ext cx="4861249" cy="2166491"/>
          </a:xfrm>
          <a:prstGeom prst="rect">
            <a:avLst/>
          </a:prstGeom>
          <a:noFill/>
        </p:spPr>
        <p:txBody>
          <a:bodyPr wrap="square" rtlCol="0">
            <a:spAutoFit/>
          </a:bodyPr>
          <a:lstStyle/>
          <a:p>
            <a:pPr marL="800100" lvl="1" indent="-342900">
              <a:lnSpc>
                <a:spcPct val="115000"/>
              </a:lnSpc>
              <a:spcAft>
                <a:spcPts val="800"/>
              </a:spcAft>
              <a:buSzPts val="1000"/>
              <a:buFont typeface="Wingdings" panose="05000000000000000000" pitchFamily="2" charset="2"/>
              <a:buChar char="q"/>
              <a:tabLst>
                <a:tab pos="9144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Multiple areas (e.g., Akshaya Nagar, JP Nagar) have 100% completion rates. Which shows the strong performance of company in the areas.</a:t>
            </a:r>
          </a:p>
          <a:p>
            <a:pPr lvl="1">
              <a:lnSpc>
                <a:spcPct val="115000"/>
              </a:lnSpc>
              <a:spcAft>
                <a:spcPts val="800"/>
              </a:spcAft>
              <a:buSzPts val="1000"/>
              <a:tabLst>
                <a:tab pos="914400" algn="l"/>
              </a:tabLst>
            </a:pPr>
            <a:endParaRPr lang="en-IN" sz="12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554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2D604B4-B1E6-F7BD-4D43-52A1F5EE1395}"/>
              </a:ext>
            </a:extLst>
          </p:cNvPr>
          <p:cNvSpPr txBox="1"/>
          <p:nvPr/>
        </p:nvSpPr>
        <p:spPr>
          <a:xfrm>
            <a:off x="910979" y="223910"/>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lumMod val="75000"/>
                    <a:lumOff val="25000"/>
                  </a:schemeClr>
                </a:solidFill>
                <a:latin typeface="+mj-lt"/>
                <a:ea typeface="+mj-ea"/>
                <a:cs typeface="+mj-cs"/>
              </a:rPr>
              <a:t>Order Size Vs Completion Rate</a:t>
            </a:r>
            <a:endParaRPr lang="en-US" sz="3200" kern="1200" dirty="0">
              <a:solidFill>
                <a:schemeClr val="tx1">
                  <a:lumMod val="75000"/>
                  <a:lumOff val="25000"/>
                </a:schemeClr>
              </a:solidFill>
              <a:latin typeface="+mj-lt"/>
              <a:ea typeface="+mj-ea"/>
              <a:cs typeface="+mj-cs"/>
            </a:endParaRP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11</a:t>
            </a:fld>
            <a:endParaRPr lang="en-US"/>
          </a:p>
        </p:txBody>
      </p:sp>
      <p:pic>
        <p:nvPicPr>
          <p:cNvPr id="5" name="Picture 4">
            <a:extLst>
              <a:ext uri="{FF2B5EF4-FFF2-40B4-BE49-F238E27FC236}">
                <a16:creationId xmlns:a16="http://schemas.microsoft.com/office/drawing/2014/main" id="{EE654110-E944-94E1-007A-9FD233A90BF9}"/>
              </a:ext>
            </a:extLst>
          </p:cNvPr>
          <p:cNvPicPr>
            <a:picLocks noChangeAspect="1"/>
          </p:cNvPicPr>
          <p:nvPr/>
        </p:nvPicPr>
        <p:blipFill>
          <a:blip r:embed="rId3"/>
          <a:stretch>
            <a:fillRect/>
          </a:stretch>
        </p:blipFill>
        <p:spPr>
          <a:xfrm>
            <a:off x="1993036" y="1497440"/>
            <a:ext cx="8205927" cy="4273666"/>
          </a:xfrm>
          <a:prstGeom prst="rect">
            <a:avLst/>
          </a:prstGeom>
        </p:spPr>
      </p:pic>
    </p:spTree>
    <p:extLst>
      <p:ext uri="{BB962C8B-B14F-4D97-AF65-F5344CB8AC3E}">
        <p14:creationId xmlns:p14="http://schemas.microsoft.com/office/powerpoint/2010/main" val="397798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400" y="900741"/>
            <a:ext cx="4802372" cy="2788919"/>
          </a:xfrm>
        </p:spPr>
        <p:txBody>
          <a:bodyPr anchor="b">
            <a:normAutofit/>
          </a:bodyPr>
          <a:lstStyle/>
          <a:p>
            <a:r>
              <a:rPr lang="en-US" dirty="0"/>
              <a:t>Customer Level Analysis</a:t>
            </a:r>
          </a:p>
        </p:txBody>
      </p:sp>
      <p:sp>
        <p:nvSpPr>
          <p:cNvPr id="33" name="Slide Number Placeholder 4">
            <a:extLst>
              <a:ext uri="{FF2B5EF4-FFF2-40B4-BE49-F238E27FC236}">
                <a16:creationId xmlns:a16="http://schemas.microsoft.com/office/drawing/2014/main" id="{A30E7D34-9426-EB9D-92CE-783927F1AE11}"/>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pic>
        <p:nvPicPr>
          <p:cNvPr id="3" name="Content Placeholder 2">
            <a:extLst>
              <a:ext uri="{FF2B5EF4-FFF2-40B4-BE49-F238E27FC236}">
                <a16:creationId xmlns:a16="http://schemas.microsoft.com/office/drawing/2014/main" id="{1E934228-8718-FBBD-FED4-18BC733AE12E}"/>
              </a:ext>
            </a:extLst>
          </p:cNvPr>
          <p:cNvPicPr>
            <a:picLocks noGrp="1" noChangeAspect="1"/>
          </p:cNvPicPr>
          <p:nvPr>
            <p:ph sz="quarter" idx="11"/>
          </p:nvPr>
        </p:nvPicPr>
        <p:blipFill>
          <a:blip r:embed="rId3">
            <a:extLst>
              <a:ext uri="{96DAC541-7B7A-43D3-8B79-37D633B846F1}">
                <asvg:svgBlip xmlns:asvg="http://schemas.microsoft.com/office/drawing/2016/SVG/main" r:embed="rId4"/>
              </a:ext>
            </a:extLst>
          </a:blip>
          <a:stretch>
            <a:fillRect/>
          </a:stretch>
        </p:blipFill>
        <p:spPr>
          <a:xfrm>
            <a:off x="6860524" y="1358899"/>
            <a:ext cx="5331476" cy="3629749"/>
          </a:xfrm>
        </p:spPr>
      </p:pic>
      <p:pic>
        <p:nvPicPr>
          <p:cNvPr id="5" name="Graphic 4" descr="Customer review with solid fill">
            <a:extLst>
              <a:ext uri="{FF2B5EF4-FFF2-40B4-BE49-F238E27FC236}">
                <a16:creationId xmlns:a16="http://schemas.microsoft.com/office/drawing/2014/main" id="{D52D91E4-BA90-6A84-5359-6DCDF933BB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3480" y="4114994"/>
            <a:ext cx="1332615" cy="1332615"/>
          </a:xfrm>
          <a:prstGeom prst="rect">
            <a:avLst/>
          </a:prstGeom>
        </p:spPr>
      </p:pic>
    </p:spTree>
    <p:extLst>
      <p:ext uri="{BB962C8B-B14F-4D97-AF65-F5344CB8AC3E}">
        <p14:creationId xmlns:p14="http://schemas.microsoft.com/office/powerpoint/2010/main" val="269831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1048670" y="37162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Order Ratings by Time Slot</a:t>
            </a:r>
          </a:p>
        </p:txBody>
      </p:sp>
      <p:pic>
        <p:nvPicPr>
          <p:cNvPr id="4" name="Picture 3">
            <a:extLst>
              <a:ext uri="{FF2B5EF4-FFF2-40B4-BE49-F238E27FC236}">
                <a16:creationId xmlns:a16="http://schemas.microsoft.com/office/drawing/2014/main" id="{8ED8FE6C-D37B-A3F9-D610-F02DCDD56516}"/>
              </a:ext>
            </a:extLst>
          </p:cNvPr>
          <p:cNvPicPr>
            <a:picLocks noChangeAspect="1"/>
          </p:cNvPicPr>
          <p:nvPr/>
        </p:nvPicPr>
        <p:blipFill>
          <a:blip r:embed="rId3"/>
          <a:stretch>
            <a:fillRect/>
          </a:stretch>
        </p:blipFill>
        <p:spPr>
          <a:xfrm>
            <a:off x="4504690" y="1685925"/>
            <a:ext cx="7118985" cy="4271393"/>
          </a:xfrm>
          <a:prstGeom prst="rect">
            <a:avLst/>
          </a:prstGeom>
          <a:noFill/>
        </p:spPr>
      </p:pic>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13</a:t>
            </a:fld>
            <a:endParaRPr lang="en-US"/>
          </a:p>
        </p:txBody>
      </p:sp>
      <p:sp>
        <p:nvSpPr>
          <p:cNvPr id="8" name="Rectangle 1">
            <a:extLst>
              <a:ext uri="{FF2B5EF4-FFF2-40B4-BE49-F238E27FC236}">
                <a16:creationId xmlns:a16="http://schemas.microsoft.com/office/drawing/2014/main" id="{D54D0C85-EB78-4A42-A3FD-C3E845EDD5A7}"/>
              </a:ext>
            </a:extLst>
          </p:cNvPr>
          <p:cNvSpPr>
            <a:spLocks noGrp="1" noChangeArrowheads="1"/>
          </p:cNvSpPr>
          <p:nvPr>
            <p:ph sz="quarter" idx="10"/>
          </p:nvPr>
        </p:nvSpPr>
        <p:spPr bwMode="auto">
          <a:xfrm>
            <a:off x="786765" y="2739957"/>
            <a:ext cx="37179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Afternoon &amp; Morning</a:t>
            </a:r>
            <a:r>
              <a:rPr kumimoji="0" lang="en-US" altLang="en-US" sz="1800" b="0" i="0" u="none" strike="noStrike" cap="none" normalizeH="0" baseline="0" dirty="0">
                <a:ln>
                  <a:noFill/>
                </a:ln>
                <a:solidFill>
                  <a:schemeClr val="tx1"/>
                </a:solidFill>
                <a:effectLst/>
                <a:latin typeface="Arial" panose="020B0604020202020204" pitchFamily="34" charset="0"/>
              </a:rPr>
              <a:t>: Highest average ratings at 4.86.</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Late Night &amp; Night</a:t>
            </a:r>
            <a:r>
              <a:rPr kumimoji="0" lang="en-US" altLang="en-US" sz="1800" b="0" i="0" u="none" strike="noStrike" cap="none" normalizeH="0" baseline="0" dirty="0">
                <a:ln>
                  <a:noFill/>
                </a:ln>
                <a:solidFill>
                  <a:schemeClr val="tx1"/>
                </a:solidFill>
                <a:effectLst/>
                <a:latin typeface="Arial" panose="020B0604020202020204" pitchFamily="34" charset="0"/>
              </a:rPr>
              <a:t>: Slightly lower ratings at 4.84. </a:t>
            </a:r>
          </a:p>
        </p:txBody>
      </p:sp>
    </p:spTree>
    <p:extLst>
      <p:ext uri="{BB962C8B-B14F-4D97-AF65-F5344CB8AC3E}">
        <p14:creationId xmlns:p14="http://schemas.microsoft.com/office/powerpoint/2010/main" val="27531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929640" y="48511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Order Ratings by Number of Items Placed</a:t>
            </a:r>
          </a:p>
        </p:txBody>
      </p:sp>
      <p:pic>
        <p:nvPicPr>
          <p:cNvPr id="5" name="Picture 4" descr="A graph with a line and numbers&#10;&#10;Description automatically generated">
            <a:extLst>
              <a:ext uri="{FF2B5EF4-FFF2-40B4-BE49-F238E27FC236}">
                <a16:creationId xmlns:a16="http://schemas.microsoft.com/office/drawing/2014/main" id="{21FE3EF4-B469-439A-2DED-FB9EBA008744}"/>
              </a:ext>
            </a:extLst>
          </p:cNvPr>
          <p:cNvPicPr>
            <a:picLocks noChangeAspect="1"/>
          </p:cNvPicPr>
          <p:nvPr/>
        </p:nvPicPr>
        <p:blipFill>
          <a:blip r:embed="rId3"/>
          <a:srcRect r="2" b="2410"/>
          <a:stretch/>
        </p:blipFill>
        <p:spPr>
          <a:xfrm>
            <a:off x="4480560" y="2153285"/>
            <a:ext cx="6964680" cy="3500438"/>
          </a:xfrm>
          <a:prstGeom prst="rect">
            <a:avLst/>
          </a:prstGeom>
          <a:noFill/>
        </p:spPr>
      </p:pic>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14</a:t>
            </a:fld>
            <a:endParaRPr lang="en-US"/>
          </a:p>
        </p:txBody>
      </p:sp>
      <p:sp>
        <p:nvSpPr>
          <p:cNvPr id="10" name="Rectangle 2">
            <a:extLst>
              <a:ext uri="{FF2B5EF4-FFF2-40B4-BE49-F238E27FC236}">
                <a16:creationId xmlns:a16="http://schemas.microsoft.com/office/drawing/2014/main" id="{E679286F-C4F8-1F1D-218D-0EBDF0D055C6}"/>
              </a:ext>
            </a:extLst>
          </p:cNvPr>
          <p:cNvSpPr>
            <a:spLocks noGrp="1" noChangeArrowheads="1"/>
          </p:cNvSpPr>
          <p:nvPr>
            <p:ph sz="quarter" idx="10"/>
          </p:nvPr>
        </p:nvSpPr>
        <p:spPr bwMode="auto">
          <a:xfrm>
            <a:off x="929640" y="2480215"/>
            <a:ext cx="28772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3-7 items</a:t>
            </a:r>
            <a:r>
              <a:rPr kumimoji="0" lang="en-US" altLang="en-US" sz="1800" b="0" i="0" u="none" strike="noStrike" cap="none" normalizeH="0" baseline="0" dirty="0">
                <a:ln>
                  <a:noFill/>
                </a:ln>
                <a:solidFill>
                  <a:schemeClr val="tx1"/>
                </a:solidFill>
                <a:effectLst/>
                <a:latin typeface="Arial" panose="020B0604020202020204" pitchFamily="34" charset="0"/>
              </a:rPr>
              <a:t>: High ratings, peaking at 4.87.</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18-24 items</a:t>
            </a:r>
            <a:r>
              <a:rPr kumimoji="0" lang="en-US" altLang="en-US" sz="1800" b="0" i="0" u="none" strike="noStrike" cap="none" normalizeH="0" baseline="0" dirty="0">
                <a:ln>
                  <a:noFill/>
                </a:ln>
                <a:solidFill>
                  <a:schemeClr val="tx1"/>
                </a:solidFill>
                <a:effectLst/>
                <a:latin typeface="Arial" panose="020B0604020202020204" pitchFamily="34" charset="0"/>
              </a:rPr>
              <a:t>: Perfect ratings, suggesting a strong correlation between larger orders and satisfaction. </a:t>
            </a:r>
          </a:p>
        </p:txBody>
      </p:sp>
    </p:spTree>
    <p:extLst>
      <p:ext uri="{BB962C8B-B14F-4D97-AF65-F5344CB8AC3E}">
        <p14:creationId xmlns:p14="http://schemas.microsoft.com/office/powerpoint/2010/main" val="41152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929640" y="48511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tx1">
                    <a:lumMod val="75000"/>
                    <a:lumOff val="25000"/>
                  </a:schemeClr>
                </a:solidFill>
                <a:latin typeface="+mj-lt"/>
                <a:ea typeface="+mj-ea"/>
                <a:cs typeface="+mj-cs"/>
              </a:rPr>
              <a:t>Delivery Charges Impact on Ratings</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15</a:t>
            </a:fld>
            <a:endParaRPr lang="en-US"/>
          </a:p>
        </p:txBody>
      </p:sp>
      <p:sp>
        <p:nvSpPr>
          <p:cNvPr id="10" name="Rectangle 2">
            <a:extLst>
              <a:ext uri="{FF2B5EF4-FFF2-40B4-BE49-F238E27FC236}">
                <a16:creationId xmlns:a16="http://schemas.microsoft.com/office/drawing/2014/main" id="{E679286F-C4F8-1F1D-218D-0EBDF0D055C6}"/>
              </a:ext>
            </a:extLst>
          </p:cNvPr>
          <p:cNvSpPr>
            <a:spLocks noGrp="1" noChangeArrowheads="1"/>
          </p:cNvSpPr>
          <p:nvPr>
            <p:ph sz="quarter" idx="10"/>
          </p:nvPr>
        </p:nvSpPr>
        <p:spPr bwMode="auto">
          <a:xfrm>
            <a:off x="929640" y="2842477"/>
            <a:ext cx="33251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
            </a:pPr>
            <a:r>
              <a:rPr lang="en-US">
                <a:solidFill>
                  <a:schemeClr val="tx1"/>
                </a:solidFill>
              </a:rPr>
              <a:t>Slight </a:t>
            </a:r>
            <a:r>
              <a:rPr lang="en-US">
                <a:solidFill>
                  <a:schemeClr val="tx1"/>
                </a:solidFill>
                <a:latin typeface="Arial" panose="020B0604020202020204" pitchFamily="34" charset="0"/>
                <a:cs typeface="Arial" panose="020B0604020202020204" pitchFamily="34" charset="0"/>
              </a:rPr>
              <a:t>inverse relationship </a:t>
            </a:r>
            <a:r>
              <a:rPr lang="en-US">
                <a:solidFill>
                  <a:schemeClr val="tx1"/>
                </a:solidFill>
              </a:rPr>
              <a:t>between delivery charges and order ratings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6E6033B6-68D1-8E2E-203E-E20BE5FA1948}"/>
              </a:ext>
            </a:extLst>
          </p:cNvPr>
          <p:cNvPicPr>
            <a:picLocks noChangeAspect="1"/>
          </p:cNvPicPr>
          <p:nvPr/>
        </p:nvPicPr>
        <p:blipFill>
          <a:blip r:embed="rId3"/>
          <a:stretch>
            <a:fillRect/>
          </a:stretch>
        </p:blipFill>
        <p:spPr>
          <a:xfrm>
            <a:off x="4441371" y="1872489"/>
            <a:ext cx="6836229" cy="3886971"/>
          </a:xfrm>
          <a:prstGeom prst="rect">
            <a:avLst/>
          </a:prstGeom>
        </p:spPr>
      </p:pic>
    </p:spTree>
    <p:extLst>
      <p:ext uri="{BB962C8B-B14F-4D97-AF65-F5344CB8AC3E}">
        <p14:creationId xmlns:p14="http://schemas.microsoft.com/office/powerpoint/2010/main" val="427230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929640" y="48511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tx1">
                    <a:lumMod val="75000"/>
                    <a:lumOff val="25000"/>
                  </a:schemeClr>
                </a:solidFill>
                <a:latin typeface="+mj-lt"/>
                <a:ea typeface="+mj-ea"/>
                <a:cs typeface="+mj-cs"/>
              </a:rPr>
              <a:t>Discount Percentage vs. Order Ratings</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16</a:t>
            </a:fld>
            <a:endParaRPr lang="en-US"/>
          </a:p>
        </p:txBody>
      </p:sp>
      <p:pic>
        <p:nvPicPr>
          <p:cNvPr id="4" name="Picture 3">
            <a:extLst>
              <a:ext uri="{FF2B5EF4-FFF2-40B4-BE49-F238E27FC236}">
                <a16:creationId xmlns:a16="http://schemas.microsoft.com/office/drawing/2014/main" id="{EFB95E74-0D5F-F51A-7E96-DC7E7530DEBD}"/>
              </a:ext>
            </a:extLst>
          </p:cNvPr>
          <p:cNvPicPr>
            <a:picLocks noChangeAspect="1"/>
          </p:cNvPicPr>
          <p:nvPr/>
        </p:nvPicPr>
        <p:blipFill>
          <a:blip r:embed="rId3"/>
          <a:stretch>
            <a:fillRect/>
          </a:stretch>
        </p:blipFill>
        <p:spPr>
          <a:xfrm>
            <a:off x="4462520" y="1889685"/>
            <a:ext cx="6982720" cy="3904643"/>
          </a:xfrm>
          <a:prstGeom prst="rect">
            <a:avLst/>
          </a:prstGeom>
        </p:spPr>
      </p:pic>
      <p:sp>
        <p:nvSpPr>
          <p:cNvPr id="5" name="Rectangle 1">
            <a:extLst>
              <a:ext uri="{FF2B5EF4-FFF2-40B4-BE49-F238E27FC236}">
                <a16:creationId xmlns:a16="http://schemas.microsoft.com/office/drawing/2014/main" id="{C9B45210-5F97-094E-0027-FC9408708E4A}"/>
              </a:ext>
            </a:extLst>
          </p:cNvPr>
          <p:cNvSpPr>
            <a:spLocks noChangeArrowheads="1"/>
          </p:cNvSpPr>
          <p:nvPr/>
        </p:nvSpPr>
        <p:spPr bwMode="auto">
          <a:xfrm>
            <a:off x="746760" y="2551837"/>
            <a:ext cx="33870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Moderate discounts </a:t>
            </a:r>
            <a:r>
              <a:rPr kumimoji="0" lang="en-US" altLang="en-US" sz="1800" b="0" i="0" u="none" strike="noStrike" cap="none" normalizeH="0" baseline="0" dirty="0">
                <a:ln>
                  <a:noFill/>
                </a:ln>
                <a:solidFill>
                  <a:schemeClr val="tx1"/>
                </a:solidFill>
                <a:effectLst/>
                <a:latin typeface="Arial" panose="020B0604020202020204" pitchFamily="34" charset="0"/>
              </a:rPr>
              <a:t>tend to be more effective in maintaining </a:t>
            </a:r>
            <a:r>
              <a:rPr kumimoji="0" lang="en-US" altLang="en-US" sz="1800" b="1" i="0" u="none" strike="noStrike" cap="none" normalizeH="0" baseline="0" dirty="0">
                <a:ln>
                  <a:noFill/>
                </a:ln>
                <a:solidFill>
                  <a:schemeClr val="tx1"/>
                </a:solidFill>
                <a:effectLst/>
                <a:latin typeface="Arial" panose="020B0604020202020204" pitchFamily="34" charset="0"/>
              </a:rPr>
              <a:t>high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18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400" y="900741"/>
            <a:ext cx="4802372" cy="2788919"/>
          </a:xfrm>
        </p:spPr>
        <p:txBody>
          <a:bodyPr anchor="b">
            <a:normAutofit/>
          </a:bodyPr>
          <a:lstStyle/>
          <a:p>
            <a:r>
              <a:rPr lang="en-US" dirty="0"/>
              <a:t>Delivery Level Analysis</a:t>
            </a:r>
          </a:p>
        </p:txBody>
      </p:sp>
      <p:sp>
        <p:nvSpPr>
          <p:cNvPr id="33" name="Slide Number Placeholder 4">
            <a:extLst>
              <a:ext uri="{FF2B5EF4-FFF2-40B4-BE49-F238E27FC236}">
                <a16:creationId xmlns:a16="http://schemas.microsoft.com/office/drawing/2014/main" id="{A30E7D34-9426-EB9D-92CE-783927F1AE11}"/>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17</a:t>
            </a:fld>
            <a:endParaRPr lang="en-US"/>
          </a:p>
        </p:txBody>
      </p:sp>
      <p:pic>
        <p:nvPicPr>
          <p:cNvPr id="3" name="Content Placeholder 2">
            <a:extLst>
              <a:ext uri="{FF2B5EF4-FFF2-40B4-BE49-F238E27FC236}">
                <a16:creationId xmlns:a16="http://schemas.microsoft.com/office/drawing/2014/main" id="{1E934228-8718-FBBD-FED4-18BC733AE12E}"/>
              </a:ext>
            </a:extLst>
          </p:cNvPr>
          <p:cNvPicPr>
            <a:picLocks noGrp="1" noChangeAspect="1"/>
          </p:cNvPicPr>
          <p:nvPr>
            <p:ph sz="quarter" idx="11"/>
          </p:nvPr>
        </p:nvPicPr>
        <p:blipFill>
          <a:blip r:embed="rId3">
            <a:extLst>
              <a:ext uri="{96DAC541-7B7A-43D3-8B79-37D633B846F1}">
                <asvg:svgBlip xmlns:asvg="http://schemas.microsoft.com/office/drawing/2016/SVG/main" r:embed="rId4"/>
              </a:ext>
            </a:extLst>
          </a:blip>
          <a:stretch>
            <a:fillRect/>
          </a:stretch>
        </p:blipFill>
        <p:spPr>
          <a:xfrm>
            <a:off x="6860524" y="1358899"/>
            <a:ext cx="5331476" cy="3629749"/>
          </a:xfrm>
        </p:spPr>
      </p:pic>
      <p:pic>
        <p:nvPicPr>
          <p:cNvPr id="5" name="Graphic 4" descr="Customer review with solid fill">
            <a:extLst>
              <a:ext uri="{FF2B5EF4-FFF2-40B4-BE49-F238E27FC236}">
                <a16:creationId xmlns:a16="http://schemas.microsoft.com/office/drawing/2014/main" id="{D52D91E4-BA90-6A84-5359-6DCDF933BB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3480" y="4114994"/>
            <a:ext cx="1332615" cy="1332615"/>
          </a:xfrm>
          <a:prstGeom prst="rect">
            <a:avLst/>
          </a:prstGeom>
        </p:spPr>
      </p:pic>
    </p:spTree>
    <p:extLst>
      <p:ext uri="{BB962C8B-B14F-4D97-AF65-F5344CB8AC3E}">
        <p14:creationId xmlns:p14="http://schemas.microsoft.com/office/powerpoint/2010/main" val="311948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632926" y="487676"/>
            <a:ext cx="10515600" cy="9898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Delivery Charges Vs Slot and Area</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18</a:t>
            </a:fld>
            <a:endParaRPr lang="en-US"/>
          </a:p>
        </p:txBody>
      </p:sp>
      <p:graphicFrame>
        <p:nvGraphicFramePr>
          <p:cNvPr id="2" name="Table 1">
            <a:extLst>
              <a:ext uri="{FF2B5EF4-FFF2-40B4-BE49-F238E27FC236}">
                <a16:creationId xmlns:a16="http://schemas.microsoft.com/office/drawing/2014/main" id="{C515FDE5-D973-1CD0-57F8-98CE32FE451B}"/>
              </a:ext>
            </a:extLst>
          </p:cNvPr>
          <p:cNvGraphicFramePr>
            <a:graphicFrameLocks noGrp="1"/>
          </p:cNvGraphicFramePr>
          <p:nvPr>
            <p:extLst>
              <p:ext uri="{D42A27DB-BD31-4B8C-83A1-F6EECF244321}">
                <p14:modId xmlns:p14="http://schemas.microsoft.com/office/powerpoint/2010/main" val="1395860040"/>
              </p:ext>
            </p:extLst>
          </p:nvPr>
        </p:nvGraphicFramePr>
        <p:xfrm>
          <a:off x="1774949" y="1526537"/>
          <a:ext cx="8989816" cy="4498196"/>
        </p:xfrm>
        <a:graphic>
          <a:graphicData uri="http://schemas.openxmlformats.org/drawingml/2006/table">
            <a:tbl>
              <a:tblPr firstRow="1" bandRow="1"/>
              <a:tblGrid>
                <a:gridCol w="2282744">
                  <a:extLst>
                    <a:ext uri="{9D8B030D-6E8A-4147-A177-3AD203B41FA5}">
                      <a16:colId xmlns:a16="http://schemas.microsoft.com/office/drawing/2014/main" val="2202559445"/>
                    </a:ext>
                  </a:extLst>
                </a:gridCol>
                <a:gridCol w="1494460">
                  <a:extLst>
                    <a:ext uri="{9D8B030D-6E8A-4147-A177-3AD203B41FA5}">
                      <a16:colId xmlns:a16="http://schemas.microsoft.com/office/drawing/2014/main" val="1700381489"/>
                    </a:ext>
                  </a:extLst>
                </a:gridCol>
                <a:gridCol w="1206704">
                  <a:extLst>
                    <a:ext uri="{9D8B030D-6E8A-4147-A177-3AD203B41FA5}">
                      <a16:colId xmlns:a16="http://schemas.microsoft.com/office/drawing/2014/main" val="925547900"/>
                    </a:ext>
                  </a:extLst>
                </a:gridCol>
                <a:gridCol w="1498583">
                  <a:extLst>
                    <a:ext uri="{9D8B030D-6E8A-4147-A177-3AD203B41FA5}">
                      <a16:colId xmlns:a16="http://schemas.microsoft.com/office/drawing/2014/main" val="1617563355"/>
                    </a:ext>
                  </a:extLst>
                </a:gridCol>
                <a:gridCol w="800193">
                  <a:extLst>
                    <a:ext uri="{9D8B030D-6E8A-4147-A177-3AD203B41FA5}">
                      <a16:colId xmlns:a16="http://schemas.microsoft.com/office/drawing/2014/main" val="2318253487"/>
                    </a:ext>
                  </a:extLst>
                </a:gridCol>
                <a:gridCol w="664706">
                  <a:extLst>
                    <a:ext uri="{9D8B030D-6E8A-4147-A177-3AD203B41FA5}">
                      <a16:colId xmlns:a16="http://schemas.microsoft.com/office/drawing/2014/main" val="1904680191"/>
                    </a:ext>
                  </a:extLst>
                </a:gridCol>
                <a:gridCol w="1042426">
                  <a:extLst>
                    <a:ext uri="{9D8B030D-6E8A-4147-A177-3AD203B41FA5}">
                      <a16:colId xmlns:a16="http://schemas.microsoft.com/office/drawing/2014/main" val="62129318"/>
                    </a:ext>
                  </a:extLst>
                </a:gridCol>
              </a:tblGrid>
              <a:tr h="254956">
                <a:tc>
                  <a:txBody>
                    <a:bodyPr/>
                    <a:lstStyle/>
                    <a:p>
                      <a:pPr algn="l"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Areas</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Afternoon</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Evening</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Late Night</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Morning</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Night</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Grand Total</a:t>
                      </a:r>
                      <a:endParaRPr lang="en-IN" sz="1800" b="0" i="0" u="none" strike="noStrike" dirty="0">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9263514"/>
                  </a:ext>
                </a:extLst>
              </a:tr>
              <a:tr h="254956">
                <a:tc>
                  <a:txBody>
                    <a:bodyPr/>
                    <a:lstStyle/>
                    <a:p>
                      <a:pPr algn="l" fontAlgn="b">
                        <a:spcBef>
                          <a:spcPts val="0"/>
                        </a:spcBef>
                        <a:spcAft>
                          <a:spcPts val="0"/>
                        </a:spcAft>
                      </a:pPr>
                      <a:r>
                        <a:rPr lang="en-IN" sz="1100" b="0" i="0" u="none" strike="noStrike" dirty="0">
                          <a:solidFill>
                            <a:srgbClr val="000000"/>
                          </a:solidFill>
                          <a:effectLst/>
                          <a:latin typeface="Calibri" panose="020F0502020204030204" pitchFamily="34" charset="0"/>
                        </a:rPr>
                        <a:t>Akshaya Nagar</a:t>
                      </a:r>
                      <a:endParaRPr lang="en-IN" sz="1800" b="0" i="0" u="none" strike="noStrike" dirty="0">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123.33</a:t>
                      </a:r>
                      <a:endParaRPr lang="en-IN" sz="1800" b="0" i="0" u="none" strike="noStrike" dirty="0">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116.25</a:t>
                      </a:r>
                      <a:endParaRPr lang="en-IN" sz="1800" b="0" i="0" u="none" strike="noStrike" dirty="0">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140.75</a:t>
                      </a:r>
                      <a:endParaRPr lang="en-IN" sz="1800" b="0" i="0" u="none" strike="noStrike" dirty="0">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133.67</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76.25</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119.29</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769218387"/>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Arekere</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136.00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127.00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905019420"/>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Bannerghatta</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147.50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105.00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77.50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111.00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686054479"/>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Basavanagudi</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157.50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155.00</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1994024701"/>
                  </a:ext>
                </a:extLst>
              </a:tr>
              <a:tr h="339188">
                <a:tc>
                  <a:txBody>
                    <a:bodyPr/>
                    <a:lstStyle/>
                    <a:p>
                      <a:pPr algn="l" fontAlgn="b">
                        <a:spcBef>
                          <a:spcPts val="0"/>
                        </a:spcBef>
                        <a:spcAft>
                          <a:spcPts val="0"/>
                        </a:spcAft>
                      </a:pPr>
                      <a:r>
                        <a:rPr lang="en-IN" sz="1100" b="0" i="0" u="none" strike="noStrike" dirty="0">
                          <a:solidFill>
                            <a:srgbClr val="000000"/>
                          </a:solidFill>
                          <a:effectLst/>
                          <a:latin typeface="Calibri" panose="020F0502020204030204" pitchFamily="34" charset="0"/>
                        </a:rPr>
                        <a:t>Bellandur, </a:t>
                      </a:r>
                      <a:r>
                        <a:rPr lang="en-IN" sz="1100" b="0" i="0" u="none" strike="noStrike" dirty="0" err="1">
                          <a:solidFill>
                            <a:srgbClr val="000000"/>
                          </a:solidFill>
                          <a:effectLst/>
                          <a:latin typeface="Calibri" panose="020F0502020204030204" pitchFamily="34" charset="0"/>
                        </a:rPr>
                        <a:t>Ecospace</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39.00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39.00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2683098462"/>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Brookefield</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332.00</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332.00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4276280682"/>
                  </a:ext>
                </a:extLst>
              </a:tr>
              <a:tr h="254956">
                <a:tc>
                  <a:txBody>
                    <a:bodyPr/>
                    <a:lstStyle/>
                    <a:p>
                      <a:pPr algn="l" fontAlgn="b">
                        <a:spcBef>
                          <a:spcPts val="0"/>
                        </a:spcBef>
                        <a:spcAft>
                          <a:spcPts val="0"/>
                        </a:spcAft>
                      </a:pPr>
                      <a:r>
                        <a:rPr lang="en-IN" sz="1100" b="0" i="0" u="none" strike="noStrike" dirty="0">
                          <a:solidFill>
                            <a:srgbClr val="000000"/>
                          </a:solidFill>
                          <a:effectLst/>
                          <a:latin typeface="Calibri" panose="020F0502020204030204" pitchFamily="34" charset="0"/>
                        </a:rPr>
                        <a:t>HSR Layout</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17.11</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17.74</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24.64</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17.57</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18.51</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18.13</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1637858531"/>
                  </a:ext>
                </a:extLst>
              </a:tr>
              <a:tr h="339188">
                <a:tc>
                  <a:txBody>
                    <a:bodyPr/>
                    <a:lstStyle/>
                    <a:p>
                      <a:pPr algn="l" fontAlgn="b">
                        <a:spcBef>
                          <a:spcPts val="0"/>
                        </a:spcBef>
                        <a:spcAft>
                          <a:spcPts val="0"/>
                        </a:spcAft>
                      </a:pPr>
                      <a:r>
                        <a:rPr lang="en-IN" sz="1100" b="0" i="0" u="none" strike="noStrike" dirty="0">
                          <a:solidFill>
                            <a:srgbClr val="000000"/>
                          </a:solidFill>
                          <a:effectLst/>
                          <a:latin typeface="Calibri" panose="020F0502020204030204" pitchFamily="34" charset="0"/>
                        </a:rPr>
                        <a:t>Indiranagar</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85.00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192.00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135.00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110.00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124.25</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1474117750"/>
                  </a:ext>
                </a:extLst>
              </a:tr>
              <a:tr h="254956">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ITI Layout</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15.18</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15.40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24.36</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14.99</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17.72</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16.59</a:t>
                      </a: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1167412387"/>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JP Nagar Phase 1-3</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dirty="0">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77.50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179.00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105.00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105.80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2472680521"/>
                  </a:ext>
                </a:extLst>
              </a:tr>
              <a:tr h="254956">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JP Nagar Phase 4-5</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78.00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152.50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117.57</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324977204"/>
                  </a:ext>
                </a:extLst>
              </a:tr>
              <a:tr h="33918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JP Nagar Phase 6-7</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125.00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199.00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92.50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126.50</a:t>
                      </a:r>
                      <a:endParaRPr lang="en-IN" sz="1800" b="0" i="0" u="none" strike="noStrike">
                        <a:effectLst/>
                        <a:latin typeface="Arial" panose="020B0604020202020204" pitchFamily="34" charset="0"/>
                      </a:endParaRPr>
                    </a:p>
                  </a:txBody>
                  <a:tcPr marL="7634" marR="7634" marT="7634" marB="0" anchor="b">
                    <a:lnL>
                      <a:noFill/>
                    </a:lnL>
                    <a:lnR>
                      <a:noFill/>
                    </a:lnR>
                    <a:lnT>
                      <a:noFill/>
                    </a:lnT>
                    <a:lnB>
                      <a:noFill/>
                    </a:lnB>
                    <a:noFill/>
                  </a:tcPr>
                </a:tc>
                <a:extLst>
                  <a:ext uri="{0D108BD9-81ED-4DB2-BD59-A6C34878D82A}">
                    <a16:rowId xmlns:a16="http://schemas.microsoft.com/office/drawing/2014/main" val="1156265581"/>
                  </a:ext>
                </a:extLst>
              </a:tr>
              <a:tr h="254956">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Kudlu</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30.15</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29.03</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49.26</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30.64</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30.60</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32.22</a:t>
                      </a:r>
                      <a:endParaRPr lang="en-IN" sz="1800" b="0" i="0" u="none" strike="noStrike">
                        <a:effectLst/>
                        <a:latin typeface="Arial" panose="020B0604020202020204" pitchFamily="34" charset="0"/>
                      </a:endParaRPr>
                    </a:p>
                  </a:txBody>
                  <a:tcPr marL="7634" marR="7634" marT="7634"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59493936"/>
                  </a:ext>
                </a:extLst>
              </a:tr>
              <a:tr h="254956">
                <a:tc>
                  <a:txBody>
                    <a:bodyPr/>
                    <a:lstStyle/>
                    <a:p>
                      <a:pPr algn="l"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Grand Total</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17.28</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17.90</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26.85</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17.72</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a:solidFill>
                            <a:srgbClr val="000000"/>
                          </a:solidFill>
                          <a:effectLst/>
                          <a:highlight>
                            <a:srgbClr val="D9E1F2"/>
                          </a:highlight>
                          <a:latin typeface="Calibri" panose="020F0502020204030204" pitchFamily="34" charset="0"/>
                        </a:rPr>
                        <a:t>18.85</a:t>
                      </a:r>
                      <a:endParaRPr lang="en-IN" sz="1800" b="0" i="0" u="none" strike="noStrike">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spcBef>
                          <a:spcPts val="0"/>
                        </a:spcBef>
                        <a:spcAft>
                          <a:spcPts val="0"/>
                        </a:spcAft>
                      </a:pPr>
                      <a:r>
                        <a:rPr lang="en-IN" sz="1100" b="1" i="0" u="none" strike="noStrike" dirty="0">
                          <a:solidFill>
                            <a:srgbClr val="000000"/>
                          </a:solidFill>
                          <a:effectLst/>
                          <a:highlight>
                            <a:srgbClr val="D9E1F2"/>
                          </a:highlight>
                          <a:latin typeface="Calibri" panose="020F0502020204030204" pitchFamily="34" charset="0"/>
                        </a:rPr>
                        <a:t>18.52</a:t>
                      </a:r>
                      <a:endParaRPr lang="en-IN" sz="1800" b="0" i="0" u="none" strike="noStrike" dirty="0">
                        <a:effectLst/>
                        <a:latin typeface="Arial" panose="020B0604020202020204" pitchFamily="34" charset="0"/>
                      </a:endParaRPr>
                    </a:p>
                  </a:txBody>
                  <a:tcPr marL="7634" marR="7634" marT="763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005754882"/>
                  </a:ext>
                </a:extLst>
              </a:tr>
            </a:tbl>
          </a:graphicData>
        </a:graphic>
      </p:graphicFrame>
      <p:sp>
        <p:nvSpPr>
          <p:cNvPr id="8" name="Oval 7">
            <a:extLst>
              <a:ext uri="{FF2B5EF4-FFF2-40B4-BE49-F238E27FC236}">
                <a16:creationId xmlns:a16="http://schemas.microsoft.com/office/drawing/2014/main" id="{C2B90CE6-E985-A886-4DE0-E0EFD2344099}"/>
              </a:ext>
            </a:extLst>
          </p:cNvPr>
          <p:cNvSpPr/>
          <p:nvPr/>
        </p:nvSpPr>
        <p:spPr>
          <a:xfrm>
            <a:off x="6265199" y="2848526"/>
            <a:ext cx="550506" cy="25070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CDCAEE2-B1E9-724A-CDED-0D9F7887F1B8}"/>
              </a:ext>
            </a:extLst>
          </p:cNvPr>
          <p:cNvSpPr/>
          <p:nvPr/>
        </p:nvSpPr>
        <p:spPr>
          <a:xfrm>
            <a:off x="5064624" y="2174668"/>
            <a:ext cx="550506" cy="25070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C7583AB-9927-F123-25D9-DCB871CBDD23}"/>
              </a:ext>
            </a:extLst>
          </p:cNvPr>
          <p:cNvSpPr/>
          <p:nvPr/>
        </p:nvSpPr>
        <p:spPr>
          <a:xfrm>
            <a:off x="6265199" y="2515420"/>
            <a:ext cx="550506" cy="25070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AEABE4C-36E3-9A72-82DE-497E584737A4}"/>
              </a:ext>
            </a:extLst>
          </p:cNvPr>
          <p:cNvSpPr/>
          <p:nvPr/>
        </p:nvSpPr>
        <p:spPr>
          <a:xfrm>
            <a:off x="9276536" y="2509347"/>
            <a:ext cx="550506" cy="250701"/>
          </a:xfrm>
          <a:prstGeom prst="ellipse">
            <a:avLst/>
          </a:prstGeom>
          <a:noFill/>
          <a:ln w="19050">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AE9042C-DBD1-D337-445E-6A20F1D35108}"/>
              </a:ext>
            </a:extLst>
          </p:cNvPr>
          <p:cNvSpPr/>
          <p:nvPr/>
        </p:nvSpPr>
        <p:spPr>
          <a:xfrm>
            <a:off x="1744819" y="3824681"/>
            <a:ext cx="793101" cy="150164"/>
          </a:xfrm>
          <a:prstGeom prst="rect">
            <a:avLst/>
          </a:prstGeom>
          <a:noFill/>
          <a:ln w="28575">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8E5B0D9-A542-883C-5E86-98F01AB66F21}"/>
              </a:ext>
            </a:extLst>
          </p:cNvPr>
          <p:cNvSpPr/>
          <p:nvPr/>
        </p:nvSpPr>
        <p:spPr>
          <a:xfrm>
            <a:off x="1747923" y="4408905"/>
            <a:ext cx="793101" cy="150164"/>
          </a:xfrm>
          <a:prstGeom prst="rect">
            <a:avLst/>
          </a:prstGeom>
          <a:noFill/>
          <a:ln w="28575">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C1F8E406-7433-8AC6-EB46-6DE12B800A8E}"/>
              </a:ext>
            </a:extLst>
          </p:cNvPr>
          <p:cNvSpPr/>
          <p:nvPr/>
        </p:nvSpPr>
        <p:spPr>
          <a:xfrm>
            <a:off x="1744818" y="5597930"/>
            <a:ext cx="793101" cy="150164"/>
          </a:xfrm>
          <a:prstGeom prst="rect">
            <a:avLst/>
          </a:prstGeom>
          <a:noFill/>
          <a:ln w="28575">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6F30D2E-E46E-284E-FE12-D08A07EE4339}"/>
              </a:ext>
            </a:extLst>
          </p:cNvPr>
          <p:cNvSpPr/>
          <p:nvPr/>
        </p:nvSpPr>
        <p:spPr>
          <a:xfrm>
            <a:off x="7769646" y="1784970"/>
            <a:ext cx="550506" cy="4037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827A61C4-02EE-DEFC-62C5-CE566F54D0CD}"/>
              </a:ext>
            </a:extLst>
          </p:cNvPr>
          <p:cNvSpPr/>
          <p:nvPr/>
        </p:nvSpPr>
        <p:spPr>
          <a:xfrm>
            <a:off x="9270916" y="1825481"/>
            <a:ext cx="550506" cy="250702"/>
          </a:xfrm>
          <a:prstGeom prst="ellipse">
            <a:avLst/>
          </a:prstGeom>
          <a:noFill/>
          <a:ln w="19050">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F23FBA8F-28E4-F69D-ADA2-E1607BEE29A8}"/>
              </a:ext>
            </a:extLst>
          </p:cNvPr>
          <p:cNvSpPr/>
          <p:nvPr/>
        </p:nvSpPr>
        <p:spPr>
          <a:xfrm>
            <a:off x="7769646" y="3511282"/>
            <a:ext cx="550506" cy="25070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CFCDD4CD-2B4E-8985-E73B-77D456DFCB5B}"/>
              </a:ext>
            </a:extLst>
          </p:cNvPr>
          <p:cNvSpPr/>
          <p:nvPr/>
        </p:nvSpPr>
        <p:spPr>
          <a:xfrm>
            <a:off x="1765611" y="3240460"/>
            <a:ext cx="1276169" cy="150161"/>
          </a:xfrm>
          <a:prstGeom prst="rect">
            <a:avLst/>
          </a:prstGeom>
          <a:noFill/>
          <a:ln w="28575">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267A0C02-A0BF-91FC-E1B8-B7C595AE89F2}"/>
              </a:ext>
            </a:extLst>
          </p:cNvPr>
          <p:cNvSpPr/>
          <p:nvPr/>
        </p:nvSpPr>
        <p:spPr>
          <a:xfrm>
            <a:off x="5083807" y="4128402"/>
            <a:ext cx="550506" cy="250701"/>
          </a:xfrm>
          <a:prstGeom prst="ellipse">
            <a:avLst/>
          </a:prstGeom>
          <a:noFill/>
          <a:ln w="19050">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43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838199" y="487676"/>
            <a:ext cx="10515600" cy="9898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Time Period Vs Area</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19</a:t>
            </a:fld>
            <a:endParaRPr lang="en-US"/>
          </a:p>
        </p:txBody>
      </p:sp>
      <p:grpSp>
        <p:nvGrpSpPr>
          <p:cNvPr id="13" name="Group 12">
            <a:extLst>
              <a:ext uri="{FF2B5EF4-FFF2-40B4-BE49-F238E27FC236}">
                <a16:creationId xmlns:a16="http://schemas.microsoft.com/office/drawing/2014/main" id="{03A39B68-4139-6F22-0467-F5F44EE9F8E9}"/>
              </a:ext>
            </a:extLst>
          </p:cNvPr>
          <p:cNvGrpSpPr/>
          <p:nvPr/>
        </p:nvGrpSpPr>
        <p:grpSpPr>
          <a:xfrm>
            <a:off x="2034072" y="1477558"/>
            <a:ext cx="7511143" cy="4043475"/>
            <a:chOff x="1854976" y="1582884"/>
            <a:chExt cx="8138110" cy="4433042"/>
          </a:xfrm>
        </p:grpSpPr>
        <p:pic>
          <p:nvPicPr>
            <p:cNvPr id="2" name="Picture 1">
              <a:extLst>
                <a:ext uri="{FF2B5EF4-FFF2-40B4-BE49-F238E27FC236}">
                  <a16:creationId xmlns:a16="http://schemas.microsoft.com/office/drawing/2014/main" id="{2DE84B1B-20C7-AA95-5565-C5D4536EEBBE}"/>
                </a:ext>
              </a:extLst>
            </p:cNvPr>
            <p:cNvPicPr>
              <a:picLocks noChangeAspect="1"/>
            </p:cNvPicPr>
            <p:nvPr/>
          </p:nvPicPr>
          <p:blipFill>
            <a:blip r:embed="rId3"/>
            <a:stretch>
              <a:fillRect/>
            </a:stretch>
          </p:blipFill>
          <p:spPr>
            <a:xfrm>
              <a:off x="1854976" y="1582884"/>
              <a:ext cx="8138110" cy="4433042"/>
            </a:xfrm>
            <a:prstGeom prst="rect">
              <a:avLst/>
            </a:prstGeom>
          </p:spPr>
        </p:pic>
        <p:cxnSp>
          <p:nvCxnSpPr>
            <p:cNvPr id="6" name="Straight Arrow Connector 5">
              <a:extLst>
                <a:ext uri="{FF2B5EF4-FFF2-40B4-BE49-F238E27FC236}">
                  <a16:creationId xmlns:a16="http://schemas.microsoft.com/office/drawing/2014/main" id="{7D5236E5-807B-4F27-5973-6FA43243DB1A}"/>
                </a:ext>
              </a:extLst>
            </p:cNvPr>
            <p:cNvCxnSpPr>
              <a:cxnSpLocks/>
            </p:cNvCxnSpPr>
            <p:nvPr/>
          </p:nvCxnSpPr>
          <p:spPr>
            <a:xfrm flipV="1">
              <a:off x="2799184" y="2584579"/>
              <a:ext cx="5990253" cy="168884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458FF714-105C-3F33-700B-AA9AC050CA1B}"/>
              </a:ext>
            </a:extLst>
          </p:cNvPr>
          <p:cNvSpPr/>
          <p:nvPr/>
        </p:nvSpPr>
        <p:spPr>
          <a:xfrm>
            <a:off x="6635619" y="5777365"/>
            <a:ext cx="4718180" cy="3651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mj-lt"/>
              </a:rPr>
              <a:t>Patterns and Logical Reasons are mentioned in the next slide</a:t>
            </a:r>
            <a:endParaRPr lang="en-IN" sz="1400" dirty="0">
              <a:latin typeface="+mj-lt"/>
            </a:endParaRPr>
          </a:p>
        </p:txBody>
      </p:sp>
    </p:spTree>
    <p:extLst>
      <p:ext uri="{BB962C8B-B14F-4D97-AF65-F5344CB8AC3E}">
        <p14:creationId xmlns:p14="http://schemas.microsoft.com/office/powerpoint/2010/main" val="33672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6478742" y="914399"/>
            <a:ext cx="4798858" cy="5029199"/>
          </a:xfrm>
        </p:spPr>
        <p:txBody>
          <a:bodyPr anchor="ctr">
            <a:normAutofit/>
          </a:bodyPr>
          <a:lstStyle/>
          <a:p>
            <a:r>
              <a:rPr lang="en-US" dirty="0"/>
              <a:t>Insights and Observation Report Of 2021</a:t>
            </a:r>
          </a:p>
        </p:txBody>
      </p:sp>
      <p:pic>
        <p:nvPicPr>
          <p:cNvPr id="9" name="Picture 8" descr="A person looking at a magnifying glass&#10;&#10;Description automatically generated">
            <a:extLst>
              <a:ext uri="{FF2B5EF4-FFF2-40B4-BE49-F238E27FC236}">
                <a16:creationId xmlns:a16="http://schemas.microsoft.com/office/drawing/2014/main" id="{9B66B084-DF2F-65B9-2E4E-D0D3E25CF985}"/>
              </a:ext>
            </a:extLst>
          </p:cNvPr>
          <p:cNvPicPr>
            <a:picLocks noChangeAspect="1"/>
          </p:cNvPicPr>
          <p:nvPr/>
        </p:nvPicPr>
        <p:blipFill>
          <a:blip r:embed="rId3"/>
          <a:stretch>
            <a:fillRect/>
          </a:stretch>
        </p:blipFill>
        <p:spPr>
          <a:xfrm>
            <a:off x="0" y="1843528"/>
            <a:ext cx="5713413" cy="3170944"/>
          </a:xfrm>
          <a:prstGeom prst="rect">
            <a:avLst/>
          </a:prstGeom>
          <a:noFill/>
        </p:spPr>
      </p:pic>
      <p:sp>
        <p:nvSpPr>
          <p:cNvPr id="13" name="Slide Number Placeholder 3">
            <a:extLst>
              <a:ext uri="{FF2B5EF4-FFF2-40B4-BE49-F238E27FC236}">
                <a16:creationId xmlns:a16="http://schemas.microsoft.com/office/drawing/2014/main" id="{FF4D5057-D2DC-6D5E-8142-E81A1DD0D8E8}"/>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367157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929640" y="48511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Logical Reasons &amp; Patterns</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20</a:t>
            </a:fld>
            <a:endParaRPr lang="en-US"/>
          </a:p>
        </p:txBody>
      </p:sp>
      <p:graphicFrame>
        <p:nvGraphicFramePr>
          <p:cNvPr id="17" name="TextBox 3">
            <a:extLst>
              <a:ext uri="{FF2B5EF4-FFF2-40B4-BE49-F238E27FC236}">
                <a16:creationId xmlns:a16="http://schemas.microsoft.com/office/drawing/2014/main" id="{002538CA-89FD-3C16-7337-657ACDAA21B3}"/>
              </a:ext>
            </a:extLst>
          </p:cNvPr>
          <p:cNvGraphicFramePr/>
          <p:nvPr>
            <p:extLst>
              <p:ext uri="{D42A27DB-BD31-4B8C-83A1-F6EECF244321}">
                <p14:modId xmlns:p14="http://schemas.microsoft.com/office/powerpoint/2010/main" val="714443992"/>
              </p:ext>
            </p:extLst>
          </p:nvPr>
        </p:nvGraphicFramePr>
        <p:xfrm>
          <a:off x="838200" y="2082528"/>
          <a:ext cx="10515600" cy="3428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301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43BF4-4EBC-812D-0EBA-D6DF371DC0E1}"/>
              </a:ext>
            </a:extLst>
          </p:cNvPr>
          <p:cNvSpPr txBox="1"/>
          <p:nvPr/>
        </p:nvSpPr>
        <p:spPr>
          <a:xfrm>
            <a:off x="838200" y="590313"/>
            <a:ext cx="10515600" cy="9898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Correlation b/w Delivery Charges &amp; Time Period</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21</a:t>
            </a:fld>
            <a:endParaRPr lang="en-US"/>
          </a:p>
        </p:txBody>
      </p:sp>
      <p:graphicFrame>
        <p:nvGraphicFramePr>
          <p:cNvPr id="5" name="Table 4">
            <a:extLst>
              <a:ext uri="{FF2B5EF4-FFF2-40B4-BE49-F238E27FC236}">
                <a16:creationId xmlns:a16="http://schemas.microsoft.com/office/drawing/2014/main" id="{02390B4A-4DE0-4423-3512-E7530F883143}"/>
              </a:ext>
            </a:extLst>
          </p:cNvPr>
          <p:cNvGraphicFramePr>
            <a:graphicFrameLocks noGrp="1"/>
          </p:cNvGraphicFramePr>
          <p:nvPr>
            <p:extLst>
              <p:ext uri="{D42A27DB-BD31-4B8C-83A1-F6EECF244321}">
                <p14:modId xmlns:p14="http://schemas.microsoft.com/office/powerpoint/2010/main" val="3840799212"/>
              </p:ext>
            </p:extLst>
          </p:nvPr>
        </p:nvGraphicFramePr>
        <p:xfrm>
          <a:off x="3388047" y="1819470"/>
          <a:ext cx="4944189" cy="3349690"/>
        </p:xfrm>
        <a:graphic>
          <a:graphicData uri="http://schemas.openxmlformats.org/drawingml/2006/table">
            <a:tbl>
              <a:tblPr firstRow="1" bandRow="1">
                <a:tableStyleId>{5FD0F851-EC5A-4D38-B0AD-8093EC10F338}</a:tableStyleId>
              </a:tblPr>
              <a:tblGrid>
                <a:gridCol w="1648063">
                  <a:extLst>
                    <a:ext uri="{9D8B030D-6E8A-4147-A177-3AD203B41FA5}">
                      <a16:colId xmlns:a16="http://schemas.microsoft.com/office/drawing/2014/main" val="2737332752"/>
                    </a:ext>
                  </a:extLst>
                </a:gridCol>
                <a:gridCol w="1648063">
                  <a:extLst>
                    <a:ext uri="{9D8B030D-6E8A-4147-A177-3AD203B41FA5}">
                      <a16:colId xmlns:a16="http://schemas.microsoft.com/office/drawing/2014/main" val="3671384740"/>
                    </a:ext>
                  </a:extLst>
                </a:gridCol>
                <a:gridCol w="1648063">
                  <a:extLst>
                    <a:ext uri="{9D8B030D-6E8A-4147-A177-3AD203B41FA5}">
                      <a16:colId xmlns:a16="http://schemas.microsoft.com/office/drawing/2014/main" val="343392984"/>
                    </a:ext>
                  </a:extLst>
                </a:gridCol>
              </a:tblGrid>
              <a:tr h="652158">
                <a:tc>
                  <a:txBody>
                    <a:bodyPr/>
                    <a:lstStyle/>
                    <a:p>
                      <a:pPr algn="l" fontAlgn="b"/>
                      <a:r>
                        <a:rPr lang="en-IN" sz="1800" b="1" i="0" u="none" strike="noStrike" dirty="0">
                          <a:solidFill>
                            <a:srgbClr val="000000"/>
                          </a:solidFill>
                          <a:effectLst/>
                          <a:latin typeface="Calibri" panose="020F0502020204030204" pitchFamily="34" charset="0"/>
                        </a:rPr>
                        <a:t>Row Labels</a:t>
                      </a:r>
                    </a:p>
                  </a:txBody>
                  <a:tcPr marL="7620" marR="7620" marT="7620" marB="0" anchor="b"/>
                </a:tc>
                <a:tc>
                  <a:txBody>
                    <a:bodyPr/>
                    <a:lstStyle/>
                    <a:p>
                      <a:pPr algn="l" fontAlgn="b"/>
                      <a:r>
                        <a:rPr lang="en-IN" sz="1800" b="1" i="0" u="none" strike="noStrike" dirty="0">
                          <a:solidFill>
                            <a:srgbClr val="000000"/>
                          </a:solidFill>
                          <a:effectLst/>
                          <a:latin typeface="Calibri" panose="020F0502020204030204" pitchFamily="34" charset="0"/>
                        </a:rPr>
                        <a:t>Average of Time Period </a:t>
                      </a:r>
                    </a:p>
                  </a:txBody>
                  <a:tcPr marL="7620" marR="7620" marT="7620" marB="0" anchor="b"/>
                </a:tc>
                <a:tc>
                  <a:txBody>
                    <a:bodyPr/>
                    <a:lstStyle/>
                    <a:p>
                      <a:pPr algn="l" fontAlgn="b"/>
                      <a:r>
                        <a:rPr lang="en-IN" sz="1800" b="1" i="0" u="none" strike="noStrike" dirty="0">
                          <a:solidFill>
                            <a:srgbClr val="000000"/>
                          </a:solidFill>
                          <a:effectLst/>
                          <a:latin typeface="Calibri" panose="020F0502020204030204" pitchFamily="34" charset="0"/>
                        </a:rPr>
                        <a:t>Average of Delivery Charges</a:t>
                      </a:r>
                    </a:p>
                  </a:txBody>
                  <a:tcPr marL="7620" marR="7620" marT="7620" marB="0" anchor="b"/>
                </a:tc>
                <a:extLst>
                  <a:ext uri="{0D108BD9-81ED-4DB2-BD59-A6C34878D82A}">
                    <a16:rowId xmlns:a16="http://schemas.microsoft.com/office/drawing/2014/main" val="3527193953"/>
                  </a:ext>
                </a:extLst>
              </a:tr>
              <a:tr h="674383">
                <a:tc>
                  <a:txBody>
                    <a:bodyPr/>
                    <a:lstStyle/>
                    <a:p>
                      <a:pPr algn="l" fontAlgn="b"/>
                      <a:r>
                        <a:rPr lang="en-IN" sz="1200" b="0" i="0" u="none" strike="noStrike" dirty="0">
                          <a:solidFill>
                            <a:srgbClr val="000000"/>
                          </a:solidFill>
                          <a:effectLst/>
                          <a:latin typeface="Calibri" panose="020F0502020204030204" pitchFamily="34" charset="0"/>
                        </a:rPr>
                        <a:t>HSR Layout</a:t>
                      </a:r>
                    </a:p>
                  </a:txBody>
                  <a:tcPr marL="7620" marR="7620" marT="7620" marB="0" anchor="b"/>
                </a:tc>
                <a:tc>
                  <a:txBody>
                    <a:bodyPr/>
                    <a:lstStyle/>
                    <a:p>
                      <a:pPr algn="r" fontAlgn="b"/>
                      <a:r>
                        <a:rPr lang="en-IN" sz="1200" b="0" i="0" u="none" strike="noStrike">
                          <a:solidFill>
                            <a:srgbClr val="000000"/>
                          </a:solidFill>
                          <a:effectLst/>
                          <a:latin typeface="Calibri" panose="020F0502020204030204" pitchFamily="34" charset="0"/>
                        </a:rPr>
                        <a:t>00:22:28</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b="0" i="0" u="none" strike="noStrike" dirty="0">
                          <a:solidFill>
                            <a:srgbClr val="000000"/>
                          </a:solidFill>
                          <a:effectLst/>
                          <a:latin typeface="Calibri" panose="020F0502020204030204" pitchFamily="34" charset="0"/>
                        </a:rPr>
                        <a:t>18.13</a:t>
                      </a:r>
                    </a:p>
                  </a:txBody>
                  <a:tcPr marL="7620" marR="7620" marT="7620" marB="0" anchor="b"/>
                </a:tc>
                <a:extLst>
                  <a:ext uri="{0D108BD9-81ED-4DB2-BD59-A6C34878D82A}">
                    <a16:rowId xmlns:a16="http://schemas.microsoft.com/office/drawing/2014/main" val="2928305686"/>
                  </a:ext>
                </a:extLst>
              </a:tr>
              <a:tr h="674383">
                <a:tc>
                  <a:txBody>
                    <a:bodyPr/>
                    <a:lstStyle/>
                    <a:p>
                      <a:pPr algn="l" fontAlgn="b"/>
                      <a:r>
                        <a:rPr lang="en-IN" sz="1200" b="0" i="0" u="none" strike="noStrike">
                          <a:solidFill>
                            <a:srgbClr val="000000"/>
                          </a:solidFill>
                          <a:effectLst/>
                          <a:latin typeface="Calibri" panose="020F0502020204030204" pitchFamily="34" charset="0"/>
                        </a:rPr>
                        <a:t>Bellandur, Ecospace</a:t>
                      </a:r>
                    </a:p>
                  </a:txBody>
                  <a:tcPr marL="7620" marR="7620" marT="7620" marB="0" anchor="b"/>
                </a:tc>
                <a:tc>
                  <a:txBody>
                    <a:bodyPr/>
                    <a:lstStyle/>
                    <a:p>
                      <a:pPr algn="r" fontAlgn="b"/>
                      <a:r>
                        <a:rPr lang="en-IN" sz="1200" b="0" i="0" u="none" strike="noStrike" dirty="0">
                          <a:solidFill>
                            <a:srgbClr val="000000"/>
                          </a:solidFill>
                          <a:effectLst/>
                          <a:latin typeface="Calibri" panose="020F0502020204030204" pitchFamily="34" charset="0"/>
                        </a:rPr>
                        <a:t>00:21:19</a:t>
                      </a:r>
                    </a:p>
                  </a:txBody>
                  <a:tcPr marL="7620" marR="7620" marT="7620" marB="0" anchor="b"/>
                </a:tc>
                <a:tc>
                  <a:txBody>
                    <a:bodyPr/>
                    <a:lstStyle/>
                    <a:p>
                      <a:pPr algn="r" fontAlgn="b"/>
                      <a:r>
                        <a:rPr lang="en-IN" sz="1200" b="0" i="0" u="none" strike="noStrike">
                          <a:solidFill>
                            <a:srgbClr val="000000"/>
                          </a:solidFill>
                          <a:effectLst/>
                          <a:latin typeface="Calibri" panose="020F0502020204030204" pitchFamily="34" charset="0"/>
                        </a:rPr>
                        <a:t>39.00</a:t>
                      </a:r>
                    </a:p>
                  </a:txBody>
                  <a:tcPr marL="7620" marR="7620" marT="7620" marB="0" anchor="b"/>
                </a:tc>
                <a:extLst>
                  <a:ext uri="{0D108BD9-81ED-4DB2-BD59-A6C34878D82A}">
                    <a16:rowId xmlns:a16="http://schemas.microsoft.com/office/drawing/2014/main" val="3250752701"/>
                  </a:ext>
                </a:extLst>
              </a:tr>
              <a:tr h="674383">
                <a:tc>
                  <a:txBody>
                    <a:bodyPr/>
                    <a:lstStyle/>
                    <a:p>
                      <a:pPr algn="l" fontAlgn="b"/>
                      <a:r>
                        <a:rPr lang="en-IN" sz="1200" b="0" i="0" u="none" strike="noStrike">
                          <a:solidFill>
                            <a:srgbClr val="000000"/>
                          </a:solidFill>
                          <a:effectLst/>
                          <a:latin typeface="Calibri" panose="020F0502020204030204" pitchFamily="34" charset="0"/>
                        </a:rPr>
                        <a:t>Vimanapura</a:t>
                      </a:r>
                    </a:p>
                  </a:txBody>
                  <a:tcPr marL="7620" marR="7620" marT="7620" marB="0" anchor="b"/>
                </a:tc>
                <a:tc>
                  <a:txBody>
                    <a:bodyPr/>
                    <a:lstStyle/>
                    <a:p>
                      <a:pPr algn="r" fontAlgn="b"/>
                      <a:r>
                        <a:rPr lang="en-IN" sz="1200" b="0" i="0" u="none" strike="noStrike" dirty="0">
                          <a:solidFill>
                            <a:srgbClr val="000000"/>
                          </a:solidFill>
                          <a:effectLst/>
                          <a:latin typeface="Calibri" panose="020F0502020204030204" pitchFamily="34" charset="0"/>
                        </a:rPr>
                        <a:t>01:15:29</a:t>
                      </a:r>
                    </a:p>
                  </a:txBody>
                  <a:tcPr marL="7620" marR="7620" marT="7620" marB="0" anchor="b"/>
                </a:tc>
                <a:tc>
                  <a:txBody>
                    <a:bodyPr/>
                    <a:lstStyle/>
                    <a:p>
                      <a:pPr algn="r" fontAlgn="b"/>
                      <a:r>
                        <a:rPr lang="en-IN" sz="1200" b="0" i="0" u="none" strike="noStrike" dirty="0">
                          <a:solidFill>
                            <a:srgbClr val="000000"/>
                          </a:solidFill>
                          <a:effectLst/>
                          <a:latin typeface="Calibri" panose="020F0502020204030204" pitchFamily="34" charset="0"/>
                        </a:rPr>
                        <a:t>210.00</a:t>
                      </a:r>
                    </a:p>
                  </a:txBody>
                  <a:tcPr marL="7620" marR="7620" marT="7620" marB="0" anchor="b"/>
                </a:tc>
                <a:extLst>
                  <a:ext uri="{0D108BD9-81ED-4DB2-BD59-A6C34878D82A}">
                    <a16:rowId xmlns:a16="http://schemas.microsoft.com/office/drawing/2014/main" val="2994088403"/>
                  </a:ext>
                </a:extLst>
              </a:tr>
              <a:tr h="674383">
                <a:tc>
                  <a:txBody>
                    <a:bodyPr/>
                    <a:lstStyle/>
                    <a:p>
                      <a:pPr algn="l" fontAlgn="b"/>
                      <a:r>
                        <a:rPr lang="en-IN" sz="1200" b="0" i="0" u="none" strike="noStrike">
                          <a:solidFill>
                            <a:srgbClr val="000000"/>
                          </a:solidFill>
                          <a:effectLst/>
                          <a:latin typeface="Calibri" panose="020F0502020204030204" pitchFamily="34" charset="0"/>
                        </a:rPr>
                        <a:t>Brookefield</a:t>
                      </a:r>
                    </a:p>
                  </a:txBody>
                  <a:tcPr marL="7620" marR="7620" marT="7620" marB="0" anchor="b"/>
                </a:tc>
                <a:tc>
                  <a:txBody>
                    <a:bodyPr/>
                    <a:lstStyle/>
                    <a:p>
                      <a:pPr algn="r" fontAlgn="b"/>
                      <a:r>
                        <a:rPr lang="en-IN" sz="1200" b="0" i="0" u="none" strike="noStrike">
                          <a:solidFill>
                            <a:srgbClr val="000000"/>
                          </a:solidFill>
                          <a:effectLst/>
                          <a:latin typeface="Calibri" panose="020F0502020204030204" pitchFamily="34" charset="0"/>
                        </a:rPr>
                        <a:t>01:31:13</a:t>
                      </a:r>
                    </a:p>
                  </a:txBody>
                  <a:tcPr marL="7620" marR="7620" marT="7620" marB="0" anchor="b"/>
                </a:tc>
                <a:tc>
                  <a:txBody>
                    <a:bodyPr/>
                    <a:lstStyle/>
                    <a:p>
                      <a:pPr algn="r" fontAlgn="b"/>
                      <a:r>
                        <a:rPr lang="en-IN" sz="1200" b="0" i="0" u="none" strike="noStrike" dirty="0">
                          <a:solidFill>
                            <a:srgbClr val="000000"/>
                          </a:solidFill>
                          <a:effectLst/>
                          <a:latin typeface="Calibri" panose="020F0502020204030204" pitchFamily="34" charset="0"/>
                        </a:rPr>
                        <a:t>332.00</a:t>
                      </a:r>
                    </a:p>
                  </a:txBody>
                  <a:tcPr marL="7620" marR="7620" marT="7620" marB="0" anchor="b"/>
                </a:tc>
                <a:extLst>
                  <a:ext uri="{0D108BD9-81ED-4DB2-BD59-A6C34878D82A}">
                    <a16:rowId xmlns:a16="http://schemas.microsoft.com/office/drawing/2014/main" val="3001264210"/>
                  </a:ext>
                </a:extLst>
              </a:tr>
            </a:tbl>
          </a:graphicData>
        </a:graphic>
      </p:graphicFrame>
      <p:sp>
        <p:nvSpPr>
          <p:cNvPr id="9" name="Rectangle 8">
            <a:extLst>
              <a:ext uri="{FF2B5EF4-FFF2-40B4-BE49-F238E27FC236}">
                <a16:creationId xmlns:a16="http://schemas.microsoft.com/office/drawing/2014/main" id="{50DF4D78-BCCD-B44C-3B64-90EA2764EDC5}"/>
              </a:ext>
            </a:extLst>
          </p:cNvPr>
          <p:cNvSpPr/>
          <p:nvPr/>
        </p:nvSpPr>
        <p:spPr>
          <a:xfrm>
            <a:off x="3275046" y="4236098"/>
            <a:ext cx="5122506" cy="9330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F745B51D-BDFA-BAB4-B726-FBB54A2AB2F6}"/>
              </a:ext>
            </a:extLst>
          </p:cNvPr>
          <p:cNvCxnSpPr>
            <a:cxnSpLocks/>
          </p:cNvCxnSpPr>
          <p:nvPr/>
        </p:nvCxnSpPr>
        <p:spPr>
          <a:xfrm>
            <a:off x="8397552" y="4721290"/>
            <a:ext cx="2892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E0070D-C211-74FE-CFF9-F1344EDA95B1}"/>
              </a:ext>
            </a:extLst>
          </p:cNvPr>
          <p:cNvSpPr txBox="1"/>
          <p:nvPr/>
        </p:nvSpPr>
        <p:spPr>
          <a:xfrm>
            <a:off x="8686800" y="4577701"/>
            <a:ext cx="3079102" cy="1661993"/>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Higher Charges and Longer Times: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Areas like Brookfield and </a:t>
            </a:r>
            <a:r>
              <a:rPr lang="en-US" sz="1200" dirty="0" err="1">
                <a:latin typeface="Arial" panose="020B0604020202020204" pitchFamily="34" charset="0"/>
                <a:cs typeface="Arial" panose="020B0604020202020204" pitchFamily="34" charset="0"/>
              </a:rPr>
              <a:t>Vimanapura</a:t>
            </a:r>
            <a:r>
              <a:rPr lang="en-US" sz="1200" dirty="0">
                <a:latin typeface="Arial" panose="020B0604020202020204" pitchFamily="34" charset="0"/>
                <a:cs typeface="Arial" panose="020B0604020202020204" pitchFamily="34" charset="0"/>
              </a:rPr>
              <a:t>, with high delivery charges, also have long delivery times, indicating that both cost and time are influenced by similar factors like distance and traffic conditions.</a:t>
            </a:r>
          </a:p>
          <a:p>
            <a:endParaRPr lang="en-IN" dirty="0"/>
          </a:p>
        </p:txBody>
      </p:sp>
      <p:sp>
        <p:nvSpPr>
          <p:cNvPr id="14" name="Rectangle 13">
            <a:extLst>
              <a:ext uri="{FF2B5EF4-FFF2-40B4-BE49-F238E27FC236}">
                <a16:creationId xmlns:a16="http://schemas.microsoft.com/office/drawing/2014/main" id="{AB217D3E-6A37-AF08-7CF0-157F52A4BA3E}"/>
              </a:ext>
            </a:extLst>
          </p:cNvPr>
          <p:cNvSpPr/>
          <p:nvPr/>
        </p:nvSpPr>
        <p:spPr>
          <a:xfrm>
            <a:off x="3298888" y="2836137"/>
            <a:ext cx="5122506" cy="1091682"/>
          </a:xfrm>
          <a:prstGeom prst="rect">
            <a:avLst/>
          </a:prstGeom>
          <a:noFill/>
          <a:ln w="38100">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418AAAF8-BFE6-D425-4CE3-2A1F856A9392}"/>
              </a:ext>
            </a:extLst>
          </p:cNvPr>
          <p:cNvCxnSpPr>
            <a:cxnSpLocks/>
          </p:cNvCxnSpPr>
          <p:nvPr/>
        </p:nvCxnSpPr>
        <p:spPr>
          <a:xfrm flipH="1">
            <a:off x="2995127" y="3381978"/>
            <a:ext cx="279919"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DD1270E-A611-BCDA-88C5-6C41C2E47CA5}"/>
              </a:ext>
            </a:extLst>
          </p:cNvPr>
          <p:cNvSpPr txBox="1"/>
          <p:nvPr/>
        </p:nvSpPr>
        <p:spPr>
          <a:xfrm>
            <a:off x="613746" y="1912807"/>
            <a:ext cx="2381381" cy="184665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Lower Charges and Shorter Times: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Areas like Bellandur </a:t>
            </a:r>
            <a:r>
              <a:rPr lang="en-US" sz="1200" dirty="0" err="1">
                <a:latin typeface="Arial" panose="020B0604020202020204" pitchFamily="34" charset="0"/>
                <a:cs typeface="Arial" panose="020B0604020202020204" pitchFamily="34" charset="0"/>
              </a:rPr>
              <a:t>Ecospace</a:t>
            </a:r>
            <a:r>
              <a:rPr lang="en-US" sz="1200" dirty="0">
                <a:latin typeface="Arial" panose="020B0604020202020204" pitchFamily="34" charset="0"/>
                <a:cs typeface="Arial" panose="020B0604020202020204" pitchFamily="34" charset="0"/>
              </a:rPr>
              <a:t> and HSR Layout exhibit both lower delivery charges and shorter times, suggesting efficient logistics in these areas.</a:t>
            </a:r>
          </a:p>
          <a:p>
            <a:endParaRPr lang="en-IN" dirty="0"/>
          </a:p>
        </p:txBody>
      </p:sp>
      <p:sp>
        <p:nvSpPr>
          <p:cNvPr id="20" name="Rectangle 19">
            <a:extLst>
              <a:ext uri="{FF2B5EF4-FFF2-40B4-BE49-F238E27FC236}">
                <a16:creationId xmlns:a16="http://schemas.microsoft.com/office/drawing/2014/main" id="{126F30F4-D1FB-7AF8-7C39-5D31341D9BBB}"/>
              </a:ext>
            </a:extLst>
          </p:cNvPr>
          <p:cNvSpPr/>
          <p:nvPr/>
        </p:nvSpPr>
        <p:spPr>
          <a:xfrm>
            <a:off x="613746" y="1819470"/>
            <a:ext cx="2381381" cy="1846655"/>
          </a:xfrm>
          <a:prstGeom prst="rect">
            <a:avLst/>
          </a:prstGeom>
          <a:noFill/>
          <a:ln w="38100">
            <a:solidFill>
              <a:srgbClr val="00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0D6814E-8ACA-48B5-8433-A59DC7007F11}"/>
              </a:ext>
            </a:extLst>
          </p:cNvPr>
          <p:cNvSpPr/>
          <p:nvPr/>
        </p:nvSpPr>
        <p:spPr>
          <a:xfrm>
            <a:off x="8686800" y="4460033"/>
            <a:ext cx="3013788" cy="1661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682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4572000" cy="5486400"/>
          </a:xfrm>
        </p:spPr>
        <p:txBody>
          <a:bodyPr/>
          <a:lstStyle/>
          <a:p>
            <a:r>
              <a:rPr lang="en-US" dirty="0"/>
              <a:t>Thank you</a:t>
            </a:r>
          </a:p>
        </p:txBody>
      </p:sp>
      <p:sp>
        <p:nvSpPr>
          <p:cNvPr id="5" name="Content Placeholder 4">
            <a:extLst>
              <a:ext uri="{FF2B5EF4-FFF2-40B4-BE49-F238E27FC236}">
                <a16:creationId xmlns:a16="http://schemas.microsoft.com/office/drawing/2014/main" id="{CFD569DC-1A68-51FF-4CCE-F334F8B3D5A3}"/>
              </a:ext>
            </a:extLst>
          </p:cNvPr>
          <p:cNvSpPr>
            <a:spLocks noGrp="1"/>
          </p:cNvSpPr>
          <p:nvPr>
            <p:ph sz="quarter" idx="10"/>
          </p:nvPr>
        </p:nvSpPr>
        <p:spPr>
          <a:xfrm>
            <a:off x="6475413" y="2773680"/>
            <a:ext cx="4572000" cy="3368040"/>
          </a:xfrm>
        </p:spPr>
        <p:txBody>
          <a:bodyPr/>
          <a:lstStyle/>
          <a:p>
            <a:r>
              <a:rPr lang="en-US" dirty="0"/>
              <a:t>Vipul Jain</a:t>
            </a:r>
          </a:p>
          <a:p>
            <a:r>
              <a:rPr lang="en-US" dirty="0"/>
              <a:t>(Data Analyst Student)</a:t>
            </a:r>
          </a:p>
          <a:p>
            <a:r>
              <a:rPr lang="en-US" dirty="0"/>
              <a:t>SkilloVilla</a:t>
            </a:r>
          </a:p>
          <a:p>
            <a:r>
              <a:rPr lang="en-US" dirty="0"/>
              <a:t>vipul.jain14301@gmail.com</a:t>
            </a:r>
          </a:p>
        </p:txBody>
      </p:sp>
    </p:spTree>
    <p:extLst>
      <p:ext uri="{BB962C8B-B14F-4D97-AF65-F5344CB8AC3E}">
        <p14:creationId xmlns:p14="http://schemas.microsoft.com/office/powerpoint/2010/main" val="330384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723163" y="0"/>
            <a:ext cx="10331450" cy="1531525"/>
          </a:xfrm>
        </p:spPr>
        <p:txBody>
          <a:bodyPr anchor="ctr">
            <a:normAutofit/>
          </a:bodyPr>
          <a:lstStyle/>
          <a:p>
            <a:r>
              <a:rPr lang="en-US" dirty="0"/>
              <a:t>Key Insights: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graphicFrame>
        <p:nvGraphicFramePr>
          <p:cNvPr id="8" name="Diagram 7">
            <a:extLst>
              <a:ext uri="{FF2B5EF4-FFF2-40B4-BE49-F238E27FC236}">
                <a16:creationId xmlns:a16="http://schemas.microsoft.com/office/drawing/2014/main" id="{D8AB65DA-43A0-C2A9-735B-A859A46F17FA}"/>
              </a:ext>
            </a:extLst>
          </p:cNvPr>
          <p:cNvGraphicFramePr/>
          <p:nvPr>
            <p:extLst>
              <p:ext uri="{D42A27DB-BD31-4B8C-83A1-F6EECF244321}">
                <p14:modId xmlns:p14="http://schemas.microsoft.com/office/powerpoint/2010/main" val="2222951183"/>
              </p:ext>
            </p:extLst>
          </p:nvPr>
        </p:nvGraphicFramePr>
        <p:xfrm>
          <a:off x="946150" y="1421276"/>
          <a:ext cx="10331450" cy="434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550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400" y="900741"/>
            <a:ext cx="4802372" cy="2788919"/>
          </a:xfrm>
        </p:spPr>
        <p:txBody>
          <a:bodyPr anchor="b">
            <a:normAutofit/>
          </a:bodyPr>
          <a:lstStyle/>
          <a:p>
            <a:r>
              <a:rPr lang="en-US" dirty="0"/>
              <a:t>Order Level Analysis</a:t>
            </a:r>
          </a:p>
        </p:txBody>
      </p:sp>
      <p:pic>
        <p:nvPicPr>
          <p:cNvPr id="14" name="Content Placeholder 13" descr="Sort with solid fill">
            <a:extLst>
              <a:ext uri="{FF2B5EF4-FFF2-40B4-BE49-F238E27FC236}">
                <a16:creationId xmlns:a16="http://schemas.microsoft.com/office/drawing/2014/main" id="{3EB5EDBE-8F14-EC8D-6AE0-2BDA88A5B0BF}"/>
              </a:ext>
            </a:extLst>
          </p:cNvPr>
          <p:cNvPicPr>
            <a:picLocks noGrp="1" noChangeAspect="1"/>
          </p:cNvPicPr>
          <p:nvPr>
            <p:ph sz="quarter" idx="11"/>
          </p:nvPr>
        </p:nvPicPr>
        <p:blipFill>
          <a:blip r:embed="rId3">
            <a:extLst>
              <a:ext uri="{96DAC541-7B7A-43D3-8B79-37D633B846F1}">
                <asvg:svgBlip xmlns:asvg="http://schemas.microsoft.com/office/drawing/2016/SVG/main" r:embed="rId4"/>
              </a:ext>
            </a:extLst>
          </a:blip>
          <a:stretch>
            <a:fillRect/>
          </a:stretch>
        </p:blipFill>
        <p:spPr>
          <a:xfrm>
            <a:off x="2401186" y="4118769"/>
            <a:ext cx="914400" cy="914400"/>
          </a:xfrm>
        </p:spPr>
      </p:pic>
      <p:pic>
        <p:nvPicPr>
          <p:cNvPr id="8" name="Picture 7" descr="Close-up of a calculator keypad">
            <a:extLst>
              <a:ext uri="{FF2B5EF4-FFF2-40B4-BE49-F238E27FC236}">
                <a16:creationId xmlns:a16="http://schemas.microsoft.com/office/drawing/2014/main" id="{7ACA93BB-70BC-AF2B-575B-70B2F21D502B}"/>
              </a:ext>
            </a:extLst>
          </p:cNvPr>
          <p:cNvPicPr>
            <a:picLocks noChangeAspect="1"/>
          </p:cNvPicPr>
          <p:nvPr/>
        </p:nvPicPr>
        <p:blipFill>
          <a:blip r:embed="rId5"/>
          <a:srcRect l="9324" r="15412" b="-1"/>
          <a:stretch/>
        </p:blipFill>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a:noFill/>
        </p:spPr>
      </p:pic>
      <p:sp>
        <p:nvSpPr>
          <p:cNvPr id="33" name="Slide Number Placeholder 4">
            <a:extLst>
              <a:ext uri="{FF2B5EF4-FFF2-40B4-BE49-F238E27FC236}">
                <a16:creationId xmlns:a16="http://schemas.microsoft.com/office/drawing/2014/main" id="{A30E7D34-9426-EB9D-92CE-783927F1AE11}"/>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2D604B4-B1E6-F7BD-4D43-52A1F5EE1395}"/>
              </a:ext>
            </a:extLst>
          </p:cNvPr>
          <p:cNvSpPr txBox="1"/>
          <p:nvPr/>
        </p:nvSpPr>
        <p:spPr>
          <a:xfrm>
            <a:off x="838200" y="371623"/>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lumMod val="75000"/>
                    <a:lumOff val="25000"/>
                  </a:schemeClr>
                </a:solidFill>
                <a:latin typeface="+mj-lt"/>
                <a:ea typeface="+mj-ea"/>
                <a:cs typeface="+mj-cs"/>
              </a:rPr>
              <a:t>Order Distribution </a:t>
            </a:r>
            <a:r>
              <a:rPr lang="en-US" sz="3600" dirty="0">
                <a:solidFill>
                  <a:schemeClr val="tx1">
                    <a:lumMod val="75000"/>
                    <a:lumOff val="25000"/>
                  </a:schemeClr>
                </a:solidFill>
                <a:latin typeface="+mj-lt"/>
                <a:ea typeface="+mj-ea"/>
                <a:cs typeface="+mj-cs"/>
              </a:rPr>
              <a:t>A</a:t>
            </a:r>
            <a:r>
              <a:rPr lang="en-US" sz="3600" kern="1200" dirty="0">
                <a:solidFill>
                  <a:schemeClr val="tx1">
                    <a:lumMod val="75000"/>
                    <a:lumOff val="25000"/>
                  </a:schemeClr>
                </a:solidFill>
                <a:latin typeface="+mj-lt"/>
                <a:ea typeface="+mj-ea"/>
                <a:cs typeface="+mj-cs"/>
              </a:rPr>
              <a:t>mongst Different Areas of Bangalore in 2021</a:t>
            </a: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a:p>
        </p:txBody>
      </p:sp>
      <p:graphicFrame>
        <p:nvGraphicFramePr>
          <p:cNvPr id="28" name="Content Placeholder 27">
            <a:extLst>
              <a:ext uri="{FF2B5EF4-FFF2-40B4-BE49-F238E27FC236}">
                <a16:creationId xmlns:a16="http://schemas.microsoft.com/office/drawing/2014/main" id="{543E9750-9A65-E126-F179-24081AF75BC3}"/>
              </a:ext>
            </a:extLst>
          </p:cNvPr>
          <p:cNvGraphicFramePr>
            <a:graphicFrameLocks noGrp="1"/>
          </p:cNvGraphicFramePr>
          <p:nvPr>
            <p:ph sz="quarter" idx="10"/>
            <p:extLst>
              <p:ext uri="{D42A27DB-BD31-4B8C-83A1-F6EECF244321}">
                <p14:modId xmlns:p14="http://schemas.microsoft.com/office/powerpoint/2010/main" val="1889201956"/>
              </p:ext>
            </p:extLst>
          </p:nvPr>
        </p:nvGraphicFramePr>
        <p:xfrm>
          <a:off x="1082662" y="2470944"/>
          <a:ext cx="3260724" cy="2865120"/>
        </p:xfrm>
        <a:graphic>
          <a:graphicData uri="http://schemas.openxmlformats.org/drawingml/2006/table">
            <a:tbl>
              <a:tblPr firstRow="1" bandRow="1">
                <a:tableStyleId>{B301B821-A1FF-4177-AEE7-76D212191A09}</a:tableStyleId>
              </a:tblPr>
              <a:tblGrid>
                <a:gridCol w="1630362">
                  <a:extLst>
                    <a:ext uri="{9D8B030D-6E8A-4147-A177-3AD203B41FA5}">
                      <a16:colId xmlns:a16="http://schemas.microsoft.com/office/drawing/2014/main" val="3703823061"/>
                    </a:ext>
                  </a:extLst>
                </a:gridCol>
                <a:gridCol w="1630362">
                  <a:extLst>
                    <a:ext uri="{9D8B030D-6E8A-4147-A177-3AD203B41FA5}">
                      <a16:colId xmlns:a16="http://schemas.microsoft.com/office/drawing/2014/main" val="948636565"/>
                    </a:ext>
                  </a:extLst>
                </a:gridCol>
              </a:tblGrid>
              <a:tr h="0">
                <a:tc>
                  <a:txBody>
                    <a:bodyPr/>
                    <a:lstStyle/>
                    <a:p>
                      <a:pPr algn="ctr"/>
                      <a:r>
                        <a:rPr lang="en-US" b="1" dirty="0"/>
                        <a:t>Areas</a:t>
                      </a:r>
                      <a:endParaRPr lang="en-IN" b="1" dirty="0"/>
                    </a:p>
                  </a:txBody>
                  <a:tcPr/>
                </a:tc>
                <a:tc>
                  <a:txBody>
                    <a:bodyPr/>
                    <a:lstStyle/>
                    <a:p>
                      <a:pPr algn="ctr"/>
                      <a:r>
                        <a:rPr lang="en-US" b="1" dirty="0"/>
                        <a:t>Count of Orders</a:t>
                      </a:r>
                      <a:endParaRPr lang="en-IN" b="1" dirty="0"/>
                    </a:p>
                  </a:txBody>
                  <a:tcPr/>
                </a:tc>
                <a:extLst>
                  <a:ext uri="{0D108BD9-81ED-4DB2-BD59-A6C34878D82A}">
                    <a16:rowId xmlns:a16="http://schemas.microsoft.com/office/drawing/2014/main" val="2029444594"/>
                  </a:ext>
                </a:extLst>
              </a:tr>
              <a:tr h="370840">
                <a:tc>
                  <a:txBody>
                    <a:bodyPr/>
                    <a:lstStyle/>
                    <a:p>
                      <a:pPr algn="ctr" fontAlgn="b"/>
                      <a:r>
                        <a:rPr lang="en-IN" sz="1100" b="1" u="none" strike="noStrike" dirty="0">
                          <a:solidFill>
                            <a:srgbClr val="000000"/>
                          </a:solidFill>
                          <a:effectLst/>
                        </a:rPr>
                        <a:t>HSR Layout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rPr>
                        <a:t>15657</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76253"/>
                  </a:ext>
                </a:extLst>
              </a:tr>
              <a:tr h="370840">
                <a:tc>
                  <a:txBody>
                    <a:bodyPr/>
                    <a:lstStyle/>
                    <a:p>
                      <a:pPr algn="ctr" fontAlgn="b"/>
                      <a:r>
                        <a:rPr lang="en-IN" sz="1100" b="1" u="none" strike="noStrike" dirty="0">
                          <a:solidFill>
                            <a:srgbClr val="000000"/>
                          </a:solidFill>
                          <a:effectLst/>
                        </a:rPr>
                        <a:t>ITI Layout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rPr>
                        <a:t>3946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299015"/>
                  </a:ext>
                </a:extLst>
              </a:tr>
              <a:tr h="370840">
                <a:tc>
                  <a:txBody>
                    <a:bodyPr/>
                    <a:lstStyle/>
                    <a:p>
                      <a:pPr algn="ctr" fontAlgn="b"/>
                      <a:r>
                        <a:rPr lang="en-IN" sz="1100" b="1" u="none" strike="noStrike" dirty="0" err="1">
                          <a:solidFill>
                            <a:srgbClr val="000000"/>
                          </a:solidFill>
                          <a:effectLst/>
                        </a:rPr>
                        <a:t>Harlur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rPr>
                        <a:t>1309</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7247710"/>
                  </a:ext>
                </a:extLst>
              </a:tr>
              <a:tr h="370840">
                <a:tc>
                  <a:txBody>
                    <a:bodyPr/>
                    <a:lstStyle/>
                    <a:p>
                      <a:pPr algn="ctr" fontAlgn="b"/>
                      <a:r>
                        <a:rPr lang="en-IN" sz="1100" b="1" u="none" strike="noStrike">
                          <a:solidFill>
                            <a:srgbClr val="000000"/>
                          </a:solidFill>
                          <a:effectLst/>
                        </a:rPr>
                        <a:t>Bomannahali - MicoLayout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rPr>
                        <a:t>551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5930892"/>
                  </a:ext>
                </a:extLst>
              </a:tr>
              <a:tr h="370840">
                <a:tc>
                  <a:txBody>
                    <a:bodyPr/>
                    <a:lstStyle/>
                    <a:p>
                      <a:pPr algn="ctr" fontAlgn="b"/>
                      <a:r>
                        <a:rPr lang="en-IN" sz="1100" b="1" u="none" strike="noStrike">
                          <a:solidFill>
                            <a:srgbClr val="000000"/>
                          </a:solidFill>
                          <a:effectLst/>
                        </a:rPr>
                        <a:t>Kudlu</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rPr>
                        <a:t>518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76834"/>
                  </a:ext>
                </a:extLst>
              </a:tr>
              <a:tr h="370840">
                <a:tc>
                  <a:txBody>
                    <a:bodyPr/>
                    <a:lstStyle/>
                    <a:p>
                      <a:pPr algn="ctr" fontAlgn="b"/>
                      <a:r>
                        <a:rPr lang="en-IN" sz="1100" b="1" u="none" strike="noStrike">
                          <a:solidFill>
                            <a:srgbClr val="000000"/>
                          </a:solidFill>
                          <a:effectLst/>
                        </a:rPr>
                        <a:t>Koramangala, Ejipura</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rPr>
                        <a:t>160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5774535"/>
                  </a:ext>
                </a:extLst>
              </a:tr>
            </a:tbl>
          </a:graphicData>
        </a:graphic>
      </p:graphicFrame>
      <p:pic>
        <p:nvPicPr>
          <p:cNvPr id="34" name="Picture 33" descr="A pie chart with different colors&#10;&#10;Description automatically generated">
            <a:extLst>
              <a:ext uri="{FF2B5EF4-FFF2-40B4-BE49-F238E27FC236}">
                <a16:creationId xmlns:a16="http://schemas.microsoft.com/office/drawing/2014/main" id="{4977C12B-8C43-714B-3BCF-F1E1DB256733}"/>
              </a:ext>
            </a:extLst>
          </p:cNvPr>
          <p:cNvPicPr>
            <a:picLocks noChangeAspect="1"/>
          </p:cNvPicPr>
          <p:nvPr/>
        </p:nvPicPr>
        <p:blipFill>
          <a:blip r:embed="rId3"/>
          <a:stretch>
            <a:fillRect/>
          </a:stretch>
        </p:blipFill>
        <p:spPr>
          <a:xfrm>
            <a:off x="4622148" y="2247478"/>
            <a:ext cx="6963362" cy="3499692"/>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012E-D79F-7A42-4100-1702942944C3}"/>
              </a:ext>
            </a:extLst>
          </p:cNvPr>
          <p:cNvSpPr>
            <a:spLocks noGrp="1"/>
          </p:cNvSpPr>
          <p:nvPr>
            <p:ph type="title"/>
          </p:nvPr>
        </p:nvSpPr>
        <p:spPr>
          <a:xfrm>
            <a:off x="929640" y="485113"/>
            <a:ext cx="10515600" cy="1531525"/>
          </a:xfrm>
        </p:spPr>
        <p:txBody>
          <a:bodyPr anchor="ctr">
            <a:normAutofit/>
          </a:bodyPr>
          <a:lstStyle/>
          <a:p>
            <a:r>
              <a:rPr lang="en-US" dirty="0"/>
              <a:t>Areas Showing Maximum Growth Between January and September</a:t>
            </a:r>
            <a:endParaRPr lang="en-IN" dirty="0"/>
          </a:p>
        </p:txBody>
      </p:sp>
      <p:pic>
        <p:nvPicPr>
          <p:cNvPr id="12" name="Content Placeholder 11" descr="A screenshot of a computer screen&#10;&#10;Description automatically generated">
            <a:extLst>
              <a:ext uri="{FF2B5EF4-FFF2-40B4-BE49-F238E27FC236}">
                <a16:creationId xmlns:a16="http://schemas.microsoft.com/office/drawing/2014/main" id="{394C99CA-A673-03F1-359E-AA01562E92AF}"/>
              </a:ext>
            </a:extLst>
          </p:cNvPr>
          <p:cNvPicPr>
            <a:picLocks noGrp="1" noChangeAspect="1"/>
          </p:cNvPicPr>
          <p:nvPr>
            <p:ph sz="quarter" idx="10"/>
          </p:nvPr>
        </p:nvPicPr>
        <p:blipFill>
          <a:blip r:embed="rId3"/>
          <a:stretch>
            <a:fillRect/>
          </a:stretch>
        </p:blipFill>
        <p:spPr>
          <a:xfrm>
            <a:off x="500434" y="2210894"/>
            <a:ext cx="4790023" cy="3341040"/>
          </a:xfrm>
          <a:prstGeom prst="rect">
            <a:avLst/>
          </a:prstGeom>
          <a:noFill/>
        </p:spPr>
      </p:pic>
      <p:sp>
        <p:nvSpPr>
          <p:cNvPr id="5" name="Slide Number Placeholder 4">
            <a:extLst>
              <a:ext uri="{FF2B5EF4-FFF2-40B4-BE49-F238E27FC236}">
                <a16:creationId xmlns:a16="http://schemas.microsoft.com/office/drawing/2014/main" id="{FFD772EB-62C0-A584-267C-B1E9A33F462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graphicFrame>
        <p:nvGraphicFramePr>
          <p:cNvPr id="7" name="Content Placeholder 6">
            <a:extLst>
              <a:ext uri="{FF2B5EF4-FFF2-40B4-BE49-F238E27FC236}">
                <a16:creationId xmlns:a16="http://schemas.microsoft.com/office/drawing/2014/main" id="{46FD09BD-A327-9E82-4213-812742DF4D23}"/>
              </a:ext>
            </a:extLst>
          </p:cNvPr>
          <p:cNvGraphicFramePr>
            <a:graphicFrameLocks noGrp="1"/>
          </p:cNvGraphicFramePr>
          <p:nvPr>
            <p:ph sz="quarter" idx="11"/>
            <p:extLst>
              <p:ext uri="{D42A27DB-BD31-4B8C-83A1-F6EECF244321}">
                <p14:modId xmlns:p14="http://schemas.microsoft.com/office/powerpoint/2010/main" val="3217899569"/>
              </p:ext>
            </p:extLst>
          </p:nvPr>
        </p:nvGraphicFramePr>
        <p:xfrm>
          <a:off x="5402424" y="2397967"/>
          <a:ext cx="6042817" cy="2966895"/>
        </p:xfrm>
        <a:graphic>
          <a:graphicData uri="http://schemas.openxmlformats.org/drawingml/2006/table">
            <a:tbl>
              <a:tblPr firstRow="1" bandRow="1">
                <a:noFill/>
                <a:tableStyleId>{69012ECD-51FC-41F1-AA8D-1B2483CD663E}</a:tableStyleId>
              </a:tblPr>
              <a:tblGrid>
                <a:gridCol w="1575424">
                  <a:extLst>
                    <a:ext uri="{9D8B030D-6E8A-4147-A177-3AD203B41FA5}">
                      <a16:colId xmlns:a16="http://schemas.microsoft.com/office/drawing/2014/main" val="1322549094"/>
                    </a:ext>
                  </a:extLst>
                </a:gridCol>
                <a:gridCol w="2183454">
                  <a:extLst>
                    <a:ext uri="{9D8B030D-6E8A-4147-A177-3AD203B41FA5}">
                      <a16:colId xmlns:a16="http://schemas.microsoft.com/office/drawing/2014/main" val="905465557"/>
                    </a:ext>
                  </a:extLst>
                </a:gridCol>
                <a:gridCol w="2283939">
                  <a:extLst>
                    <a:ext uri="{9D8B030D-6E8A-4147-A177-3AD203B41FA5}">
                      <a16:colId xmlns:a16="http://schemas.microsoft.com/office/drawing/2014/main" val="4096812553"/>
                    </a:ext>
                  </a:extLst>
                </a:gridCol>
              </a:tblGrid>
              <a:tr h="455730">
                <a:tc>
                  <a:txBody>
                    <a:bodyPr/>
                    <a:lstStyle/>
                    <a:p>
                      <a:pPr algn="ctr"/>
                      <a:r>
                        <a:rPr lang="en-US" sz="1500" b="1" dirty="0">
                          <a:solidFill>
                            <a:schemeClr val="tx1">
                              <a:lumMod val="75000"/>
                              <a:lumOff val="25000"/>
                            </a:schemeClr>
                          </a:solidFill>
                        </a:rPr>
                        <a:t>Areas</a:t>
                      </a:r>
                      <a:endParaRPr lang="en-IN" sz="1500" b="1" dirty="0">
                        <a:solidFill>
                          <a:schemeClr val="tx1">
                            <a:lumMod val="75000"/>
                            <a:lumOff val="25000"/>
                          </a:schemeClr>
                        </a:solidFill>
                      </a:endParaRPr>
                    </a:p>
                  </a:txBody>
                  <a:tcPr marL="183242" marR="353777" marT="91621" marB="9162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n-US" sz="1500" b="1">
                          <a:solidFill>
                            <a:schemeClr val="tx1">
                              <a:lumMod val="75000"/>
                              <a:lumOff val="25000"/>
                            </a:schemeClr>
                          </a:solidFill>
                        </a:rPr>
                        <a:t>Orders(Jan)</a:t>
                      </a:r>
                      <a:endParaRPr lang="en-IN" sz="1500" b="1">
                        <a:solidFill>
                          <a:schemeClr val="tx1">
                            <a:lumMod val="75000"/>
                            <a:lumOff val="25000"/>
                          </a:schemeClr>
                        </a:solidFill>
                      </a:endParaRPr>
                    </a:p>
                  </a:txBody>
                  <a:tcPr marL="183242" marR="353777" marT="91621" marB="9162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n-US" sz="1500" b="1">
                          <a:solidFill>
                            <a:schemeClr val="tx1">
                              <a:lumMod val="75000"/>
                              <a:lumOff val="25000"/>
                            </a:schemeClr>
                          </a:solidFill>
                        </a:rPr>
                        <a:t>Orders(Sept)</a:t>
                      </a:r>
                      <a:endParaRPr lang="en-IN" sz="1500" b="1">
                        <a:solidFill>
                          <a:schemeClr val="tx1">
                            <a:lumMod val="75000"/>
                            <a:lumOff val="25000"/>
                          </a:schemeClr>
                        </a:solidFill>
                      </a:endParaRPr>
                    </a:p>
                  </a:txBody>
                  <a:tcPr marL="183242" marR="353777" marT="91621" marB="91621">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400748099"/>
                  </a:ext>
                </a:extLst>
              </a:tr>
              <a:tr h="455730">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Harlur</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100.00%</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1015.09%</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790309102"/>
                  </a:ext>
                </a:extLst>
              </a:tr>
              <a:tr h="455730">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HSR Layout</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100.00%</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243.70%</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438422620"/>
                  </a:ext>
                </a:extLst>
              </a:tr>
              <a:tr h="455730">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ITI Layout</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100.00%</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348.29%</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9927408"/>
                  </a:ext>
                </a:extLst>
              </a:tr>
              <a:tr h="688245">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Koramangala, Ejipura</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100.00%</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340.00%</a:t>
                      </a:r>
                    </a:p>
                  </a:txBody>
                  <a:tcPr marL="183242" marR="7635" marT="91621" marB="91621"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500269671"/>
                  </a:ext>
                </a:extLst>
              </a:tr>
              <a:tr h="455730">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Sarjapur Road</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a:solidFill>
                            <a:schemeClr val="tx1">
                              <a:lumMod val="75000"/>
                              <a:lumOff val="25000"/>
                            </a:schemeClr>
                          </a:solidFill>
                          <a:effectLst/>
                          <a:latin typeface="Calibri" panose="020F0502020204030204" pitchFamily="34" charset="0"/>
                        </a:rPr>
                        <a:t>100.00%</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IN" sz="1500" b="0" i="0" u="none" strike="noStrike" dirty="0">
                          <a:solidFill>
                            <a:schemeClr val="tx1">
                              <a:lumMod val="75000"/>
                              <a:lumOff val="25000"/>
                            </a:schemeClr>
                          </a:solidFill>
                          <a:effectLst/>
                          <a:latin typeface="Calibri" panose="020F0502020204030204" pitchFamily="34" charset="0"/>
                        </a:rPr>
                        <a:t>400.00%</a:t>
                      </a:r>
                    </a:p>
                  </a:txBody>
                  <a:tcPr marL="183242" marR="7635" marT="91621" marB="91621"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22754353"/>
                  </a:ext>
                </a:extLst>
              </a:tr>
            </a:tbl>
          </a:graphicData>
        </a:graphic>
      </p:graphicFrame>
    </p:spTree>
    <p:extLst>
      <p:ext uri="{BB962C8B-B14F-4D97-AF65-F5344CB8AC3E}">
        <p14:creationId xmlns:p14="http://schemas.microsoft.com/office/powerpoint/2010/main" val="356853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012E-D79F-7A42-4100-1702942944C3}"/>
              </a:ext>
            </a:extLst>
          </p:cNvPr>
          <p:cNvSpPr>
            <a:spLocks noGrp="1"/>
          </p:cNvSpPr>
          <p:nvPr>
            <p:ph type="title"/>
          </p:nvPr>
        </p:nvSpPr>
        <p:spPr>
          <a:xfrm>
            <a:off x="929640" y="485113"/>
            <a:ext cx="10515600" cy="1531525"/>
          </a:xfrm>
        </p:spPr>
        <p:txBody>
          <a:bodyPr anchor="ctr">
            <a:normAutofit/>
          </a:bodyPr>
          <a:lstStyle/>
          <a:p>
            <a:r>
              <a:rPr lang="en-US" dirty="0"/>
              <a:t>Delivery Charges and Discounting Strategy</a:t>
            </a:r>
            <a:endParaRPr lang="en-IN" dirty="0"/>
          </a:p>
        </p:txBody>
      </p:sp>
      <p:sp>
        <p:nvSpPr>
          <p:cNvPr id="5" name="Slide Number Placeholder 4">
            <a:extLst>
              <a:ext uri="{FF2B5EF4-FFF2-40B4-BE49-F238E27FC236}">
                <a16:creationId xmlns:a16="http://schemas.microsoft.com/office/drawing/2014/main" id="{FFD772EB-62C0-A584-267C-B1E9A33F462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pic>
        <p:nvPicPr>
          <p:cNvPr id="17" name="Picture 16">
            <a:extLst>
              <a:ext uri="{FF2B5EF4-FFF2-40B4-BE49-F238E27FC236}">
                <a16:creationId xmlns:a16="http://schemas.microsoft.com/office/drawing/2014/main" id="{AF7C7FB9-092E-1BD9-FE3D-C7E21ED16A9A}"/>
              </a:ext>
            </a:extLst>
          </p:cNvPr>
          <p:cNvPicPr>
            <a:picLocks noChangeAspect="1"/>
          </p:cNvPicPr>
          <p:nvPr/>
        </p:nvPicPr>
        <p:blipFill>
          <a:blip r:embed="rId3"/>
          <a:stretch>
            <a:fillRect/>
          </a:stretch>
        </p:blipFill>
        <p:spPr>
          <a:xfrm>
            <a:off x="838200" y="1841955"/>
            <a:ext cx="4828429" cy="3771255"/>
          </a:xfrm>
          <a:prstGeom prst="rect">
            <a:avLst/>
          </a:prstGeom>
        </p:spPr>
      </p:pic>
      <p:pic>
        <p:nvPicPr>
          <p:cNvPr id="20" name="Picture 19">
            <a:extLst>
              <a:ext uri="{FF2B5EF4-FFF2-40B4-BE49-F238E27FC236}">
                <a16:creationId xmlns:a16="http://schemas.microsoft.com/office/drawing/2014/main" id="{AC947C4F-41A7-7533-CC25-152EAFC9CACD}"/>
              </a:ext>
            </a:extLst>
          </p:cNvPr>
          <p:cNvPicPr>
            <a:picLocks noChangeAspect="1"/>
          </p:cNvPicPr>
          <p:nvPr/>
        </p:nvPicPr>
        <p:blipFill>
          <a:blip r:embed="rId4"/>
          <a:stretch>
            <a:fillRect/>
          </a:stretch>
        </p:blipFill>
        <p:spPr>
          <a:xfrm>
            <a:off x="6248400" y="1841955"/>
            <a:ext cx="5013960" cy="3771255"/>
          </a:xfrm>
          <a:prstGeom prst="rect">
            <a:avLst/>
          </a:prstGeom>
        </p:spPr>
      </p:pic>
      <p:cxnSp>
        <p:nvCxnSpPr>
          <p:cNvPr id="22" name="Straight Arrow Connector 21">
            <a:extLst>
              <a:ext uri="{FF2B5EF4-FFF2-40B4-BE49-F238E27FC236}">
                <a16:creationId xmlns:a16="http://schemas.microsoft.com/office/drawing/2014/main" id="{4AC1985A-A8D0-D053-BBE6-CBEBABFE37F3}"/>
              </a:ext>
            </a:extLst>
          </p:cNvPr>
          <p:cNvCxnSpPr>
            <a:cxnSpLocks/>
          </p:cNvCxnSpPr>
          <p:nvPr/>
        </p:nvCxnSpPr>
        <p:spPr>
          <a:xfrm flipV="1">
            <a:off x="7688424" y="2444620"/>
            <a:ext cx="2631233" cy="2220686"/>
          </a:xfrm>
          <a:prstGeom prst="straightConnector1">
            <a:avLst/>
          </a:prstGeom>
          <a:ln w="412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5228BFC9-F675-233C-BD39-17A9BB11C117}"/>
              </a:ext>
            </a:extLst>
          </p:cNvPr>
          <p:cNvCxnSpPr>
            <a:cxnSpLocks/>
          </p:cNvCxnSpPr>
          <p:nvPr/>
        </p:nvCxnSpPr>
        <p:spPr>
          <a:xfrm>
            <a:off x="1807029" y="3192480"/>
            <a:ext cx="3209730" cy="1752930"/>
          </a:xfrm>
          <a:prstGeom prst="straightConnector1">
            <a:avLst/>
          </a:prstGeom>
          <a:ln w="412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8778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400" y="900741"/>
            <a:ext cx="4802372" cy="2788919"/>
          </a:xfrm>
        </p:spPr>
        <p:txBody>
          <a:bodyPr anchor="b">
            <a:normAutofit/>
          </a:bodyPr>
          <a:lstStyle/>
          <a:p>
            <a:r>
              <a:rPr lang="en-US" dirty="0"/>
              <a:t>Completion Rate Analysis</a:t>
            </a:r>
          </a:p>
        </p:txBody>
      </p:sp>
      <p:pic>
        <p:nvPicPr>
          <p:cNvPr id="5" name="Content Placeholder 4" descr="Badge Tick with solid fill">
            <a:extLst>
              <a:ext uri="{FF2B5EF4-FFF2-40B4-BE49-F238E27FC236}">
                <a16:creationId xmlns:a16="http://schemas.microsoft.com/office/drawing/2014/main" id="{72FB63E5-D6BD-6E95-1997-E6A2AE961305}"/>
              </a:ext>
            </a:extLst>
          </p:cNvPr>
          <p:cNvPicPr>
            <a:picLocks noGrp="1" noChangeAspect="1"/>
          </p:cNvPicPr>
          <p:nvPr>
            <p:ph sz="quarter" idx="11"/>
          </p:nvPr>
        </p:nvPicPr>
        <p:blipFill>
          <a:blip r:embed="rId3">
            <a:extLst>
              <a:ext uri="{96DAC541-7B7A-43D3-8B79-37D633B846F1}">
                <asvg:svgBlip xmlns:asvg="http://schemas.microsoft.com/office/drawing/2016/SVG/main" r:embed="rId4"/>
              </a:ext>
            </a:extLst>
          </a:blip>
          <a:stretch>
            <a:fillRect/>
          </a:stretch>
        </p:blipFill>
        <p:spPr>
          <a:xfrm>
            <a:off x="2279447" y="3825239"/>
            <a:ext cx="2072641" cy="2072641"/>
          </a:xfrm>
        </p:spPr>
      </p:pic>
      <p:pic>
        <p:nvPicPr>
          <p:cNvPr id="7" name="Picture 6" descr="A person and person holding a box">
            <a:extLst>
              <a:ext uri="{FF2B5EF4-FFF2-40B4-BE49-F238E27FC236}">
                <a16:creationId xmlns:a16="http://schemas.microsoft.com/office/drawing/2014/main" id="{8F8514E3-11B6-7DB1-EC2F-03AB8DDDC25E}"/>
              </a:ext>
            </a:extLst>
          </p:cNvPr>
          <p:cNvPicPr>
            <a:picLocks noChangeAspect="1"/>
          </p:cNvPicPr>
          <p:nvPr/>
        </p:nvPicPr>
        <p:blipFill rotWithShape="1">
          <a:blip r:embed="rId5"/>
          <a:srcRect b="8702"/>
          <a:stretch/>
        </p:blipFill>
        <p:spPr>
          <a:xfrm>
            <a:off x="6787587" y="921230"/>
            <a:ext cx="5095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Slide Number Placeholder 4">
            <a:extLst>
              <a:ext uri="{FF2B5EF4-FFF2-40B4-BE49-F238E27FC236}">
                <a16:creationId xmlns:a16="http://schemas.microsoft.com/office/drawing/2014/main" id="{A30E7D34-9426-EB9D-92CE-783927F1AE11}"/>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6872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2D604B4-B1E6-F7BD-4D43-52A1F5EE1395}"/>
              </a:ext>
            </a:extLst>
          </p:cNvPr>
          <p:cNvSpPr txBox="1"/>
          <p:nvPr/>
        </p:nvSpPr>
        <p:spPr>
          <a:xfrm>
            <a:off x="910979" y="223910"/>
            <a:ext cx="10515600" cy="15315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lumMod val="75000"/>
                    <a:lumOff val="25000"/>
                  </a:schemeClr>
                </a:solidFill>
                <a:latin typeface="+mj-lt"/>
                <a:ea typeface="+mj-ea"/>
                <a:cs typeface="+mj-cs"/>
              </a:rPr>
              <a:t>Time Slot Vs Day of the Week</a:t>
            </a:r>
            <a:endParaRPr lang="en-US" sz="3200" kern="1200" dirty="0">
              <a:solidFill>
                <a:schemeClr val="tx1">
                  <a:lumMod val="75000"/>
                  <a:lumOff val="25000"/>
                </a:schemeClr>
              </a:solidFill>
              <a:latin typeface="+mj-lt"/>
              <a:ea typeface="+mj-ea"/>
              <a:cs typeface="+mj-cs"/>
            </a:endParaRPr>
          </a:p>
        </p:txBody>
      </p:sp>
      <p:sp>
        <p:nvSpPr>
          <p:cNvPr id="15" name="Slide Number Placeholder 3">
            <a:extLst>
              <a:ext uri="{FF2B5EF4-FFF2-40B4-BE49-F238E27FC236}">
                <a16:creationId xmlns:a16="http://schemas.microsoft.com/office/drawing/2014/main" id="{610A6F8D-93DA-21A1-6013-C110575D59D5}"/>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9</a:t>
            </a:fld>
            <a:endParaRPr lang="en-US"/>
          </a:p>
        </p:txBody>
      </p:sp>
      <p:grpSp>
        <p:nvGrpSpPr>
          <p:cNvPr id="11" name="Group 10">
            <a:extLst>
              <a:ext uri="{FF2B5EF4-FFF2-40B4-BE49-F238E27FC236}">
                <a16:creationId xmlns:a16="http://schemas.microsoft.com/office/drawing/2014/main" id="{15B4E7C0-666C-7FF2-0851-DD3DA328F9D0}"/>
              </a:ext>
            </a:extLst>
          </p:cNvPr>
          <p:cNvGrpSpPr/>
          <p:nvPr/>
        </p:nvGrpSpPr>
        <p:grpSpPr>
          <a:xfrm>
            <a:off x="1344491" y="1391625"/>
            <a:ext cx="9204438" cy="4625141"/>
            <a:chOff x="1335160" y="1382295"/>
            <a:chExt cx="9204438" cy="4625141"/>
          </a:xfrm>
        </p:grpSpPr>
        <p:pic>
          <p:nvPicPr>
            <p:cNvPr id="7" name="Picture 6">
              <a:extLst>
                <a:ext uri="{FF2B5EF4-FFF2-40B4-BE49-F238E27FC236}">
                  <a16:creationId xmlns:a16="http://schemas.microsoft.com/office/drawing/2014/main" id="{0B1938E8-6DE9-FAA4-0A56-B7EB9D8B7B6C}"/>
                </a:ext>
              </a:extLst>
            </p:cNvPr>
            <p:cNvPicPr>
              <a:picLocks noChangeAspect="1"/>
            </p:cNvPicPr>
            <p:nvPr/>
          </p:nvPicPr>
          <p:blipFill>
            <a:blip r:embed="rId3"/>
            <a:stretch>
              <a:fillRect/>
            </a:stretch>
          </p:blipFill>
          <p:spPr>
            <a:xfrm>
              <a:off x="1335160" y="1382295"/>
              <a:ext cx="9204438" cy="4625141"/>
            </a:xfrm>
            <a:prstGeom prst="rect">
              <a:avLst/>
            </a:prstGeom>
          </p:spPr>
        </p:pic>
        <p:sp>
          <p:nvSpPr>
            <p:cNvPr id="8" name="Oval 7">
              <a:extLst>
                <a:ext uri="{FF2B5EF4-FFF2-40B4-BE49-F238E27FC236}">
                  <a16:creationId xmlns:a16="http://schemas.microsoft.com/office/drawing/2014/main" id="{59EDCF46-7664-6E5D-60DF-8C008253E355}"/>
                </a:ext>
              </a:extLst>
            </p:cNvPr>
            <p:cNvSpPr/>
            <p:nvPr/>
          </p:nvSpPr>
          <p:spPr>
            <a:xfrm>
              <a:off x="5445812" y="1962150"/>
              <a:ext cx="335280" cy="499110"/>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57150">
                  <a:solidFill>
                    <a:schemeClr val="tx1"/>
                  </a:solidFill>
                </a:ln>
              </a:endParaRPr>
            </a:p>
          </p:txBody>
        </p:sp>
        <p:sp>
          <p:nvSpPr>
            <p:cNvPr id="9" name="Oval 8">
              <a:extLst>
                <a:ext uri="{FF2B5EF4-FFF2-40B4-BE49-F238E27FC236}">
                  <a16:creationId xmlns:a16="http://schemas.microsoft.com/office/drawing/2014/main" id="{DC0FC9ED-C8FA-A3B5-824C-A5D8AFA9BB31}"/>
                </a:ext>
              </a:extLst>
            </p:cNvPr>
            <p:cNvSpPr/>
            <p:nvPr/>
          </p:nvSpPr>
          <p:spPr>
            <a:xfrm>
              <a:off x="9367781" y="3850044"/>
              <a:ext cx="335280" cy="499110"/>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2430418848"/>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1445</TotalTime>
  <Words>863</Words>
  <Application>Microsoft Office PowerPoint</Application>
  <PresentationFormat>Widescreen</PresentationFormat>
  <Paragraphs>247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Bodoni MT</vt:lpstr>
      <vt:lpstr>Calibri</vt:lpstr>
      <vt:lpstr>Source Sans Pro Light</vt:lpstr>
      <vt:lpstr>Wingdings</vt:lpstr>
      <vt:lpstr>Custom</vt:lpstr>
      <vt:lpstr>Freshco  Hypermarket </vt:lpstr>
      <vt:lpstr>Insights and Observation Report Of 2021</vt:lpstr>
      <vt:lpstr>Key Insights:</vt:lpstr>
      <vt:lpstr>Order Level Analysis</vt:lpstr>
      <vt:lpstr>PowerPoint Presentation</vt:lpstr>
      <vt:lpstr>Areas Showing Maximum Growth Between January and September</vt:lpstr>
      <vt:lpstr>Delivery Charges and Discounting Strategy</vt:lpstr>
      <vt:lpstr>Completion Rate Analysis</vt:lpstr>
      <vt:lpstr>PowerPoint Presentation</vt:lpstr>
      <vt:lpstr>PowerPoint Presentation</vt:lpstr>
      <vt:lpstr>PowerPoint Presentation</vt:lpstr>
      <vt:lpstr>Customer Level Analysis</vt:lpstr>
      <vt:lpstr>PowerPoint Presentation</vt:lpstr>
      <vt:lpstr>PowerPoint Presentation</vt:lpstr>
      <vt:lpstr>PowerPoint Presentation</vt:lpstr>
      <vt:lpstr>PowerPoint Presentation</vt:lpstr>
      <vt:lpstr>Delivery Level Analysis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Vipul Jain</dc:creator>
  <cp:lastModifiedBy>Vipul Jain</cp:lastModifiedBy>
  <cp:revision>31</cp:revision>
  <dcterms:created xsi:type="dcterms:W3CDTF">2024-08-21T08:29:39Z</dcterms:created>
  <dcterms:modified xsi:type="dcterms:W3CDTF">2024-08-25T19:17:31Z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