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509892e3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509892e3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bcf9dcbc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bcf9dcbc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509892e3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509892e3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bb9c430d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bb9c430d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57873d9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57873d9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bb9c430d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bb9c430d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bb9c430d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bb9c430d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d1f318cf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d1f318cf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d1f318c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d1f318c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509892e3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509892e3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bcf9dcb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bcf9dcb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Matthew_effect" TargetMode="External"/><Relationship Id="rId4" Type="http://schemas.openxmlformats.org/officeDocument/2006/relationships/hyperlink" Target="https://en.wikipedia.org/wiki/List_of_most-subscribed_YouTube_Music_artists" TargetMode="External"/><Relationship Id="rId5" Type="http://schemas.openxmlformats.org/officeDocument/2006/relationships/hyperlink" Target="https://www.billboard.com/lists/blackpink-timeline-history-making-accomplishments/first-female-k-pop-artists-billboard-cover/" TargetMode="External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hyperlink" Target="https://web.asu.edu/newblog/benefits-using-youtube-your-online-education" TargetMode="External"/><Relationship Id="rId11" Type="http://schemas.openxmlformats.org/officeDocument/2006/relationships/hyperlink" Target="https://en.wikipedia.org/wiki/List_of_most-subscribed_YouTube_Music_artists" TargetMode="External"/><Relationship Id="rId10" Type="http://schemas.openxmlformats.org/officeDocument/2006/relationships/hyperlink" Target="https://iveybusinessjournal.com/publication/competitive-markets-and-the-rule-of-three/" TargetMode="External"/><Relationship Id="rId13" Type="http://schemas.openxmlformats.org/officeDocument/2006/relationships/hyperlink" Target="https://www.billboard.com/lists/blackpink-timeline-history-making-accomplishments/first-female-k-pop-artists-billboard-cover/" TargetMode="External"/><Relationship Id="rId12" Type="http://schemas.openxmlformats.org/officeDocument/2006/relationships/hyperlink" Target="https://en.wikipedia.org/wiki/List_of_most-subscribed_YouTube_Music_artist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journals.plos.org/plosone/article?id=10.1371/journal.pone.0033785#s2" TargetMode="External"/><Relationship Id="rId4" Type="http://schemas.openxmlformats.org/officeDocument/2006/relationships/hyperlink" Target="https://journals.plos.org/plosone/article?id=10.1371/journal.pone.0033785#s2" TargetMode="External"/><Relationship Id="rId9" Type="http://schemas.openxmlformats.org/officeDocument/2006/relationships/hyperlink" Target="https://iveybusinessjournal.com/publication/competitive-markets-and-the-rule-of-three/" TargetMode="External"/><Relationship Id="rId15" Type="http://schemas.openxmlformats.org/officeDocument/2006/relationships/hyperlink" Target="https://www.gminsights.com/industry-analysis/elearning-market-size" TargetMode="External"/><Relationship Id="rId14" Type="http://schemas.openxmlformats.org/officeDocument/2006/relationships/hyperlink" Target="https://www.billboard.com/lists/blackpink-timeline-history-making-accomplishments/first-female-k-pop-artists-billboard-cover/" TargetMode="External"/><Relationship Id="rId17" Type="http://schemas.openxmlformats.org/officeDocument/2006/relationships/hyperlink" Target="https://www.forbes.com/sites/goldiechan/2020/12/23/five-striking-personal-branding-lessons-from-k-pop-sensation-blackpink/?sh=6a30e5a8991b" TargetMode="External"/><Relationship Id="rId16" Type="http://schemas.openxmlformats.org/officeDocument/2006/relationships/hyperlink" Target="https://www.gminsights.com/industry-analysis/elearning-market-size" TargetMode="External"/><Relationship Id="rId5" Type="http://schemas.openxmlformats.org/officeDocument/2006/relationships/hyperlink" Target="https://en.wikipedia.org/wiki/Matthew_effect#Markets_with_social_influence" TargetMode="External"/><Relationship Id="rId19" Type="http://schemas.openxmlformats.org/officeDocument/2006/relationships/hyperlink" Target="https://web.asu.edu/newblog/benefits-using-youtube-your-online-education" TargetMode="External"/><Relationship Id="rId6" Type="http://schemas.openxmlformats.org/officeDocument/2006/relationships/hyperlink" Target="https://en.wikipedia.org/wiki/Matthew_effect#Markets_with_social_influence" TargetMode="External"/><Relationship Id="rId18" Type="http://schemas.openxmlformats.org/officeDocument/2006/relationships/hyperlink" Target="https://www.forbes.com/sites/goldiechan/2020/12/23/five-striking-personal-branding-lessons-from-k-pop-sensation-blackpink/?sh=6a30e5a8991b" TargetMode="External"/><Relationship Id="rId7" Type="http://schemas.openxmlformats.org/officeDocument/2006/relationships/hyperlink" Target="https://bstrategyhub.com/bcg-rule-of-three-and-four-become-the-market-leader-or-exit-the-market/" TargetMode="External"/><Relationship Id="rId8" Type="http://schemas.openxmlformats.org/officeDocument/2006/relationships/hyperlink" Target="https://bstrategyhub.com/bcg-rule-of-three-and-four-become-the-market-leader-or-exit-the-mark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ubspot.com/youtube-marketing?hubs_post=blog.hubspot.com/marketing/best-time-to-post-youtube&amp;hubs_post-cta=YouTub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219550" y="3395025"/>
            <a:ext cx="8612700" cy="1489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USA YouTube Trend Findings:</a:t>
            </a:r>
            <a:endParaRPr sz="2600"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  Blackpink Branding &amp; Marketing Strategies      </a:t>
            </a:r>
            <a:r>
              <a:rPr i="1" lang="en" sz="2600">
                <a:latin typeface="Impact"/>
                <a:ea typeface="Impact"/>
                <a:cs typeface="Impact"/>
                <a:sym typeface="Impact"/>
              </a:rPr>
              <a:t>by Lucia Zhang</a:t>
            </a:r>
            <a:endParaRPr i="1" sz="2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636" y="1314125"/>
            <a:ext cx="3920727" cy="122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311700" y="203250"/>
            <a:ext cx="2806500" cy="4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Is the most liked, viewed video also the most long-lasting trending video?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4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Pink Venom: 12 million likes &amp; 277 million views, recorder maker: on trending: 22 days</a:t>
            </a:r>
            <a:endParaRPr sz="1400">
              <a:solidFill>
                <a:srgbClr val="2A2A2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 Shut Down: much less view counts and likes:  29 days</a:t>
            </a:r>
            <a:endParaRPr sz="1400">
              <a:solidFill>
                <a:srgbClr val="2A2A2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4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206M views &amp; 6M likes, FFUNTV on trending list 36 days </a:t>
            </a:r>
            <a:endParaRPr sz="1400">
              <a:solidFill>
                <a:srgbClr val="2A2A2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*Trending considers many signals, some trends are predictable, others are surprising</a:t>
            </a:r>
            <a:endParaRPr sz="1400">
              <a:solidFill>
                <a:srgbClr val="2A2A2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200" y="162375"/>
            <a:ext cx="5882923" cy="472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311700" y="203250"/>
            <a:ext cx="2630400" cy="4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Conclusion to does it matter what time you post on YouTube?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Yes in the short term: impact &amp; optimize how many views within the first few hours.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* No in the long term, the most relevant video with high quality content will gain traction and last long time.</a:t>
            </a:r>
            <a:endParaRPr sz="1400">
              <a:solidFill>
                <a:srgbClr val="2A2A2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400">
                <a:solidFill>
                  <a:schemeClr val="dk1"/>
                </a:solidFill>
              </a:rPr>
              <a:t>Relevance is the biggest ranking factor on YouTube.</a:t>
            </a:r>
            <a:endParaRPr sz="1400">
              <a:solidFill>
                <a:srgbClr val="2A2A2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200" y="162375"/>
            <a:ext cx="5882923" cy="472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200" y="162375"/>
            <a:ext cx="5882923" cy="472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100" y="166950"/>
            <a:ext cx="6041198" cy="472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311700" y="203250"/>
            <a:ext cx="85206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Findings: </a:t>
            </a:r>
            <a:r>
              <a:rPr b="1" lang="en" sz="2300">
                <a:solidFill>
                  <a:srgbClr val="0F0F0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Blackpink: A New Peak Domination?</a:t>
            </a:r>
            <a:endParaRPr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                     </a:t>
            </a:r>
            <a:r>
              <a:rPr b="1" lang="en" sz="2000"/>
              <a:t>Treemap: </a:t>
            </a:r>
            <a:r>
              <a:rPr lang="en" sz="1500"/>
              <a:t>Channels:</a:t>
            </a:r>
            <a:r>
              <a:rPr lang="en" sz="1500"/>
              <a:t>6,634</a:t>
            </a:r>
            <a:r>
              <a:rPr lang="en" sz="1500"/>
              <a:t>, Unique Video-Id: </a:t>
            </a:r>
            <a:r>
              <a:rPr lang="en" sz="1500"/>
              <a:t>30,985</a:t>
            </a:r>
            <a:endParaRPr sz="15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50" y="1085775"/>
            <a:ext cx="8119651" cy="40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311700" y="203250"/>
            <a:ext cx="8585100" cy="4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Findings: </a:t>
            </a:r>
            <a:r>
              <a:rPr b="1" lang="en" sz="1900">
                <a:solidFill>
                  <a:schemeClr val="dk1"/>
                </a:solidFill>
              </a:rPr>
              <a:t>Matthew effect on YouTube: a market with social influence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When utilizing performance rankings, a monopoly will be created for the most popular songs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r>
              <a:rPr baseline="30000" lang="en" sz="14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Matthew effect - Wikipedia</a:t>
            </a:r>
            <a:endParaRPr baseline="30000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Blackpink is the most-subscribed act on YouTube Music: 83M, Justin Bieber: 70.4M</a:t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List of most-subscribed YouTube Music artists - Wikipedia</a:t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Blackpink’s History-Making Accomplishments: A Timeline:</a:t>
            </a:r>
            <a:r>
              <a:rPr lang="en" sz="1100">
                <a:solidFill>
                  <a:srgbClr val="424851"/>
                </a:solidFill>
                <a:highlight>
                  <a:srgbClr val="FFFFFF"/>
                </a:highlight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BLACKPINK: Times the K-Pop Group Made History – Billboard</a:t>
            </a:r>
            <a:endParaRPr sz="1100" u="sng">
              <a:solidFill>
                <a:schemeClr val="hlink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248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7475" y="838825"/>
            <a:ext cx="3869600" cy="1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311700" y="203250"/>
            <a:ext cx="8585100" cy="4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Findings: </a:t>
            </a:r>
            <a:r>
              <a:rPr b="1" lang="en" sz="1900">
                <a:solidFill>
                  <a:schemeClr val="dk1"/>
                </a:solidFill>
              </a:rPr>
              <a:t>Matthew effect on YouTube: a market with social influence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       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                     Blackpink Branding and Marketing strategies:</a:t>
            </a:r>
            <a:endParaRPr b="1" sz="19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Differentiation strategy: tough but elegant, beautiful yet talented</a:t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Focus on personal branding, </a:t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Be powerful influencers, 54M to 71M followers each</a:t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Collaborate with </a:t>
            </a:r>
            <a:r>
              <a:rPr b="1" lang="en" sz="1400">
                <a:solidFill>
                  <a:schemeClr val="accent3"/>
                </a:solidFill>
                <a:highlight>
                  <a:srgbClr val="FFFFFF"/>
                </a:highlight>
              </a:rPr>
              <a:t>Dior, Channel;YSL, Celine and Bulgari 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to attract their users </a:t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   Vision: 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Chart Domination in Worldwide</a:t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High-quality but scarce content</a:t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Consistently top the charts</a:t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Much larger production and marketing </a:t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budget </a:t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Aiming maximum visibility in South Korea </a:t>
            </a:r>
            <a:endParaRPr b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         and  international markets</a:t>
            </a:r>
            <a:endParaRPr sz="1100">
              <a:solidFill>
                <a:srgbClr val="4248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24851"/>
              </a:solidFill>
              <a:highlight>
                <a:srgbClr val="FFFFFF"/>
              </a:highlight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900" y="2527400"/>
            <a:ext cx="4073074" cy="22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2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311700" y="203250"/>
            <a:ext cx="8520600" cy="4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/>
              <a:t> Postmortem and </a:t>
            </a:r>
            <a:r>
              <a:rPr i="1" lang="en" sz="2600"/>
              <a:t>Next Steps:</a:t>
            </a:r>
            <a:endParaRPr i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</a:pPr>
            <a:r>
              <a:rPr i="1" lang="en" sz="2600">
                <a:solidFill>
                  <a:schemeClr val="accent1"/>
                </a:solidFill>
              </a:rPr>
              <a:t>Lessons learned:</a:t>
            </a:r>
            <a:endParaRPr i="1" sz="2600">
              <a:solidFill>
                <a:schemeClr val="accen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</a:pPr>
            <a:r>
              <a:rPr i="1" lang="en" sz="2600">
                <a:solidFill>
                  <a:schemeClr val="accent1"/>
                </a:solidFill>
              </a:rPr>
              <a:t>What Went Well:</a:t>
            </a:r>
            <a:endParaRPr i="1"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accent4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</a:pPr>
            <a:r>
              <a:rPr i="1" lang="en" sz="2600">
                <a:solidFill>
                  <a:schemeClr val="accent1"/>
                </a:solidFill>
              </a:rPr>
              <a:t>Exame the process to find breakthrough points</a:t>
            </a:r>
            <a:endParaRPr i="1" sz="2600">
              <a:solidFill>
                <a:schemeClr val="accen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●"/>
            </a:pPr>
            <a:r>
              <a:rPr i="1" lang="en" sz="2600">
                <a:solidFill>
                  <a:schemeClr val="accent1"/>
                </a:solidFill>
              </a:rPr>
              <a:t>Continuous learning</a:t>
            </a:r>
            <a:endParaRPr i="1" sz="26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accent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/>
              <a:t>    </a:t>
            </a:r>
            <a:endParaRPr i="1"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286725" y="203250"/>
            <a:ext cx="8514600" cy="45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References</a:t>
            </a:r>
            <a:r>
              <a:rPr i="1" lang="en"/>
              <a:t>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24851"/>
                </a:solidFill>
                <a:highlight>
                  <a:srgbClr val="FFFFFF"/>
                </a:highlight>
              </a:rPr>
              <a:t>Quantifying Social Influence in an Online Cultural Market:</a:t>
            </a:r>
            <a:r>
              <a:rPr b="1" lang="en" sz="1950">
                <a:solidFill>
                  <a:srgbClr val="20202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8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Quantifying Social Influence in an Online Cultural Market | PLOS ONE</a:t>
            </a:r>
            <a:endParaRPr b="1" sz="1100">
              <a:solidFill>
                <a:srgbClr val="42485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24851"/>
                </a:solidFill>
                <a:highlight>
                  <a:srgbClr val="FFFFFF"/>
                </a:highlight>
              </a:rPr>
              <a:t>Matthew Effect and experimental virtual market named MUSICLAB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: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Matthew effect - Wikipedia</a:t>
            </a:r>
            <a:endParaRPr b="1" sz="1100">
              <a:solidFill>
                <a:srgbClr val="42485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24851"/>
                </a:solidFill>
                <a:highlight>
                  <a:srgbClr val="FFFFFF"/>
                </a:highlight>
              </a:rPr>
              <a:t>The Rule of Three and Four:</a:t>
            </a:r>
            <a:r>
              <a:rPr b="1" lang="en" sz="1150">
                <a:solidFill>
                  <a:srgbClr val="313131"/>
                </a:solidFill>
                <a:highlight>
                  <a:srgbClr val="EEEEEE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80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BCG - Rule of Three and Four: Become the Market Leader or Exit the Market! | Business Strategy Hub (bstrategyhub.com)</a:t>
            </a:r>
            <a:endParaRPr b="1" sz="1100">
              <a:solidFill>
                <a:srgbClr val="42485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24851"/>
                </a:solidFill>
                <a:highlight>
                  <a:srgbClr val="FFFFFF"/>
                </a:highlight>
              </a:rPr>
              <a:t>COMPETITIVE MARKETS AND THE RULE OF THREE:</a:t>
            </a:r>
            <a:r>
              <a:rPr b="1" lang="en" sz="230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800" u="sng">
                <a:solidFill>
                  <a:schemeClr val="hlink"/>
                </a:solidFill>
                <a:highlight>
                  <a:srgbClr val="FFFFFF"/>
                </a:highlight>
                <a:hlinkClick r:id="rId10"/>
              </a:rPr>
              <a:t>COMPETITIVE MARKETS AND THE RULE OF THREE - Ivey Business Journal</a:t>
            </a:r>
            <a:endParaRPr b="1" sz="1100">
              <a:solidFill>
                <a:srgbClr val="42485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24851"/>
                </a:solidFill>
                <a:highlight>
                  <a:srgbClr val="FFFFFF"/>
                </a:highlight>
              </a:rPr>
              <a:t>List of most-subscribed YouTube Music artists:</a:t>
            </a:r>
            <a:r>
              <a:rPr b="1" lang="en" sz="21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800" u="sng">
                <a:solidFill>
                  <a:schemeClr val="hlink"/>
                </a:solidFill>
                <a:highlight>
                  <a:srgbClr val="FFFFFF"/>
                </a:highlight>
                <a:hlinkClick r:id="rId12"/>
              </a:rPr>
              <a:t>List of most-subscribed YouTube Music artists - Wikipedia</a:t>
            </a:r>
            <a:endParaRPr b="1" sz="1100">
              <a:solidFill>
                <a:srgbClr val="42485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24851"/>
                </a:solidFill>
                <a:highlight>
                  <a:srgbClr val="FFFFFF"/>
                </a:highlight>
              </a:rPr>
              <a:t>Blackpink’s History-Making Accomplishments: A Timeline</a:t>
            </a:r>
            <a:r>
              <a:rPr b="1" lang="en" sz="2300">
                <a:solidFill>
                  <a:srgbClr val="424851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800" u="sng">
                <a:solidFill>
                  <a:schemeClr val="hlink"/>
                </a:solidFill>
                <a:highlight>
                  <a:srgbClr val="FFFFFF"/>
                </a:highlight>
                <a:hlinkClick r:id="rId14"/>
              </a:rPr>
              <a:t>BLACKPINK: Times the K-Pop Group Made History – Billboard</a:t>
            </a:r>
            <a:endParaRPr b="1" sz="8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24851"/>
                </a:solidFill>
                <a:highlight>
                  <a:srgbClr val="FFFFFF"/>
                </a:highlight>
              </a:rPr>
              <a:t>E-Learning Market</a:t>
            </a:r>
            <a:r>
              <a:rPr b="1" lang="en" sz="1100">
                <a:solidFill>
                  <a:srgbClr val="061524"/>
                </a:solidFill>
                <a:highlight>
                  <a:srgbClr val="FFFFFF"/>
                </a:highlight>
              </a:rPr>
              <a:t> :</a:t>
            </a:r>
            <a:r>
              <a:rPr b="1" lang="en" sz="1100">
                <a:solidFill>
                  <a:srgbClr val="061524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16"/>
              </a:rPr>
              <a:t>E-Learning Market Trends 2022-2028, Global Forecast Report (gminsights.com)</a:t>
            </a:r>
            <a:endParaRPr b="1" sz="1100">
              <a:solidFill>
                <a:srgbClr val="42485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24851"/>
                </a:solidFill>
                <a:highlight>
                  <a:srgbClr val="FFFFFF"/>
                </a:highlight>
              </a:rPr>
              <a:t>Five Striking Personal Branding Lessons From K-Pop Sensation Blackpink:</a:t>
            </a:r>
            <a:r>
              <a:rPr b="1" lang="en" sz="2700">
                <a:solidFill>
                  <a:srgbClr val="333333"/>
                </a:solidFill>
                <a:highlight>
                  <a:srgbClr val="FCFCFC"/>
                </a:highlight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800" u="sng">
                <a:solidFill>
                  <a:schemeClr val="hlink"/>
                </a:solidFill>
                <a:highlight>
                  <a:srgbClr val="FCFCFC"/>
                </a:highlight>
                <a:hlinkClick r:id="rId18"/>
              </a:rPr>
              <a:t>Five Striking Personal Branding Lessons From K-Pop Sensation Blackpink (forbes.com)</a:t>
            </a:r>
            <a:endParaRPr b="1" sz="800" u="sng">
              <a:solidFill>
                <a:schemeClr val="hlink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3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24851"/>
                </a:solidFill>
                <a:highlight>
                  <a:srgbClr val="FFFFFF"/>
                </a:highlight>
              </a:rPr>
              <a:t>Benefits of Using YouTube For Your Online Education</a:t>
            </a:r>
            <a:r>
              <a:rPr lang="en" sz="1100">
                <a:solidFill>
                  <a:srgbClr val="424851"/>
                </a:solidFill>
                <a:highlight>
                  <a:srgbClr val="FFFFFF"/>
                </a:highlight>
              </a:rPr>
              <a:t>:</a:t>
            </a:r>
            <a:r>
              <a:rPr lang="en" sz="1100">
                <a:solidFill>
                  <a:srgbClr val="424851"/>
                </a:solidFill>
                <a:highlight>
                  <a:srgbClr val="FFFFFF"/>
                </a:highlight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00" u="sng">
                <a:solidFill>
                  <a:schemeClr val="hlink"/>
                </a:solidFill>
                <a:highlight>
                  <a:srgbClr val="FFFFFF"/>
                </a:highlight>
                <a:hlinkClick r:id="rId20"/>
              </a:rPr>
              <a:t>Benefits of Using YouTube For Your Online Education | Articles Blog (asu.edu)</a:t>
            </a:r>
            <a:endParaRPr sz="8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91150" y="203250"/>
            <a:ext cx="8757900" cy="4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Summary: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E475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</a:t>
            </a:r>
            <a:r>
              <a:rPr lang="en" sz="1650">
                <a:solidFill>
                  <a:srgbClr val="2E475D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sees the highest usage among social media platforms by video marketers, more than TikTok and Instagram. It is also where marketers will invest the most in this year. 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This exploratory data analysis aims to find out: 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-3175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Does it matter what time you post on YouTube?</a:t>
            </a:r>
            <a:r>
              <a:rPr b="1" lang="en" sz="1400"/>
              <a:t>             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-3175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Measure and Identify trend, opportunities and possibilities: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</a:t>
            </a:r>
            <a:r>
              <a:rPr b="1" lang="en" sz="1400"/>
              <a:t>the most viewed categories, which one will be the next to shine </a:t>
            </a:r>
            <a:endParaRPr b="1" sz="1400"/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30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400"/>
              <a:t>Analyze and determine the main possible causes of variation:</a:t>
            </a:r>
            <a:r>
              <a:rPr b="1" lang="en" sz="1400"/>
              <a:t> 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                           why Blackpink so successful, Matthew effect with social influence?</a:t>
            </a:r>
            <a:endParaRPr b="1" sz="1600"/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-330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400"/>
              <a:t>Find and verify: </a:t>
            </a:r>
            <a:r>
              <a:rPr b="1" lang="en" sz="1400"/>
              <a:t>the</a:t>
            </a:r>
            <a:r>
              <a:rPr lang="en" sz="1400"/>
              <a:t> </a:t>
            </a:r>
            <a:r>
              <a:rPr b="1" lang="en" sz="1400"/>
              <a:t>striking branding &amp; the most optimal marketing strategies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If your social media strategy is 100% proactive, knowing the audience and platform insights will set you up for long-term business success.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34575" y="225900"/>
            <a:ext cx="8740500" cy="4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Overview:      </a:t>
            </a:r>
            <a:r>
              <a:rPr b="1" lang="en" sz="2200"/>
              <a:t>The Project Process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                                                      </a:t>
            </a:r>
            <a:r>
              <a:rPr i="1" lang="en" sz="1600"/>
              <a:t>Methodologies:  Waterfall &amp; Agile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                                          </a:t>
            </a:r>
            <a:r>
              <a:rPr b="1" i="1" lang="en" sz="1200" u="sng"/>
              <a:t>Define and Measure</a:t>
            </a:r>
            <a:endParaRPr b="1" i="1" sz="1200" u="sng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1900">
                <a:solidFill>
                  <a:schemeClr val="dk1"/>
                </a:solidFill>
              </a:rPr>
              <a:t>Clean data, Measure process output Y, Find outlier:</a:t>
            </a:r>
            <a:r>
              <a:rPr b="1" lang="en" sz="2200"/>
              <a:t> 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                                           </a:t>
            </a:r>
            <a:r>
              <a:rPr b="1" i="1" lang="en" sz="1200" u="sng"/>
              <a:t>Analyze main causes of variation</a:t>
            </a:r>
            <a:endParaRPr b="1" i="1" sz="1200" u="sng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1900">
                <a:solidFill>
                  <a:schemeClr val="dk1"/>
                </a:solidFill>
              </a:rPr>
              <a:t>W</a:t>
            </a:r>
            <a:r>
              <a:rPr b="1" lang="en" sz="1900">
                <a:solidFill>
                  <a:schemeClr val="dk1"/>
                </a:solidFill>
              </a:rPr>
              <a:t>hat time is the best to upload video, what time to avoid ?</a:t>
            </a:r>
            <a:endParaRPr b="1" sz="19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Is the most liked/viewed video also the most long-lasting trending video?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                          </a:t>
            </a:r>
            <a:r>
              <a:rPr b="1" lang="en" sz="1200" u="sng"/>
              <a:t> </a:t>
            </a:r>
            <a:r>
              <a:rPr b="1" i="1" lang="en" sz="1200" u="sng"/>
              <a:t>Find and Verify the most optimal solution</a:t>
            </a:r>
            <a:endParaRPr b="1" i="1" sz="1200" u="sng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1700">
                <a:solidFill>
                  <a:schemeClr val="dk1"/>
                </a:solidFill>
              </a:rPr>
              <a:t>The Rule of Three, Matthew Effect on YouTube: a market with social influence</a:t>
            </a:r>
            <a:endParaRPr b="1" sz="21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1900">
                <a:solidFill>
                  <a:schemeClr val="dk1"/>
                </a:solidFill>
              </a:rPr>
              <a:t>Find and verify:branding &amp; the most optimal marketing strategies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03250"/>
            <a:ext cx="8646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/>
              <a:t>Findings</a:t>
            </a:r>
            <a:r>
              <a:rPr i="1" lang="en"/>
              <a:t>:                        </a:t>
            </a:r>
            <a:r>
              <a:rPr lang="en" sz="2200"/>
              <a:t>Outliers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* AVG(likes): 137,316.4;  STDV(likes): 423,072.75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*</a:t>
            </a:r>
            <a:r>
              <a:rPr b="1" lang="en" sz="1200"/>
              <a:t>Max. likes: 16,021,534; Max. dislikes : 879,354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      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* Max view count: 277,791,741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                   </a:t>
            </a:r>
            <a:r>
              <a:rPr i="1" lang="en" sz="1200"/>
              <a:t>Total Unique Channel-Id:6,634, Video-Id: 30,985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50" y="1346700"/>
            <a:ext cx="8646000" cy="36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50" y="1398825"/>
            <a:ext cx="8201800" cy="33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203250"/>
            <a:ext cx="8646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/>
              <a:t>Findings</a:t>
            </a:r>
            <a:r>
              <a:rPr i="1" lang="en"/>
              <a:t>:             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The Best Time to Upload Video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Day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most effective: Thur., Fri &amp; Sat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Hour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*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Fri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@4am,in early morning people are catching newsfeeds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*near weekend users more active online                        *Noon to 15pm is great: the biggest gap during lunch time         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  more likely to watch videos.                                         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17~20 pm not bad,checking out what missed over the day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50" y="1346850"/>
            <a:ext cx="8737123" cy="361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-337725" y="-48060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11700" y="203250"/>
            <a:ext cx="82290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/>
              <a:t>Findings</a:t>
            </a:r>
            <a:r>
              <a:rPr i="1" lang="en"/>
              <a:t>:            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</a:rPr>
              <a:t>The Time to Avoid 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i="1"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Day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: Monday, Tue. &amp; Wed.                       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  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Hour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*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0~2am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                                                                                       * 5-6am, 10am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  more likely to watch videos.                                                   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17~20pm not bad,checking out what missed over the day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0" y="1137375"/>
            <a:ext cx="8584075" cy="3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11700" y="203250"/>
            <a:ext cx="2784600" cy="4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The Most Viewed Categories</a:t>
            </a:r>
            <a:endParaRPr i="1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 US, the most viewed videos are in Music, Entertainment, Gaming and Sports categories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People mainly take YouTube as leisure platform.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Popular videos are designed to entertain, educate and/or inspire the audience.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Videos like Trailers made purely to sell do not engage viewers very well</a:t>
            </a:r>
            <a:r>
              <a:rPr i="1" lang="en" sz="1100">
                <a:solidFill>
                  <a:srgbClr val="0070C0"/>
                </a:solidFill>
              </a:rPr>
              <a:t>.</a:t>
            </a:r>
            <a:endParaRPr i="1" sz="11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300" y="147700"/>
            <a:ext cx="5874250" cy="45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243275" y="147700"/>
            <a:ext cx="2884500" cy="4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Findings: </a:t>
            </a:r>
            <a:endParaRPr i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The Trend of Most Viewed Categories</a:t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Music, Entertainment, Gaming, Sports remain the big 4. </a:t>
            </a:r>
            <a:endParaRPr sz="14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Education: the next to shine </a:t>
            </a:r>
            <a:endParaRPr b="1" sz="16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 Up to No 9 from 11.</a:t>
            </a:r>
            <a:endParaRPr sz="14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*</a:t>
            </a:r>
            <a:r>
              <a:rPr lang="en" sz="14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iew count quadrupled in 2021;   </a:t>
            </a:r>
            <a:r>
              <a:rPr lang="en" sz="14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Oct 2022: </a:t>
            </a: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50% higher than 2021</a:t>
            </a:r>
            <a:endParaRPr sz="14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*The likes/view_count ratio:5.36%, &gt; No. 2 Entertainment 4.63%, close to  Gaming 5.39%</a:t>
            </a:r>
            <a:endParaRPr sz="14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375" y="147700"/>
            <a:ext cx="5760374" cy="47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243275" y="147700"/>
            <a:ext cx="30432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Findings: </a:t>
            </a:r>
            <a:endParaRPr i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Top 10 Performing Channels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 Most  Viewe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d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 &amp; Like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d</a:t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*Top 3</a:t>
            </a: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performing</a:t>
            </a: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channels are in the most viewed/liked categories: </a:t>
            </a:r>
            <a:r>
              <a:rPr b="1"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Music, Entertainment, Gaming</a:t>
            </a:r>
            <a:endParaRPr b="1" sz="14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Blackpink</a:t>
            </a: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record breaking likes and </a:t>
            </a:r>
            <a:r>
              <a:rPr b="1"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views: 8B</a:t>
            </a: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                           5 times of No.2, 15 times of No.3 </a:t>
            </a:r>
            <a:endParaRPr sz="14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4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Education </a:t>
            </a:r>
            <a:r>
              <a:rPr b="1"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channel</a:t>
            </a: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Top 5 for the first time</a:t>
            </a:r>
            <a:endParaRPr sz="11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14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Rule of Three</a:t>
            </a:r>
            <a:r>
              <a:rPr b="1" lang="en" sz="1200">
                <a:solidFill>
                  <a:schemeClr val="dk1"/>
                </a:solidFill>
              </a:rPr>
              <a:t>: </a:t>
            </a:r>
            <a:r>
              <a:rPr lang="en" sz="13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fight BTW   No. 1 &amp; No. 2 often sends the No. 3  into the ditch, a new</a:t>
            </a:r>
            <a:r>
              <a:rPr lang="en" sz="13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No. 3 full-line player always emerges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475" y="199825"/>
            <a:ext cx="5697274" cy="45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