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10-Nov-21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10-Nov-21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10-Nov-21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10-Nov-21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10-Nov-21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10-Nov-21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10-Nov-21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10-Nov-21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10-Nov-21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10-Nov-21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10-Nov-21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10-Nov-21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71C3-07F0-4E0A-8C4E-90EABBC93655}"/>
              </a:ext>
            </a:extLst>
          </p:cNvPr>
          <p:cNvSpPr>
            <a:spLocks noGrp="1"/>
          </p:cNvSpPr>
          <p:nvPr>
            <p:ph type="ctrTitle"/>
          </p:nvPr>
        </p:nvSpPr>
        <p:spPr/>
        <p:txBody>
          <a:bodyPr>
            <a:normAutofit/>
          </a:bodyPr>
          <a:lstStyle/>
          <a:p>
            <a:r>
              <a:rPr lang="en-US" sz="3600" b="1" i="0" u="none" strike="noStrike" baseline="0" dirty="0">
                <a:latin typeface="Times New Roman" panose="02020603050405020304" pitchFamily="18" charset="0"/>
                <a:cs typeface="Times New Roman" panose="02020603050405020304" pitchFamily="18" charset="0"/>
              </a:rPr>
              <a:t>Numerical solution of SIR model for transmission</a:t>
            </a:r>
            <a:br>
              <a:rPr lang="en-US" sz="3600" b="1" i="0" u="none" strike="noStrike" baseline="0" dirty="0">
                <a:latin typeface="Times New Roman" panose="02020603050405020304" pitchFamily="18" charset="0"/>
                <a:cs typeface="Times New Roman" panose="02020603050405020304" pitchFamily="18" charset="0"/>
              </a:rPr>
            </a:br>
            <a:r>
              <a:rPr lang="en-US" sz="3600" b="1" i="0" u="none" strike="noStrike" baseline="0" dirty="0">
                <a:latin typeface="Times New Roman" panose="02020603050405020304" pitchFamily="18" charset="0"/>
                <a:cs typeface="Times New Roman" panose="02020603050405020304" pitchFamily="18" charset="0"/>
              </a:rPr>
              <a:t>of tuberculosis by Runge-</a:t>
            </a:r>
            <a:r>
              <a:rPr lang="en-US" sz="3600" b="1" i="0" u="none" strike="noStrike" baseline="0" dirty="0" err="1">
                <a:latin typeface="Times New Roman" panose="02020603050405020304" pitchFamily="18" charset="0"/>
                <a:cs typeface="Times New Roman" panose="02020603050405020304" pitchFamily="18" charset="0"/>
              </a:rPr>
              <a:t>Kutta</a:t>
            </a:r>
            <a:r>
              <a:rPr lang="en-US" sz="3600" b="1" i="0" u="none" strike="noStrike" baseline="0" dirty="0">
                <a:latin typeface="Times New Roman" panose="02020603050405020304" pitchFamily="18" charset="0"/>
                <a:cs typeface="Times New Roman" panose="02020603050405020304" pitchFamily="18" charset="0"/>
              </a:rPr>
              <a:t> method</a:t>
            </a:r>
            <a:endParaRPr lang="en-US"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CC6E9B1-3D8E-4558-943D-96D57354923E}"/>
              </a:ext>
            </a:extLst>
          </p:cNvPr>
          <p:cNvSpPr>
            <a:spLocks noGrp="1"/>
          </p:cNvSpPr>
          <p:nvPr>
            <p:ph type="subTitle" idx="1"/>
          </p:nvPr>
        </p:nvSpPr>
        <p:spPr>
          <a:xfrm>
            <a:off x="1097280" y="4455621"/>
            <a:ext cx="10058400" cy="1143000"/>
          </a:xfrm>
        </p:spPr>
        <p:txBody>
          <a:bodyPr>
            <a:normAutofit fontScale="92500" lnSpcReduction="10000"/>
          </a:bodyPr>
          <a:lstStyle/>
          <a:p>
            <a:pPr algn="ctr"/>
            <a:r>
              <a:rPr lang="en-US" sz="1800" dirty="0">
                <a:latin typeface="Times New Roman" panose="02020603050405020304" pitchFamily="18" charset="0"/>
                <a:cs typeface="Times New Roman" panose="02020603050405020304" pitchFamily="18" charset="0"/>
              </a:rPr>
              <a:t>Me 601 </a:t>
            </a:r>
          </a:p>
          <a:p>
            <a:pPr algn="r"/>
            <a:r>
              <a:rPr lang="en-US" sz="1800" dirty="0">
                <a:latin typeface="Times New Roman" panose="02020603050405020304" pitchFamily="18" charset="0"/>
                <a:cs typeface="Times New Roman" panose="02020603050405020304" pitchFamily="18" charset="0"/>
              </a:rPr>
              <a:t>Vivek kumawat (11941380)</a:t>
            </a:r>
          </a:p>
          <a:p>
            <a:pPr algn="r"/>
            <a:r>
              <a:rPr lang="en-US" sz="1800" dirty="0" err="1">
                <a:latin typeface="Times New Roman" panose="02020603050405020304" pitchFamily="18" charset="0"/>
                <a:cs typeface="Times New Roman" panose="02020603050405020304" pitchFamily="18" charset="0"/>
              </a:rPr>
              <a:t>Vipeen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kumar</a:t>
            </a:r>
            <a:r>
              <a:rPr lang="en-US" sz="1800" dirty="0">
                <a:latin typeface="Times New Roman" panose="02020603050405020304" pitchFamily="18" charset="0"/>
                <a:cs typeface="Times New Roman" panose="02020603050405020304" pitchFamily="18" charset="0"/>
              </a:rPr>
              <a:t> (11941360)</a:t>
            </a:r>
          </a:p>
        </p:txBody>
      </p:sp>
    </p:spTree>
    <p:extLst>
      <p:ext uri="{BB962C8B-B14F-4D97-AF65-F5344CB8AC3E}">
        <p14:creationId xmlns:p14="http://schemas.microsoft.com/office/powerpoint/2010/main" val="2025091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2990-55CE-4877-8B70-A667230D6BC9}"/>
              </a:ext>
            </a:extLst>
          </p:cNvPr>
          <p:cNvSpPr>
            <a:spLocks noGrp="1"/>
          </p:cNvSpPr>
          <p:nvPr>
            <p:ph type="title"/>
          </p:nvPr>
        </p:nvSpPr>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Fourth-Order Runge-</a:t>
            </a:r>
            <a:r>
              <a:rPr lang="en-US" sz="2400" b="1" i="0" u="none" strike="noStrike" baseline="0" dirty="0" err="1">
                <a:latin typeface="Times New Roman" panose="02020603050405020304" pitchFamily="18" charset="0"/>
                <a:cs typeface="Times New Roman" panose="02020603050405020304" pitchFamily="18" charset="0"/>
              </a:rPr>
              <a:t>Kutta</a:t>
            </a:r>
            <a:r>
              <a:rPr lang="en-US" sz="2400" b="1" i="0" u="none" strike="noStrike" baseline="0" dirty="0">
                <a:latin typeface="Times New Roman" panose="02020603050405020304" pitchFamily="18" charset="0"/>
                <a:cs typeface="Times New Roman" panose="02020603050405020304" pitchFamily="18" charset="0"/>
              </a:rPr>
              <a:t> Method</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5F96C6-2F68-42DD-B7CB-FB6E5B664B33}"/>
              </a:ext>
            </a:extLst>
          </p:cNvPr>
          <p:cNvSpPr>
            <a:spLocks noGrp="1"/>
          </p:cNvSpPr>
          <p:nvPr>
            <p:ph idx="1"/>
          </p:nvPr>
        </p:nvSpPr>
        <p:spPr/>
        <p:txBody>
          <a:bodyPr>
            <a:noAutofit/>
          </a:bodyPr>
          <a:lstStyle/>
          <a:p>
            <a:pPr algn="l"/>
            <a:r>
              <a:rPr lang="en-US" sz="1800" b="0" i="0" u="none" strike="noStrike" baseline="0" dirty="0">
                <a:latin typeface="OpenSans-Regular"/>
              </a:rPr>
              <a:t>The equations that are used to solve differential equations using Fourth Order Runge-</a:t>
            </a:r>
            <a:r>
              <a:rPr lang="en-US" sz="1800" b="0" i="0" u="none" strike="noStrike" baseline="0" dirty="0" err="1">
                <a:latin typeface="OpenSans-Regular"/>
              </a:rPr>
              <a:t>Kutta</a:t>
            </a:r>
            <a:r>
              <a:rPr lang="en-US" sz="1800" dirty="0">
                <a:latin typeface="OpenSans-Regular"/>
              </a:rPr>
              <a:t> </a:t>
            </a:r>
            <a:r>
              <a:rPr lang="en-US" sz="1800" b="0" i="0" u="none" strike="noStrike" baseline="0" dirty="0">
                <a:latin typeface="OpenSans-Regular"/>
              </a:rPr>
              <a:t>Method:</a:t>
            </a:r>
          </a:p>
          <a:p>
            <a:pPr algn="l"/>
            <a:r>
              <a:rPr lang="en-US" sz="1800" b="0" i="0" u="none" strike="noStrike" baseline="0" dirty="0">
                <a:latin typeface="CambriaMath"/>
              </a:rPr>
              <a:t>𝑦(𝑟+1) = 𝑦(𝑟) + (ℎ/6) (𝑘(1) + 2𝑘(2) + 2𝑘(3) + 𝑘(4))</a:t>
            </a:r>
          </a:p>
          <a:p>
            <a:pPr algn="l"/>
            <a:r>
              <a:rPr lang="en-US" sz="1800" b="0" i="0" u="none" strike="noStrike" baseline="0" dirty="0">
                <a:latin typeface="OpenSans-Regular"/>
              </a:rPr>
              <a:t>where,</a:t>
            </a:r>
          </a:p>
          <a:p>
            <a:pPr algn="l"/>
            <a:r>
              <a:rPr lang="en-US" sz="1800" b="0" i="0" u="none" strike="noStrike" baseline="0" dirty="0">
                <a:latin typeface="CambriaMath"/>
              </a:rPr>
              <a:t>𝑘(1) = 𝑓(𝑥(𝑟) , 𝑦(𝑟))</a:t>
            </a:r>
          </a:p>
          <a:p>
            <a:pPr algn="l"/>
            <a:r>
              <a:rPr lang="en-US" sz="1800" b="0" i="0" u="none" strike="noStrike" baseline="0" dirty="0">
                <a:latin typeface="CambriaMath"/>
              </a:rPr>
              <a:t>𝑘2 = 𝑓(𝑥(𝑟) + (½) ℎ, 𝑦(𝑟) + (½) 𝑘(1) ℎ)</a:t>
            </a:r>
          </a:p>
          <a:p>
            <a:pPr algn="l"/>
            <a:r>
              <a:rPr lang="en-US" sz="1800" b="0" i="0" u="none" strike="noStrike" baseline="0" dirty="0">
                <a:latin typeface="CambriaMath"/>
              </a:rPr>
              <a:t>𝑘3 = 𝑓(𝑥(𝑟) + (½) ℎ, 𝑦(𝑟) + (½) 𝑘(2) ℎ)</a:t>
            </a:r>
          </a:p>
          <a:p>
            <a:pPr algn="l"/>
            <a:r>
              <a:rPr lang="en-US" sz="1800" b="0" i="0" u="none" strike="noStrike" baseline="0" dirty="0">
                <a:latin typeface="CambriaMath"/>
              </a:rPr>
              <a:t>𝑘4 = 𝑓(𝑥(𝑟) + ℎ, 𝑦(𝑟) + 𝑘(3) ℎ)</a:t>
            </a:r>
          </a:p>
          <a:p>
            <a:pPr algn="l"/>
            <a:r>
              <a:rPr lang="en-US" sz="1800" b="0" i="0" u="none" strike="noStrike" baseline="0" dirty="0">
                <a:latin typeface="OpenSans-Regular"/>
              </a:rPr>
              <a:t>Now we will code in </a:t>
            </a:r>
            <a:r>
              <a:rPr lang="en-US" sz="1800" b="0" i="0" u="none" strike="noStrike" baseline="0" dirty="0" err="1">
                <a:latin typeface="OpenSans-Regular"/>
              </a:rPr>
              <a:t>MatLab</a:t>
            </a:r>
            <a:r>
              <a:rPr lang="en-US" sz="1800" b="0" i="0" u="none" strike="noStrike" baseline="0" dirty="0">
                <a:latin typeface="OpenSans-Regular"/>
              </a:rPr>
              <a:t> and get the answer. We get, ( please find the attached codes</a:t>
            </a:r>
          </a:p>
          <a:p>
            <a:pPr algn="l"/>
            <a:r>
              <a:rPr lang="en-US" sz="1800" b="0" i="0" u="none" strike="noStrike" baseline="0" dirty="0">
                <a:latin typeface="OpenSans-Regular"/>
              </a:rPr>
              <a:t>below )</a:t>
            </a:r>
            <a:endParaRPr lang="en-US" sz="1800" dirty="0"/>
          </a:p>
        </p:txBody>
      </p:sp>
    </p:spTree>
    <p:extLst>
      <p:ext uri="{BB962C8B-B14F-4D97-AF65-F5344CB8AC3E}">
        <p14:creationId xmlns:p14="http://schemas.microsoft.com/office/powerpoint/2010/main" val="368483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6C422F6-5683-4691-916A-B89109C4A282}"/>
              </a:ext>
            </a:extLst>
          </p:cNvPr>
          <p:cNvPicPr>
            <a:picLocks noGrp="1" noChangeAspect="1"/>
          </p:cNvPicPr>
          <p:nvPr>
            <p:ph idx="1"/>
          </p:nvPr>
        </p:nvPicPr>
        <p:blipFill>
          <a:blip r:embed="rId2"/>
          <a:stretch>
            <a:fillRect/>
          </a:stretch>
        </p:blipFill>
        <p:spPr>
          <a:xfrm>
            <a:off x="79900" y="0"/>
            <a:ext cx="6777943" cy="4545367"/>
          </a:xfrm>
        </p:spPr>
      </p:pic>
      <p:pic>
        <p:nvPicPr>
          <p:cNvPr id="11" name="Picture 10">
            <a:extLst>
              <a:ext uri="{FF2B5EF4-FFF2-40B4-BE49-F238E27FC236}">
                <a16:creationId xmlns:a16="http://schemas.microsoft.com/office/drawing/2014/main" id="{876CF124-98BC-4847-B7BF-FB59E66B58E6}"/>
              </a:ext>
            </a:extLst>
          </p:cNvPr>
          <p:cNvPicPr>
            <a:picLocks noChangeAspect="1"/>
          </p:cNvPicPr>
          <p:nvPr/>
        </p:nvPicPr>
        <p:blipFill>
          <a:blip r:embed="rId3"/>
          <a:stretch>
            <a:fillRect/>
          </a:stretch>
        </p:blipFill>
        <p:spPr>
          <a:xfrm>
            <a:off x="6857843" y="625688"/>
            <a:ext cx="4275175" cy="3081310"/>
          </a:xfrm>
          <a:prstGeom prst="rect">
            <a:avLst/>
          </a:prstGeom>
        </p:spPr>
      </p:pic>
      <p:sp>
        <p:nvSpPr>
          <p:cNvPr id="12" name="TextBox 11">
            <a:extLst>
              <a:ext uri="{FF2B5EF4-FFF2-40B4-BE49-F238E27FC236}">
                <a16:creationId xmlns:a16="http://schemas.microsoft.com/office/drawing/2014/main" id="{D88A147E-4809-4431-B1F0-1CDE8ECFD4B9}"/>
              </a:ext>
            </a:extLst>
          </p:cNvPr>
          <p:cNvSpPr txBox="1"/>
          <p:nvPr/>
        </p:nvSpPr>
        <p:spPr>
          <a:xfrm>
            <a:off x="727969" y="4696287"/>
            <a:ext cx="11088210" cy="1536025"/>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cs typeface="Times New Roman" panose="02020603050405020304" pitchFamily="18" charset="0"/>
              </a:rPr>
              <a:t>When we change the value of h, we will also see a change in the values from the exact value</a:t>
            </a:r>
          </a:p>
          <a:p>
            <a:pPr algn="l"/>
            <a:r>
              <a:rPr lang="en-US" sz="1800" b="0" i="0" u="none" strike="noStrike" baseline="0" dirty="0">
                <a:latin typeface="Times New Roman" panose="02020603050405020304" pitchFamily="18" charset="0"/>
                <a:cs typeface="Times New Roman" panose="02020603050405020304" pitchFamily="18" charset="0"/>
              </a:rPr>
              <a:t>and the graph also changes.</a:t>
            </a:r>
          </a:p>
          <a:p>
            <a:pPr algn="l"/>
            <a:r>
              <a:rPr lang="en-US" sz="1800" b="0" i="0" u="none" strike="noStrike" baseline="0" dirty="0">
                <a:latin typeface="Times New Roman" panose="02020603050405020304" pitchFamily="18" charset="0"/>
                <a:cs typeface="Times New Roman" panose="02020603050405020304" pitchFamily="18" charset="0"/>
              </a:rPr>
              <a:t>So, now we can do the error analysis part in the same as above</a:t>
            </a:r>
          </a:p>
          <a:p>
            <a:pPr algn="l"/>
            <a:r>
              <a:rPr lang="en-US" sz="1800" b="0" i="0" u="none" strike="noStrike" baseline="0" dirty="0">
                <a:latin typeface="Times New Roman" panose="02020603050405020304" pitchFamily="18" charset="0"/>
                <a:cs typeface="Times New Roman" panose="02020603050405020304" pitchFamily="18" charset="0"/>
              </a:rPr>
              <a:t>We get, Local truncation Error: 𝑂(ℎ^5 )</a:t>
            </a:r>
          </a:p>
          <a:p>
            <a:pPr algn="l"/>
            <a:r>
              <a:rPr lang="es-ES" sz="1800" b="0" i="0" u="none" strike="noStrike" baseline="0" dirty="0">
                <a:latin typeface="Times New Roman" panose="02020603050405020304" pitchFamily="18" charset="0"/>
                <a:cs typeface="Times New Roman" panose="02020603050405020304" pitchFamily="18" charset="0"/>
              </a:rPr>
              <a:t>Global </a:t>
            </a:r>
            <a:r>
              <a:rPr lang="es-ES" sz="1800" b="0" i="0" u="none" strike="noStrike" baseline="0" dirty="0" err="1">
                <a:latin typeface="Times New Roman" panose="02020603050405020304" pitchFamily="18" charset="0"/>
                <a:cs typeface="Times New Roman" panose="02020603050405020304" pitchFamily="18" charset="0"/>
              </a:rPr>
              <a:t>truncation</a:t>
            </a:r>
            <a:r>
              <a:rPr lang="es-ES" sz="1800" b="0" i="0" u="none" strike="noStrike" baseline="0" dirty="0">
                <a:latin typeface="Times New Roman" panose="02020603050405020304" pitchFamily="18" charset="0"/>
                <a:cs typeface="Times New Roman" panose="02020603050405020304" pitchFamily="18" charset="0"/>
              </a:rPr>
              <a:t> Error: 𝑂(ℎ^4 )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74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91230-E414-4767-BEBF-2104D9370EC6}"/>
              </a:ext>
            </a:extLst>
          </p:cNvPr>
          <p:cNvSpPr>
            <a:spLocks noGrp="1"/>
          </p:cNvSpPr>
          <p:nvPr>
            <p:ph idx="1"/>
          </p:nvPr>
        </p:nvSpPr>
        <p:spPr/>
        <p:txBody>
          <a:bodyPr/>
          <a:lstStyle/>
          <a:p>
            <a:pPr algn="l"/>
            <a:r>
              <a:rPr lang="en-US" sz="1800" b="0" i="0" u="none" strike="noStrike" baseline="0" dirty="0">
                <a:latin typeface="MS-PGothic"/>
              </a:rPr>
              <a:t>➢ </a:t>
            </a:r>
            <a:r>
              <a:rPr lang="en-US" sz="1800" b="0" i="0" u="none" strike="noStrike" baseline="0" dirty="0">
                <a:latin typeface="OpenSans-Regular"/>
              </a:rPr>
              <a:t>Exact value: 2.763006777</a:t>
            </a:r>
          </a:p>
          <a:p>
            <a:pPr algn="l"/>
            <a:r>
              <a:rPr lang="en-US" sz="1800" b="0" i="0" u="none" strike="noStrike" baseline="0" dirty="0">
                <a:latin typeface="MS-PGothic"/>
              </a:rPr>
              <a:t>➢ </a:t>
            </a:r>
            <a:r>
              <a:rPr lang="en-US" sz="1800" b="0" i="0" u="none" strike="noStrike" baseline="0" dirty="0">
                <a:latin typeface="OpenSans-Regular"/>
              </a:rPr>
              <a:t>Euler method value: 2.7630</a:t>
            </a:r>
          </a:p>
          <a:p>
            <a:pPr algn="l"/>
            <a:r>
              <a:rPr lang="el-GR" sz="1800" b="0" i="0" u="none" strike="noStrike" baseline="0" dirty="0">
                <a:latin typeface="MS-PGothic"/>
              </a:rPr>
              <a:t>➢ </a:t>
            </a:r>
            <a:r>
              <a:rPr lang="el-GR" sz="1800" b="0" i="0" u="none" strike="noStrike" baseline="0" dirty="0">
                <a:latin typeface="CambriaMath"/>
              </a:rPr>
              <a:t>ε𝑡 = 𝑇𝑟𝑢𝑒 𝑣𝑎𝑙𝑢𝑒 − 𝐴𝑝𝑝𝑟𝑜𝑥𝑖𝑚𝑎𝑡𝑒 𝑣𝑎𝑙𝑢𝑒</a:t>
            </a:r>
          </a:p>
          <a:p>
            <a:pPr algn="l"/>
            <a:r>
              <a:rPr lang="en-US" sz="1800" b="0" i="0" u="none" strike="noStrike" baseline="0" dirty="0">
                <a:latin typeface="CambriaMath"/>
              </a:rPr>
              <a:t>𝑇𝑟𝑢𝑒 𝑣𝑎𝑙𝑢𝑒 = 2.763006777 − 2.7630</a:t>
            </a:r>
          </a:p>
          <a:p>
            <a:pPr algn="l"/>
            <a:r>
              <a:rPr lang="en-US" sz="1800" b="0" i="0" u="none" strike="noStrike" baseline="0" dirty="0">
                <a:latin typeface="CambriaMath"/>
              </a:rPr>
              <a:t>2.763006777 = 2. 452762714 * 10−6</a:t>
            </a:r>
          </a:p>
          <a:p>
            <a:pPr algn="l"/>
            <a:r>
              <a:rPr lang="el-GR" sz="1800" b="0" i="0" u="none" strike="noStrike" baseline="0" dirty="0">
                <a:latin typeface="MS-PGothic"/>
              </a:rPr>
              <a:t>➢ </a:t>
            </a:r>
            <a:r>
              <a:rPr lang="el-GR" sz="1800" b="0" i="0" u="none" strike="noStrike" baseline="0" dirty="0">
                <a:latin typeface="CambriaMath"/>
              </a:rPr>
              <a:t>% ε𝑡 = 2. 452762714 * 10−4</a:t>
            </a:r>
            <a:endParaRPr lang="en-US" dirty="0"/>
          </a:p>
        </p:txBody>
      </p:sp>
    </p:spTree>
    <p:extLst>
      <p:ext uri="{BB962C8B-B14F-4D97-AF65-F5344CB8AC3E}">
        <p14:creationId xmlns:p14="http://schemas.microsoft.com/office/powerpoint/2010/main" val="2316774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0F9D-2944-4627-AE1F-55BB3069CC37}"/>
              </a:ext>
            </a:extLst>
          </p:cNvPr>
          <p:cNvSpPr>
            <a:spLocks noGrp="1"/>
          </p:cNvSpPr>
          <p:nvPr>
            <p:ph type="title"/>
          </p:nvPr>
        </p:nvSpPr>
        <p:spPr/>
        <p:txBody>
          <a:bodyPr>
            <a:norm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Boundary Conditions and Parameters ( </a:t>
            </a:r>
            <a:r>
              <a:rPr lang="en-US" sz="2400" b="1" i="0" u="none" strike="noStrike" baseline="0" dirty="0">
                <a:solidFill>
                  <a:srgbClr val="1155CD"/>
                </a:solidFill>
                <a:latin typeface="Times New Roman" panose="02020603050405020304" pitchFamily="18" charset="0"/>
                <a:cs typeface="Times New Roman" panose="02020603050405020304" pitchFamily="18" charset="0"/>
              </a:rPr>
              <a:t>Source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42CDFD-1E61-4C24-B0D4-D00F76CAE4A7}"/>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cs typeface="Times New Roman" panose="02020603050405020304" pitchFamily="18" charset="0"/>
              </a:rPr>
              <a:t>To solve the differential equations we need to found parameters and boundary conditions which is given in these equations:-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7A8061D-0668-4111-A951-86B6B10BFF9D}"/>
              </a:ext>
            </a:extLst>
          </p:cNvPr>
          <p:cNvPicPr>
            <a:picLocks noChangeAspect="1"/>
          </p:cNvPicPr>
          <p:nvPr/>
        </p:nvPicPr>
        <p:blipFill>
          <a:blip r:embed="rId2"/>
          <a:stretch>
            <a:fillRect/>
          </a:stretch>
        </p:blipFill>
        <p:spPr>
          <a:xfrm>
            <a:off x="3225642" y="2148397"/>
            <a:ext cx="6266399" cy="1709018"/>
          </a:xfrm>
          <a:prstGeom prst="rect">
            <a:avLst/>
          </a:prstGeom>
        </p:spPr>
      </p:pic>
      <p:pic>
        <p:nvPicPr>
          <p:cNvPr id="7" name="Picture 6">
            <a:extLst>
              <a:ext uri="{FF2B5EF4-FFF2-40B4-BE49-F238E27FC236}">
                <a16:creationId xmlns:a16="http://schemas.microsoft.com/office/drawing/2014/main" id="{7EBBC5E2-48F7-46CA-896A-86B525B0C937}"/>
              </a:ext>
            </a:extLst>
          </p:cNvPr>
          <p:cNvPicPr>
            <a:picLocks noChangeAspect="1"/>
          </p:cNvPicPr>
          <p:nvPr/>
        </p:nvPicPr>
        <p:blipFill>
          <a:blip r:embed="rId3"/>
          <a:stretch>
            <a:fillRect/>
          </a:stretch>
        </p:blipFill>
        <p:spPr>
          <a:xfrm>
            <a:off x="3214210" y="3844165"/>
            <a:ext cx="6277831" cy="2265109"/>
          </a:xfrm>
          <a:prstGeom prst="rect">
            <a:avLst/>
          </a:prstGeom>
        </p:spPr>
      </p:pic>
      <p:sp>
        <p:nvSpPr>
          <p:cNvPr id="8" name="TextBox 7">
            <a:extLst>
              <a:ext uri="{FF2B5EF4-FFF2-40B4-BE49-F238E27FC236}">
                <a16:creationId xmlns:a16="http://schemas.microsoft.com/office/drawing/2014/main" id="{8DE9F24C-981F-4F52-B6A5-AE3DB127AF09}"/>
              </a:ext>
            </a:extLst>
          </p:cNvPr>
          <p:cNvSpPr txBox="1"/>
          <p:nvPr/>
        </p:nvSpPr>
        <p:spPr>
          <a:xfrm>
            <a:off x="9809825" y="4287915"/>
            <a:ext cx="1464816" cy="369332"/>
          </a:xfrm>
          <a:prstGeom prst="rect">
            <a:avLst/>
          </a:prstGeom>
          <a:noFill/>
        </p:spPr>
        <p:txBody>
          <a:bodyPr wrap="square" rtlCol="0">
            <a:spAutoFit/>
          </a:bodyPr>
          <a:lstStyle/>
          <a:p>
            <a:r>
              <a:rPr lang="en-US" dirty="0"/>
              <a:t>Table 1</a:t>
            </a:r>
          </a:p>
        </p:txBody>
      </p:sp>
    </p:spTree>
    <p:extLst>
      <p:ext uri="{BB962C8B-B14F-4D97-AF65-F5344CB8AC3E}">
        <p14:creationId xmlns:p14="http://schemas.microsoft.com/office/powerpoint/2010/main" val="3432365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600C8-3B8B-473B-BBFA-D78D7A8FD999}"/>
              </a:ext>
            </a:extLst>
          </p:cNvPr>
          <p:cNvSpPr>
            <a:spLocks noGrp="1"/>
          </p:cNvSpPr>
          <p:nvPr>
            <p:ph type="title"/>
          </p:nvPr>
        </p:nvSpPr>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Solving SIR Model using Fourth-order Runge-</a:t>
            </a:r>
            <a:r>
              <a:rPr lang="en-US" sz="2400" b="1" i="0" u="none" strike="noStrike" baseline="0" dirty="0" err="1">
                <a:latin typeface="Times New Roman" panose="02020603050405020304" pitchFamily="18" charset="0"/>
                <a:cs typeface="Times New Roman" panose="02020603050405020304" pitchFamily="18" charset="0"/>
              </a:rPr>
              <a:t>Kutta</a:t>
            </a:r>
            <a:r>
              <a:rPr lang="en-US" sz="2400" b="1" i="0" u="none" strike="noStrike" baseline="0" dirty="0">
                <a:latin typeface="Times New Roman" panose="02020603050405020304" pitchFamily="18" charset="0"/>
                <a:cs typeface="Times New Roman" panose="02020603050405020304" pitchFamily="18" charset="0"/>
              </a:rPr>
              <a:t> method</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F3126B-02F3-4F63-A554-0922D8B7D3A1}"/>
              </a:ext>
            </a:extLst>
          </p:cNvPr>
          <p:cNvSpPr>
            <a:spLocks noGrp="1"/>
          </p:cNvSpPr>
          <p:nvPr>
            <p:ph idx="1"/>
          </p:nvPr>
        </p:nvSpPr>
        <p:spPr/>
        <p:txBody>
          <a:bodyPr>
            <a:noAutofit/>
          </a:bodyPr>
          <a:lstStyle/>
          <a:p>
            <a:pPr algn="l"/>
            <a:r>
              <a:rPr lang="en-US" sz="1800" b="0" i="0" u="none" strike="noStrike" baseline="0" dirty="0">
                <a:latin typeface="Times New Roman" panose="02020603050405020304" pitchFamily="18" charset="0"/>
                <a:cs typeface="Times New Roman" panose="02020603050405020304" pitchFamily="18" charset="0"/>
              </a:rPr>
              <a:t>Here we are solving three ODEs</a:t>
            </a:r>
          </a:p>
          <a:p>
            <a:pPr algn="l"/>
            <a:r>
              <a:rPr lang="en-US" sz="1800" b="0" i="0" u="none" strike="noStrike" baseline="0" dirty="0">
                <a:latin typeface="Times New Roman" panose="02020603050405020304" pitchFamily="18" charset="0"/>
                <a:cs typeface="Times New Roman" panose="02020603050405020304" pitchFamily="18" charset="0"/>
              </a:rPr>
              <a:t>⇒ 𝑑𝑆/𝑑𝑡 = 𝑓1(𝑡, 𝑆, 𝐼, 𝑅) = 𝐴 − ⲙ𝑆 − 𝑟𝐼 S/𝑁 </a:t>
            </a:r>
          </a:p>
          <a:p>
            <a:pPr algn="l"/>
            <a:r>
              <a:rPr lang="en-US" sz="1800" b="0" i="0" u="none" strike="noStrike" baseline="0" dirty="0">
                <a:latin typeface="Times New Roman" panose="02020603050405020304" pitchFamily="18" charset="0"/>
                <a:cs typeface="Times New Roman" panose="02020603050405020304" pitchFamily="18" charset="0"/>
              </a:rPr>
              <a:t>⇒ 𝑑𝐼</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𝑑𝑡 = 𝑓2(𝑡, 𝑆, 𝐼, 𝑅) = 𝑟𝐼 S/𝑁  − (ⲙ + 𝑎)𝐼</a:t>
            </a:r>
          </a:p>
          <a:p>
            <a:pPr algn="l"/>
            <a:r>
              <a:rPr lang="en-US" sz="1800" b="0" i="0" u="none" strike="noStrike" baseline="0" dirty="0">
                <a:latin typeface="Times New Roman" panose="02020603050405020304" pitchFamily="18" charset="0"/>
                <a:cs typeface="Times New Roman" panose="02020603050405020304" pitchFamily="18" charset="0"/>
              </a:rPr>
              <a:t>⇒ 𝑑𝑅/𝑑𝑡 = 𝑓3(𝑡, 𝑆, 𝐼, 𝑅) = 𝑎𝐼 − ⲙ𝑅</a:t>
            </a:r>
          </a:p>
          <a:p>
            <a:pPr algn="l"/>
            <a:r>
              <a:rPr lang="en-US" sz="1800" b="0" i="0" u="none" strike="noStrike" baseline="0" dirty="0">
                <a:latin typeface="Times New Roman" panose="02020603050405020304" pitchFamily="18" charset="0"/>
                <a:cs typeface="Times New Roman" panose="02020603050405020304" pitchFamily="18" charset="0"/>
              </a:rPr>
              <a:t>Here, Equations (</a:t>
            </a:r>
            <a:r>
              <a:rPr lang="en-US" sz="1800" b="0" i="0" u="none" strike="noStrike" baseline="0" dirty="0" err="1">
                <a:latin typeface="Times New Roman" panose="02020603050405020304" pitchFamily="18" charset="0"/>
                <a:cs typeface="Times New Roman" panose="02020603050405020304" pitchFamily="18" charset="0"/>
              </a:rPr>
              <a:t>i</a:t>
            </a:r>
            <a:r>
              <a:rPr lang="en-US" sz="1800" b="0" i="0" u="none" strike="noStrike" baseline="0" dirty="0">
                <a:latin typeface="Times New Roman" panose="02020603050405020304" pitchFamily="18" charset="0"/>
                <a:cs typeface="Times New Roman" panose="02020603050405020304" pitchFamily="18" charset="0"/>
              </a:rPr>
              <a:t>), (ii) and (iii) are functions to solve,</a:t>
            </a:r>
          </a:p>
          <a:p>
            <a:pPr algn="l"/>
            <a:r>
              <a:rPr lang="en-US" sz="1800" b="0" i="0" u="none" strike="noStrike" baseline="0" dirty="0">
                <a:latin typeface="CambriaMath"/>
              </a:rPr>
              <a:t>𝑁 = 𝑆 + 𝐼 + 𝑅</a:t>
            </a:r>
          </a:p>
          <a:p>
            <a:pPr algn="l"/>
            <a:r>
              <a:rPr lang="en-US" sz="1800" b="0" i="0" u="none" strike="noStrike" baseline="0" dirty="0">
                <a:latin typeface="FreeSerif"/>
              </a:rPr>
              <a:t>ⲙ</a:t>
            </a:r>
            <a:r>
              <a:rPr lang="en-US" sz="1800" b="0" i="0" u="none" strike="noStrike" baseline="0" dirty="0">
                <a:latin typeface="OpenSans-Regular"/>
              </a:rPr>
              <a:t>, r and </a:t>
            </a:r>
            <a:r>
              <a:rPr lang="en-US" sz="1800" b="0" i="0" u="none" strike="noStrike" baseline="0" dirty="0">
                <a:latin typeface="Times New Roman" panose="02020603050405020304" pitchFamily="18" charset="0"/>
                <a:cs typeface="Times New Roman" panose="02020603050405020304" pitchFamily="18" charset="0"/>
              </a:rPr>
              <a:t>𝑎</a:t>
            </a:r>
            <a:r>
              <a:rPr lang="en-US" sz="1800" b="0" i="0" u="none" strike="noStrike" baseline="0" dirty="0">
                <a:latin typeface="OpenSans-Regular"/>
              </a:rPr>
              <a:t> are experimental(controlling)</a:t>
            </a:r>
            <a:r>
              <a:rPr lang="en-US" sz="1800" b="0" i="0" u="none" strike="noStrike" baseline="0" dirty="0">
                <a:latin typeface="FreeSerif"/>
              </a:rPr>
              <a:t> </a:t>
            </a:r>
            <a:r>
              <a:rPr lang="en-US" sz="1800" b="0" i="0" u="none" strike="noStrike" baseline="0" dirty="0">
                <a:latin typeface="OpenSans-Regular"/>
              </a:rPr>
              <a:t>parameters.</a:t>
            </a:r>
          </a:p>
          <a:p>
            <a:pPr algn="l"/>
            <a:r>
              <a:rPr lang="en-US" sz="1800" b="0" i="0" u="none" strike="noStrike" baseline="0" dirty="0">
                <a:latin typeface="OpenSans-Regular"/>
              </a:rPr>
              <a:t>If R(0)&gt;1 then it will be an epidemic stage.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486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AD0539-3C87-4FBC-8710-82986C5C4F6E}"/>
              </a:ext>
            </a:extLst>
          </p:cNvPr>
          <p:cNvSpPr>
            <a:spLocks noGrp="1"/>
          </p:cNvSpPr>
          <p:nvPr>
            <p:ph idx="1"/>
          </p:nvPr>
        </p:nvSpPr>
        <p:spPr>
          <a:xfrm>
            <a:off x="1066800" y="247754"/>
            <a:ext cx="10058400" cy="4023360"/>
          </a:xfrm>
        </p:spPr>
        <p:txBody>
          <a:bodyPr>
            <a:noAutofit/>
          </a:bodyPr>
          <a:lstStyle/>
          <a:p>
            <a:pPr algn="l"/>
            <a:r>
              <a:rPr lang="en-US" sz="1600" b="0" i="0" u="none" strike="noStrike" baseline="0" dirty="0">
                <a:latin typeface="Times New Roman" panose="02020603050405020304" pitchFamily="18" charset="0"/>
                <a:cs typeface="Times New Roman" panose="02020603050405020304" pitchFamily="18" charset="0"/>
              </a:rPr>
              <a:t>The solution for the above system of coupled nonlinear ordinary differential equations is given by:</a:t>
            </a:r>
          </a:p>
          <a:p>
            <a:pPr algn="l"/>
            <a:r>
              <a:rPr lang="en-US" sz="1600" b="0" i="0" u="none" strike="noStrike" baseline="0" dirty="0">
                <a:latin typeface="Times New Roman" panose="02020603050405020304" pitchFamily="18" charset="0"/>
                <a:cs typeface="Times New Roman" panose="02020603050405020304" pitchFamily="18" charset="0"/>
              </a:rPr>
              <a:t>𝑆(𝑟 + 1) = 𝑆(𝑟) + (ℎ/6) (𝑘1 + 2𝑘2 + 2𝑘3 + 𝑘4)</a:t>
            </a:r>
          </a:p>
          <a:p>
            <a:pPr algn="l"/>
            <a:r>
              <a:rPr lang="en-US" sz="1600" b="0" i="0" u="none" strike="noStrike" baseline="0" dirty="0">
                <a:latin typeface="Times New Roman" panose="02020603050405020304" pitchFamily="18" charset="0"/>
                <a:cs typeface="Times New Roman" panose="02020603050405020304" pitchFamily="18" charset="0"/>
              </a:rPr>
              <a:t>𝐼(𝑟+1) = 𝐼(𝑟) + (ℎ/6) (𝑙1 + 2𝑙2 + 2𝑙3 + 𝑙4)</a:t>
            </a:r>
          </a:p>
          <a:p>
            <a:pPr algn="l"/>
            <a:r>
              <a:rPr lang="en-US" sz="1600" b="0" i="0" u="none" strike="noStrike" baseline="0" dirty="0">
                <a:latin typeface="Times New Roman" panose="02020603050405020304" pitchFamily="18" charset="0"/>
                <a:cs typeface="Times New Roman" panose="02020603050405020304" pitchFamily="18" charset="0"/>
              </a:rPr>
              <a:t>𝑅(𝑟+1) = 𝑅(𝑟) + (ℎ/6) (𝑚1 + 2𝑚2 + 2𝑚3 + 𝑚4)</a:t>
            </a:r>
          </a:p>
          <a:p>
            <a:pPr algn="l"/>
            <a:r>
              <a:rPr lang="en-US" sz="1600" b="0" i="0" u="none" strike="noStrike" baseline="0" dirty="0">
                <a:latin typeface="Times New Roman" panose="02020603050405020304" pitchFamily="18" charset="0"/>
                <a:cs typeface="Times New Roman" panose="02020603050405020304" pitchFamily="18" charset="0"/>
              </a:rPr>
              <a:t>where, h = step size ( difference between two variable values)</a:t>
            </a:r>
          </a:p>
          <a:p>
            <a:pPr algn="l"/>
            <a:endParaRPr lang="en-US" sz="1600" b="0" i="0" u="none" strike="noStrike" baseline="0" dirty="0">
              <a:latin typeface="Times New Roman" panose="02020603050405020304" pitchFamily="18" charset="0"/>
              <a:cs typeface="Times New Roman" panose="02020603050405020304" pitchFamily="18" charset="0"/>
            </a:endParaRPr>
          </a:p>
          <a:p>
            <a:pPr algn="l"/>
            <a:r>
              <a:rPr lang="en-US" sz="1600" b="0" i="0" u="none" strike="noStrike" baseline="0" dirty="0">
                <a:latin typeface="Times New Roman" panose="02020603050405020304" pitchFamily="18" charset="0"/>
                <a:cs typeface="Times New Roman" panose="02020603050405020304" pitchFamily="18" charset="0"/>
              </a:rPr>
              <a:t>𝑘1 = 𝐴 − ⲙ 𝑆(𝑟) − (𝑟/𝑁) 𝐼(𝑟) 𝑆(𝑟)</a:t>
            </a:r>
          </a:p>
          <a:p>
            <a:pPr algn="l"/>
            <a:r>
              <a:rPr lang="en-US" sz="1600" b="0" i="0" u="none" strike="noStrike" baseline="0" dirty="0">
                <a:latin typeface="Times New Roman" panose="02020603050405020304" pitchFamily="18" charset="0"/>
                <a:cs typeface="Times New Roman" panose="02020603050405020304" pitchFamily="18" charset="0"/>
              </a:rPr>
              <a:t>𝑘2 = 𝐴 − ⲙ(𝑆(𝑟) + 𝑘1 (ℎ</a:t>
            </a:r>
            <a:r>
              <a:rPr lang="en-US" sz="1600" dirty="0">
                <a:latin typeface="Times New Roman" panose="02020603050405020304" pitchFamily="18" charset="0"/>
                <a:cs typeface="Times New Roman" panose="02020603050405020304" pitchFamily="18" charset="0"/>
              </a:rPr>
              <a:t>/</a:t>
            </a:r>
            <a:r>
              <a:rPr lang="en-US" sz="1600" b="0" i="0" u="none" strike="noStrike" baseline="0" dirty="0">
                <a:latin typeface="Times New Roman" panose="02020603050405020304" pitchFamily="18" charset="0"/>
                <a:cs typeface="Times New Roman" panose="02020603050405020304" pitchFamily="18" charset="0"/>
              </a:rPr>
              <a:t>2)) − (𝑟/𝑁) (𝐼(𝑟) + 𝑙(1) (ℎ/2) )* (𝑆(𝑟) + (ℎ/2) 𝑘1)</a:t>
            </a:r>
          </a:p>
          <a:p>
            <a:pPr algn="l"/>
            <a:r>
              <a:rPr lang="en-US" sz="1600" b="0" i="0" u="none" strike="noStrike" baseline="0" dirty="0">
                <a:latin typeface="Times New Roman" panose="02020603050405020304" pitchFamily="18" charset="0"/>
                <a:cs typeface="Times New Roman" panose="02020603050405020304" pitchFamily="18" charset="0"/>
              </a:rPr>
              <a:t>𝑘3 = 𝐴 − ⲙ(𝑆(𝑟) + 𝑘2 (ℎ/2)) − (𝑟/𝑁) (𝐼(𝑟) + 𝑙(2) (ℎ/2) ) *(𝑆(𝑟) + (ℎ/2) 𝑘2)</a:t>
            </a:r>
          </a:p>
          <a:p>
            <a:pPr algn="l"/>
            <a:r>
              <a:rPr lang="en-US" sz="1600" b="0" i="0" u="none" strike="noStrike" baseline="0" dirty="0">
                <a:latin typeface="Times New Roman" panose="02020603050405020304" pitchFamily="18" charset="0"/>
                <a:cs typeface="Times New Roman" panose="02020603050405020304" pitchFamily="18" charset="0"/>
              </a:rPr>
              <a:t>𝑘4 = 𝐴 − ⲙ(𝑆(𝑟) + 𝑘3 (ℎ)) − (𝑟/𝑁) (𝐼(𝑟) + 𝑙(3) ℎ)*(𝑆(𝑟) + ℎ 𝑘3)</a:t>
            </a:r>
          </a:p>
          <a:p>
            <a:pPr algn="l"/>
            <a:endParaRPr lang="en-US" sz="1600" b="0" i="0" u="none" strike="noStrike" baseline="0" dirty="0">
              <a:latin typeface="Times New Roman" panose="02020603050405020304" pitchFamily="18" charset="0"/>
              <a:cs typeface="Times New Roman" panose="02020603050405020304" pitchFamily="18" charset="0"/>
            </a:endParaRPr>
          </a:p>
          <a:p>
            <a:pPr algn="l"/>
            <a:r>
              <a:rPr lang="en-US" sz="1600" b="0" i="0" u="none" strike="noStrike" baseline="0" dirty="0">
                <a:latin typeface="Times New Roman" panose="02020603050405020304" pitchFamily="18" charset="0"/>
                <a:cs typeface="Times New Roman" panose="02020603050405020304" pitchFamily="18" charset="0"/>
              </a:rPr>
              <a:t>𝑙1 = (𝑟/𝑁) 𝐼(𝑟) 𝑆(𝑟) − (ⲙ + 𝑎)𝐼(𝑟)</a:t>
            </a:r>
          </a:p>
          <a:p>
            <a:pPr algn="l"/>
            <a:r>
              <a:rPr lang="en-US" sz="1600" b="0" i="0" u="none" strike="noStrike" baseline="0" dirty="0">
                <a:latin typeface="Times New Roman" panose="02020603050405020304" pitchFamily="18" charset="0"/>
                <a:cs typeface="Times New Roman" panose="02020603050405020304" pitchFamily="18" charset="0"/>
              </a:rPr>
              <a:t>𝑙2 = (𝑟/𝑁) (𝐼(𝑟) + 𝑙1 (ℎ/2)) (𝑆(𝑟) + 𝑘1 (ℎ/2)) − (ⲙ + 𝑎)(𝐼(𝑟) + (ℎ/2) 𝑙1)</a:t>
            </a:r>
          </a:p>
          <a:p>
            <a:pPr algn="l"/>
            <a:r>
              <a:rPr lang="en-US" sz="1600" b="0" i="0" u="none" strike="noStrike" baseline="0" dirty="0">
                <a:latin typeface="Times New Roman" panose="02020603050405020304" pitchFamily="18" charset="0"/>
                <a:cs typeface="Times New Roman" panose="02020603050405020304" pitchFamily="18" charset="0"/>
              </a:rPr>
              <a:t>𝑙3 = (𝑟/𝑁) (𝐼(𝑟) + 𝑙2 (ℎ/2)) (𝑆(𝑟) + 𝑘2 (ℎ/2)) − (ⲙ + 𝑎)(𝐼(𝑟) + (ℎ/2) 𝑙2)</a:t>
            </a:r>
          </a:p>
          <a:p>
            <a:pPr algn="l"/>
            <a:r>
              <a:rPr lang="en-US" sz="1600" b="0" i="0" u="none" strike="noStrike" baseline="0" dirty="0">
                <a:latin typeface="Times New Roman" panose="02020603050405020304" pitchFamily="18" charset="0"/>
                <a:cs typeface="Times New Roman" panose="02020603050405020304" pitchFamily="18" charset="0"/>
              </a:rPr>
              <a:t>𝑙4 = (𝑟/𝑁) (𝐼(𝑟) + 𝑙3 ℎ) (𝑆(𝑟) + 𝑘3 ℎ) − (ⲙ + 𝑎)(𝐼(𝑟) + 𝑙3 ℎ)</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558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8F07B-F1B4-4CBE-A1B4-944CE5F6A3C6}"/>
              </a:ext>
            </a:extLst>
          </p:cNvPr>
          <p:cNvSpPr>
            <a:spLocks noGrp="1"/>
          </p:cNvSpPr>
          <p:nvPr>
            <p:ph idx="1"/>
          </p:nvPr>
        </p:nvSpPr>
        <p:spPr/>
        <p:txBody>
          <a:bodyPr>
            <a:noAutofit/>
          </a:bodyPr>
          <a:lstStyle/>
          <a:p>
            <a:pPr algn="l"/>
            <a:r>
              <a:rPr lang="en-US" sz="1800" b="0" i="0" u="none" strike="noStrike" baseline="0" dirty="0">
                <a:latin typeface="CambriaMath"/>
              </a:rPr>
              <a:t>𝑚1 = 𝑎 𝐼(𝑟) − </a:t>
            </a:r>
            <a:r>
              <a:rPr lang="en-US" sz="1800" b="0" i="0" u="none" strike="noStrike" baseline="0" dirty="0">
                <a:latin typeface="FreeSerif"/>
              </a:rPr>
              <a:t>ⲙ </a:t>
            </a:r>
            <a:r>
              <a:rPr lang="en-US" sz="1800" b="0" i="0" u="none" strike="noStrike" baseline="0" dirty="0">
                <a:latin typeface="CambriaMath"/>
              </a:rPr>
              <a:t>𝑅(𝑟)</a:t>
            </a:r>
          </a:p>
          <a:p>
            <a:pPr algn="l"/>
            <a:r>
              <a:rPr lang="en-US" sz="1800" b="0" i="0" u="none" strike="noStrike" baseline="0" dirty="0">
                <a:latin typeface="CambriaMath"/>
              </a:rPr>
              <a:t>𝑚2 = 𝑎 (𝐼(𝑟) + 𝑙1 (ℎ</a:t>
            </a:r>
            <a:r>
              <a:rPr lang="en-US" sz="1800" dirty="0">
                <a:latin typeface="CambriaMath"/>
              </a:rPr>
              <a:t>/</a:t>
            </a:r>
            <a:r>
              <a:rPr lang="en-US" sz="1800" b="0" i="0" u="none" strike="noStrike" baseline="0" dirty="0">
                <a:latin typeface="CambriaMath"/>
              </a:rPr>
              <a:t>2)) − </a:t>
            </a:r>
            <a:r>
              <a:rPr lang="en-US" sz="1800" b="0" i="0" u="none" strike="noStrike" baseline="0" dirty="0">
                <a:latin typeface="FreeSerif"/>
              </a:rPr>
              <a:t>ⲙ</a:t>
            </a:r>
            <a:r>
              <a:rPr lang="en-US" sz="1800" b="0" i="0" u="none" strike="noStrike" baseline="0" dirty="0">
                <a:latin typeface="CambriaMath"/>
              </a:rPr>
              <a:t>(𝑅(𝑟) + (ℎ/2) 𝑚1</a:t>
            </a:r>
            <a:r>
              <a:rPr lang="en-US" sz="1800" dirty="0">
                <a:latin typeface="CambriaMath"/>
              </a:rPr>
              <a:t> </a:t>
            </a:r>
            <a:r>
              <a:rPr lang="en-US" sz="1800" b="0" i="0" u="none" strike="noStrike" baseline="0" dirty="0">
                <a:latin typeface="CambriaMath"/>
              </a:rPr>
              <a:t>)</a:t>
            </a:r>
          </a:p>
          <a:p>
            <a:pPr algn="l"/>
            <a:r>
              <a:rPr lang="en-US" sz="1800" b="0" i="0" u="none" strike="noStrike" baseline="0" dirty="0">
                <a:latin typeface="CambriaMath"/>
              </a:rPr>
              <a:t>𝑚3 = 𝑎 (𝐼(𝑟) + 𝑙2 (ℎ</a:t>
            </a:r>
            <a:r>
              <a:rPr lang="en-US" sz="1800" dirty="0">
                <a:latin typeface="CambriaMath"/>
              </a:rPr>
              <a:t>/</a:t>
            </a:r>
            <a:r>
              <a:rPr lang="en-US" sz="1800" b="0" i="0" u="none" strike="noStrike" baseline="0" dirty="0">
                <a:latin typeface="CambriaMath"/>
              </a:rPr>
              <a:t>2)) − </a:t>
            </a:r>
            <a:r>
              <a:rPr lang="en-US" sz="1800" b="0" i="0" u="none" strike="noStrike" baseline="0" dirty="0">
                <a:latin typeface="FreeSerif"/>
              </a:rPr>
              <a:t>ⲙ</a:t>
            </a:r>
            <a:r>
              <a:rPr lang="en-US" sz="1800" b="0" i="0" u="none" strike="noStrike" baseline="0" dirty="0">
                <a:latin typeface="CambriaMath"/>
              </a:rPr>
              <a:t>(𝑅(𝑟) + (ℎ</a:t>
            </a:r>
            <a:r>
              <a:rPr lang="en-US" sz="1800" dirty="0">
                <a:latin typeface="CambriaMath"/>
              </a:rPr>
              <a:t>/</a:t>
            </a:r>
            <a:r>
              <a:rPr lang="en-US" sz="1800" b="0" i="0" u="none" strike="noStrike" baseline="0" dirty="0">
                <a:latin typeface="CambriaMath"/>
              </a:rPr>
              <a:t>2) 𝑚2</a:t>
            </a:r>
            <a:r>
              <a:rPr lang="en-US" sz="1800" dirty="0">
                <a:latin typeface="CambriaMath"/>
              </a:rPr>
              <a:t> </a:t>
            </a:r>
            <a:r>
              <a:rPr lang="en-US" sz="1800" b="0" i="0" u="none" strike="noStrike" baseline="0" dirty="0">
                <a:latin typeface="CambriaMath"/>
              </a:rPr>
              <a:t>)</a:t>
            </a:r>
          </a:p>
          <a:p>
            <a:pPr algn="l"/>
            <a:r>
              <a:rPr lang="en-US" sz="1800" b="0" i="0" u="none" strike="noStrike" baseline="0" dirty="0">
                <a:latin typeface="CambriaMath"/>
              </a:rPr>
              <a:t>𝑚4 = 𝑎(𝐼(𝑟) + 𝑙3 ℎ) − </a:t>
            </a:r>
            <a:r>
              <a:rPr lang="en-US" sz="1800" b="0" i="0" u="none" strike="noStrike" baseline="0" dirty="0">
                <a:latin typeface="FreeSerif"/>
              </a:rPr>
              <a:t>ⲙ</a:t>
            </a:r>
            <a:r>
              <a:rPr lang="en-US" sz="1800" b="0" i="0" u="none" strike="noStrike" baseline="0" dirty="0">
                <a:latin typeface="CambriaMath"/>
              </a:rPr>
              <a:t>(𝑅(𝑟) + ℎ 𝑚3 )</a:t>
            </a:r>
          </a:p>
          <a:p>
            <a:pPr algn="l"/>
            <a:r>
              <a:rPr lang="en-US" sz="1600" b="0" i="0" u="none" strike="noStrike" baseline="0" dirty="0">
                <a:latin typeface="Times New Roman" panose="02020603050405020304" pitchFamily="18" charset="0"/>
                <a:cs typeface="Times New Roman" panose="02020603050405020304" pitchFamily="18" charset="0"/>
              </a:rPr>
              <a:t>After putting the values of parameters in the above equation and completing the equations. So we have to solve three sets of constants (𝑘1 ,k2 ,k3 ,k4) (l1 ,l2 ,l3 ,l4 ), (m1,m2 ,m3 ,m4 ) for the functions respectively:</a:t>
            </a:r>
          </a:p>
          <a:p>
            <a:pPr algn="l"/>
            <a:r>
              <a:rPr lang="en-US" sz="1800" b="0" i="0" u="none" strike="noStrike" baseline="0" dirty="0">
                <a:latin typeface="CambriaMath"/>
              </a:rPr>
              <a:t>𝑑𝑆/𝑑𝑡 = 1449401 − 0. 001167 𝑆 − (0.5 𝐼 /1449401) 𝑆</a:t>
            </a:r>
          </a:p>
          <a:p>
            <a:pPr algn="l"/>
            <a:r>
              <a:rPr lang="en-US" sz="1800" b="0" i="0" u="none" strike="noStrike" baseline="0" dirty="0">
                <a:latin typeface="CambriaMath"/>
              </a:rPr>
              <a:t>𝑑𝐼/𝑑𝑡 = (0.5 𝐼 / 1449401) 𝑆 − (0. 001167 + 0. 111111) * 𝐼</a:t>
            </a:r>
          </a:p>
          <a:p>
            <a:pPr algn="l"/>
            <a:r>
              <a:rPr lang="en-US" sz="1800" b="0" i="0" u="none" strike="noStrike" baseline="0" dirty="0">
                <a:latin typeface="CambriaMath"/>
              </a:rPr>
              <a:t>𝑑𝑅/𝑑𝑡 = 0. 111111 𝐼 − 0. 001167 𝑅</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586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D148E-C52E-47A8-B453-524B7A63EC90}"/>
              </a:ext>
            </a:extLst>
          </p:cNvPr>
          <p:cNvSpPr>
            <a:spLocks noGrp="1"/>
          </p:cNvSpPr>
          <p:nvPr>
            <p:ph type="title"/>
          </p:nvPr>
        </p:nvSpPr>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Results</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F91719-65BD-4CCA-9E4B-5819F0DDA94B}"/>
              </a:ext>
            </a:extLst>
          </p:cNvPr>
          <p:cNvSpPr>
            <a:spLocks noGrp="1"/>
          </p:cNvSpPr>
          <p:nvPr>
            <p:ph idx="1"/>
          </p:nvPr>
        </p:nvSpPr>
        <p:spPr/>
        <p:txBody>
          <a:bodyPr>
            <a:noAutofit/>
          </a:bodyPr>
          <a:lstStyle/>
          <a:p>
            <a:pPr algn="l"/>
            <a:r>
              <a:rPr lang="en-US" sz="1600" b="0" i="0" u="none" strike="noStrike" baseline="0" dirty="0">
                <a:latin typeface="Times New Roman" panose="02020603050405020304" pitchFamily="18" charset="0"/>
                <a:cs typeface="Times New Roman" panose="02020603050405020304" pitchFamily="18" charset="0"/>
              </a:rPr>
              <a:t>The results that we got in the form of graphs using the </a:t>
            </a:r>
            <a:r>
              <a:rPr lang="en-US" sz="1600" b="0" i="0" u="none" strike="noStrike" baseline="0" dirty="0" err="1">
                <a:latin typeface="Times New Roman" panose="02020603050405020304" pitchFamily="18" charset="0"/>
                <a:cs typeface="Times New Roman" panose="02020603050405020304" pitchFamily="18" charset="0"/>
              </a:rPr>
              <a:t>MatLab</a:t>
            </a:r>
            <a:r>
              <a:rPr lang="en-US" sz="1600" b="0" i="0" u="none" strike="noStrike" baseline="0" dirty="0">
                <a:latin typeface="Times New Roman" panose="02020603050405020304" pitchFamily="18" charset="0"/>
                <a:cs typeface="Times New Roman" panose="02020603050405020304" pitchFamily="18" charset="0"/>
              </a:rPr>
              <a:t> simulation are given in the below images using time interval per month, time step, and initial condition in the form of parameter value and initial value as in Table 1.</a:t>
            </a:r>
          </a:p>
          <a:p>
            <a:pPr algn="l"/>
            <a:r>
              <a:rPr lang="en-US" sz="1600" b="0" i="0" u="none" strike="noStrike" baseline="0" dirty="0">
                <a:latin typeface="Times New Roman" panose="02020603050405020304" pitchFamily="18" charset="0"/>
                <a:cs typeface="Times New Roman" panose="02020603050405020304" pitchFamily="18" charset="0"/>
              </a:rPr>
              <a:t> The below image (figure 1), shows how the changes in the susceptible rate should happen in the next few months. As seen from it, a linear increase in the number of susceptible populations happens at the start. As from our data, the initial value of the susceptible population was 1446093 out of the total population ( which is 1449401). The increment is because the measure of the populace or the underlying worth utilized is more noteworthy than the measure of populace decrease in the associated class in the structure with sickness transmission rate from suspected to irresistible and the demise pace of the speculated class. After reaching a peak value, the susceptible population suddenly decreased and continued to remain the same, which indicates that we may find few susceptible people later, but in the future, there will be no further increase in it.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830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B728BB-0313-4509-BCE0-1C32F28FD03A}"/>
              </a:ext>
            </a:extLst>
          </p:cNvPr>
          <p:cNvPicPr>
            <a:picLocks noGrp="1" noChangeAspect="1"/>
          </p:cNvPicPr>
          <p:nvPr>
            <p:ph idx="1"/>
          </p:nvPr>
        </p:nvPicPr>
        <p:blipFill>
          <a:blip r:embed="rId2"/>
          <a:stretch>
            <a:fillRect/>
          </a:stretch>
        </p:blipFill>
        <p:spPr>
          <a:xfrm>
            <a:off x="2858674" y="529870"/>
            <a:ext cx="5705836" cy="4858876"/>
          </a:xfrm>
        </p:spPr>
      </p:pic>
    </p:spTree>
    <p:extLst>
      <p:ext uri="{BB962C8B-B14F-4D97-AF65-F5344CB8AC3E}">
        <p14:creationId xmlns:p14="http://schemas.microsoft.com/office/powerpoint/2010/main" val="211545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BBC87-506F-4400-83F6-BE4E19AD7E43}"/>
              </a:ext>
            </a:extLst>
          </p:cNvPr>
          <p:cNvSpPr>
            <a:spLocks noGrp="1"/>
          </p:cNvSpPr>
          <p:nvPr>
            <p:ph idx="1"/>
          </p:nvPr>
        </p:nvSpPr>
        <p:spPr>
          <a:xfrm>
            <a:off x="1168400" y="311574"/>
            <a:ext cx="10058400" cy="4023360"/>
          </a:xfrm>
        </p:spPr>
        <p:txBody>
          <a:bodyPr/>
          <a:lstStyle/>
          <a:p>
            <a:pPr algn="l"/>
            <a:r>
              <a:rPr lang="en-US" sz="1800" b="0" i="0" u="none" strike="noStrike" baseline="0" dirty="0">
                <a:latin typeface="Times New Roman" panose="02020603050405020304" pitchFamily="18" charset="0"/>
                <a:cs typeface="Times New Roman" panose="02020603050405020304" pitchFamily="18" charset="0"/>
              </a:rPr>
              <a:t>As per data, there were only 1885 people infected with Tuberculosis at the start out of the 1449401 population. The simulation result ( figure 2) shows that after a few time periods, we will see a huge increase in the number of infected people. This happens because of the fact that in those time periods the rate of people getting infected is greater than that of the rate of people getting recovered from infections. The graph also shows that after getting affected it takes much time to get recovered as it shows a slight inclination in it.</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D22D64-CA5C-4F40-87C3-2781EFDF1070}"/>
              </a:ext>
            </a:extLst>
          </p:cNvPr>
          <p:cNvPicPr>
            <a:picLocks noChangeAspect="1"/>
          </p:cNvPicPr>
          <p:nvPr/>
        </p:nvPicPr>
        <p:blipFill>
          <a:blip r:embed="rId2"/>
          <a:stretch>
            <a:fillRect/>
          </a:stretch>
        </p:blipFill>
        <p:spPr>
          <a:xfrm>
            <a:off x="3047746" y="1777803"/>
            <a:ext cx="5852667" cy="4541914"/>
          </a:xfrm>
          <a:prstGeom prst="rect">
            <a:avLst/>
          </a:prstGeom>
        </p:spPr>
      </p:pic>
    </p:spTree>
    <p:extLst>
      <p:ext uri="{BB962C8B-B14F-4D97-AF65-F5344CB8AC3E}">
        <p14:creationId xmlns:p14="http://schemas.microsoft.com/office/powerpoint/2010/main" val="296399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E179-FAE6-40B1-9EF9-0E0998E4E242}"/>
              </a:ext>
            </a:extLst>
          </p:cNvPr>
          <p:cNvSpPr>
            <a:spLocks noGrp="1"/>
          </p:cNvSpPr>
          <p:nvPr>
            <p:ph type="title"/>
          </p:nvPr>
        </p:nvSpPr>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Problem Statement</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0A38C9-6A66-4661-96AD-7C72DCA083DE}"/>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cs typeface="Times New Roman" panose="02020603050405020304" pitchFamily="18" charset="0"/>
              </a:rPr>
              <a:t>Tuberculosis is one of the oldest observed human afflictions. It is still one of the primary causes of mortality among infectious diseases since two million people die each year from this sickness. Tuberculosis has many indications, affecting bone, the central nervous system, and many other vital organ systems.</a:t>
            </a:r>
          </a:p>
          <a:p>
            <a:pPr algn="l"/>
            <a:r>
              <a:rPr lang="en-US" sz="1800" b="0" i="0" u="none" strike="noStrike" baseline="0" dirty="0">
                <a:latin typeface="Times New Roman" panose="02020603050405020304" pitchFamily="18" charset="0"/>
                <a:cs typeface="Times New Roman" panose="02020603050405020304" pitchFamily="18" charset="0"/>
              </a:rPr>
              <a:t>It is primarily a pulmonary disease initiated by the deposition of Mycobacterium tuberculosis. It is mainly spread through the air from an infected person to a healthy person. When an infected person sneezes or speaks, the bacteria get into the air. People nearby may take a breath, and these bacteria, along with air, went through its respiratory system.</a:t>
            </a:r>
          </a:p>
          <a:p>
            <a:pPr algn="l"/>
            <a:r>
              <a:rPr lang="en-US" sz="1800" b="0" i="0" u="none" strike="noStrike" baseline="0" dirty="0">
                <a:latin typeface="Times New Roman" panose="02020603050405020304" pitchFamily="18" charset="0"/>
                <a:cs typeface="Times New Roman" panose="02020603050405020304" pitchFamily="18" charset="0"/>
              </a:rPr>
              <a:t>For predicting the future condition that will be made by the pandemic, we have a model that helps to do this.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508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A94F4-FA51-43FB-BA78-273576F3164C}"/>
              </a:ext>
            </a:extLst>
          </p:cNvPr>
          <p:cNvSpPr>
            <a:spLocks noGrp="1"/>
          </p:cNvSpPr>
          <p:nvPr>
            <p:ph idx="1"/>
          </p:nvPr>
        </p:nvSpPr>
        <p:spPr>
          <a:xfrm>
            <a:off x="1066800" y="159174"/>
            <a:ext cx="10058400" cy="4023360"/>
          </a:xfrm>
        </p:spPr>
        <p:txBody>
          <a:bodyPr/>
          <a:lstStyle/>
          <a:p>
            <a:pPr algn="l"/>
            <a:r>
              <a:rPr lang="en-US" sz="1800" b="0" i="0" u="none" strike="noStrike" baseline="0" dirty="0">
                <a:latin typeface="Times New Roman" panose="02020603050405020304" pitchFamily="18" charset="0"/>
                <a:cs typeface="Times New Roman" panose="02020603050405020304" pitchFamily="18" charset="0"/>
              </a:rPr>
              <a:t>According to Figure 3, there seems to be no rise in the amount recovered until a time-lapse of 21 months. According to our records, 1423 people were recovered out of a total of 1449401 at the start. There appears to be a linear rise in the number of recovered populations after around 21 months. The recovery rate was initially negligible because it depends on the speed of transmission of people from infected to recovered. As shown in figure (2), the infected graph begins to rise sharply after 21 months, and the recovery graph follows suit.</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CDC44FA-BDD7-4220-9858-79836EBDE1F7}"/>
              </a:ext>
            </a:extLst>
          </p:cNvPr>
          <p:cNvPicPr>
            <a:picLocks noChangeAspect="1"/>
          </p:cNvPicPr>
          <p:nvPr/>
        </p:nvPicPr>
        <p:blipFill>
          <a:blip r:embed="rId2"/>
          <a:stretch>
            <a:fillRect/>
          </a:stretch>
        </p:blipFill>
        <p:spPr>
          <a:xfrm>
            <a:off x="3315735" y="1771461"/>
            <a:ext cx="5418290" cy="4351397"/>
          </a:xfrm>
          <a:prstGeom prst="rect">
            <a:avLst/>
          </a:prstGeom>
        </p:spPr>
      </p:pic>
    </p:spTree>
    <p:extLst>
      <p:ext uri="{BB962C8B-B14F-4D97-AF65-F5344CB8AC3E}">
        <p14:creationId xmlns:p14="http://schemas.microsoft.com/office/powerpoint/2010/main" val="3867510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BD8C6-9E84-4FE4-ADC9-8DC464D65061}"/>
              </a:ext>
            </a:extLst>
          </p:cNvPr>
          <p:cNvSpPr>
            <a:spLocks noGrp="1"/>
          </p:cNvSpPr>
          <p:nvPr>
            <p:ph idx="1"/>
          </p:nvPr>
        </p:nvSpPr>
        <p:spPr>
          <a:xfrm>
            <a:off x="1066800" y="301414"/>
            <a:ext cx="10058400" cy="4023360"/>
          </a:xfrm>
        </p:spPr>
        <p:txBody>
          <a:bodyPr/>
          <a:lstStyle/>
          <a:p>
            <a:pPr algn="l"/>
            <a:r>
              <a:rPr lang="en-US" sz="1800" b="0" i="0" u="none" strike="noStrike" baseline="0" dirty="0">
                <a:latin typeface="Times New Roman" panose="02020603050405020304" pitchFamily="18" charset="0"/>
                <a:cs typeface="Times New Roman" panose="02020603050405020304" pitchFamily="18" charset="0"/>
              </a:rPr>
              <a:t>According to figure 4, which shows all the different rates with time, there is an increase in the number of susceptible people until around the 21th month. Then, a sudden increase in the number of infected people is observed. Till that time, the recovery rate seems negligible. However, once the infection goes to its peak, the rate of recovery starts increasing with a decrease in the infected rate. And the recovery continued rising over time. Here, recovery may have done through many different factors.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39234B-00BA-4CFF-BD27-ABE2A821BAB7}"/>
              </a:ext>
            </a:extLst>
          </p:cNvPr>
          <p:cNvPicPr>
            <a:picLocks noChangeAspect="1"/>
          </p:cNvPicPr>
          <p:nvPr/>
        </p:nvPicPr>
        <p:blipFill>
          <a:blip r:embed="rId2"/>
          <a:stretch>
            <a:fillRect/>
          </a:stretch>
        </p:blipFill>
        <p:spPr>
          <a:xfrm>
            <a:off x="1352342" y="1772719"/>
            <a:ext cx="9417258" cy="4551425"/>
          </a:xfrm>
          <a:prstGeom prst="rect">
            <a:avLst/>
          </a:prstGeom>
        </p:spPr>
      </p:pic>
    </p:spTree>
    <p:extLst>
      <p:ext uri="{BB962C8B-B14F-4D97-AF65-F5344CB8AC3E}">
        <p14:creationId xmlns:p14="http://schemas.microsoft.com/office/powerpoint/2010/main" val="1153580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10CE-C088-4D8A-AB9D-FD90CA4815F4}"/>
              </a:ext>
            </a:extLst>
          </p:cNvPr>
          <p:cNvSpPr>
            <a:spLocks noGrp="1"/>
          </p:cNvSpPr>
          <p:nvPr>
            <p:ph type="title"/>
          </p:nvPr>
        </p:nvSpPr>
        <p:spPr/>
        <p:txBody>
          <a:bodyPr>
            <a:normAutofit/>
          </a:bodyPr>
          <a:lstStyle/>
          <a:p>
            <a:r>
              <a:rPr lang="en-US" sz="2800" b="1" dirty="0" err="1">
                <a:latin typeface="Times New Roman" panose="02020603050405020304" pitchFamily="18" charset="0"/>
                <a:cs typeface="Times New Roman" panose="02020603050405020304" pitchFamily="18" charset="0"/>
              </a:rPr>
              <a:t>Matlab</a:t>
            </a:r>
            <a:r>
              <a:rPr lang="en-US" sz="2800" b="1" dirty="0">
                <a:latin typeface="Times New Roman" panose="02020603050405020304" pitchFamily="18" charset="0"/>
                <a:cs typeface="Times New Roman" panose="02020603050405020304" pitchFamily="18" charset="0"/>
              </a:rPr>
              <a:t> code</a:t>
            </a:r>
          </a:p>
        </p:txBody>
      </p:sp>
      <p:pic>
        <p:nvPicPr>
          <p:cNvPr id="5" name="Content Placeholder 4">
            <a:extLst>
              <a:ext uri="{FF2B5EF4-FFF2-40B4-BE49-F238E27FC236}">
                <a16:creationId xmlns:a16="http://schemas.microsoft.com/office/drawing/2014/main" id="{BB39D337-35E5-4E88-A263-57167516FAC2}"/>
              </a:ext>
            </a:extLst>
          </p:cNvPr>
          <p:cNvPicPr>
            <a:picLocks noGrp="1" noChangeAspect="1"/>
          </p:cNvPicPr>
          <p:nvPr>
            <p:ph idx="1"/>
          </p:nvPr>
        </p:nvPicPr>
        <p:blipFill>
          <a:blip r:embed="rId2"/>
          <a:stretch>
            <a:fillRect/>
          </a:stretch>
        </p:blipFill>
        <p:spPr>
          <a:xfrm>
            <a:off x="1" y="0"/>
            <a:ext cx="12192000" cy="6840167"/>
          </a:xfrm>
        </p:spPr>
      </p:pic>
    </p:spTree>
    <p:extLst>
      <p:ext uri="{BB962C8B-B14F-4D97-AF65-F5344CB8AC3E}">
        <p14:creationId xmlns:p14="http://schemas.microsoft.com/office/powerpoint/2010/main" val="2572295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6D2A3C-D091-446F-9EAB-E7CB9362DC5F}"/>
              </a:ext>
            </a:extLst>
          </p:cNvPr>
          <p:cNvSpPr>
            <a:spLocks noGrp="1"/>
          </p:cNvSpPr>
          <p:nvPr>
            <p:ph idx="1"/>
          </p:nvPr>
        </p:nvSpPr>
        <p:spPr>
          <a:xfrm>
            <a:off x="1066800" y="2607734"/>
            <a:ext cx="10058400" cy="4023360"/>
          </a:xfrm>
        </p:spPr>
        <p:txBody>
          <a:bodyPr>
            <a:normAutofit/>
          </a:bodyPr>
          <a:lstStyle/>
          <a:p>
            <a:pPr algn="ctr"/>
            <a:r>
              <a:rPr lang="en-US" sz="3600" b="1" i="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8867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9B62-9CB4-4A16-9A08-7349D1038D39}"/>
              </a:ext>
            </a:extLst>
          </p:cNvPr>
          <p:cNvSpPr>
            <a:spLocks noGrp="1"/>
          </p:cNvSpPr>
          <p:nvPr>
            <p:ph type="title"/>
          </p:nvPr>
        </p:nvSpPr>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Aim</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52AA8B-69CD-47E0-9D87-3E1038209507}"/>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cs typeface="Times New Roman" panose="02020603050405020304" pitchFamily="18" charset="0"/>
              </a:rPr>
              <a:t>The main aim is to find the numerical solution of the SIR model on the spread of tuberculosis infection in a particular region. For the result and solutions of this problem statement, we will be using the fourth-order Runge-</a:t>
            </a:r>
            <a:r>
              <a:rPr lang="en-US" sz="1800" b="0" i="0" u="none" strike="noStrike" baseline="0" dirty="0" err="1">
                <a:latin typeface="Times New Roman" panose="02020603050405020304" pitchFamily="18" charset="0"/>
                <a:cs typeface="Times New Roman" panose="02020603050405020304" pitchFamily="18" charset="0"/>
              </a:rPr>
              <a:t>Kutta</a:t>
            </a:r>
            <a:r>
              <a:rPr lang="en-US" sz="1800" b="0" i="0" u="none" strike="noStrike" baseline="0" dirty="0">
                <a:latin typeface="Times New Roman" panose="02020603050405020304" pitchFamily="18" charset="0"/>
                <a:cs typeface="Times New Roman" panose="02020603050405020304" pitchFamily="18" charset="0"/>
              </a:rPr>
              <a:t> method. </a:t>
            </a:r>
          </a:p>
          <a:p>
            <a:pPr algn="l"/>
            <a:r>
              <a:rPr lang="en-US" sz="1800" b="0" i="0" u="none" strike="noStrike" baseline="0" dirty="0">
                <a:latin typeface="Times New Roman" panose="02020603050405020304" pitchFamily="18" charset="0"/>
                <a:cs typeface="Times New Roman" panose="02020603050405020304" pitchFamily="18" charset="0"/>
              </a:rPr>
              <a:t>The objective is to develop a theoretical and mathematical model of the Runge-</a:t>
            </a:r>
            <a:r>
              <a:rPr lang="en-US" sz="1800" b="0" i="0" u="none" strike="noStrike" baseline="0" dirty="0" err="1">
                <a:latin typeface="Times New Roman" panose="02020603050405020304" pitchFamily="18" charset="0"/>
                <a:cs typeface="Times New Roman" panose="02020603050405020304" pitchFamily="18" charset="0"/>
              </a:rPr>
              <a:t>Kutta</a:t>
            </a: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method and solve the resulting system of differential equations numerically on a computer. From the result analysis of the model using data, we will be viewing the trend of increase or decrease in the tuberculosis cases in Makassar (a port city on eastern Indonesia’s Sulawesi Island), a highly affected area by tuberculosis cases. Here, we will be taking some older data on tuberculosis in some regions for the study and analysis.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01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CE14-3AA4-4FD0-99DD-0BC10E25F153}"/>
              </a:ext>
            </a:extLst>
          </p:cNvPr>
          <p:cNvSpPr>
            <a:spLocks noGrp="1"/>
          </p:cNvSpPr>
          <p:nvPr>
            <p:ph type="title"/>
          </p:nvPr>
        </p:nvSpPr>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SIR Model for Transmission of Tuberculosis</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AA93FF-3CAB-4330-BD21-D52F208B090C}"/>
              </a:ext>
            </a:extLst>
          </p:cNvPr>
          <p:cNvSpPr>
            <a:spLocks noGrp="1"/>
          </p:cNvSpPr>
          <p:nvPr>
            <p:ph idx="1"/>
          </p:nvPr>
        </p:nvSpPr>
        <p:spPr>
          <a:xfrm>
            <a:off x="1097280" y="1845734"/>
            <a:ext cx="10058400" cy="4244348"/>
          </a:xfrm>
        </p:spPr>
        <p:txBody>
          <a:bodyPr>
            <a:normAutofit/>
          </a:bodyPr>
          <a:lstStyle/>
          <a:p>
            <a:pPr algn="l"/>
            <a:r>
              <a:rPr lang="en-US" sz="1800" b="0" i="0" u="none" strike="noStrike" baseline="0" dirty="0">
                <a:latin typeface="Times New Roman" panose="02020603050405020304" pitchFamily="18" charset="0"/>
                <a:cs typeface="Times New Roman" panose="02020603050405020304" pitchFamily="18" charset="0"/>
              </a:rPr>
              <a:t>The SIR model is a mathematical model that predicts what is the rate of spread epidemic, how bad is the epidemic going to be in the future. These models attempt to forecast things like how a disease spreads, the total number of people infected, and the length of an outbreak, as well as estimate epidemiological parameters like the reproductive number. These models may show how various public health interventions can influence the epidemic's outcome. </a:t>
            </a:r>
          </a:p>
          <a:p>
            <a:pPr algn="l"/>
            <a:r>
              <a:rPr lang="en-US" sz="1800" b="0" i="0" u="none" strike="noStrike" baseline="0" dirty="0">
                <a:solidFill>
                  <a:srgbClr val="000000"/>
                </a:solidFill>
                <a:latin typeface="Times New Roman" panose="02020603050405020304" pitchFamily="18" charset="0"/>
                <a:cs typeface="Times New Roman" panose="02020603050405020304" pitchFamily="18" charset="0"/>
              </a:rPr>
              <a:t>In this model, we divide all the peoples of a particular region or city into three categories, the first category is called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Susceptibles</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They are the peoples that are capable of becoming sick from an infection (an infection that is capable of infecting everybody). </a:t>
            </a:r>
          </a:p>
          <a:p>
            <a:pPr algn="l"/>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second category of people is called Infectious, they are those who got infected from infections. They were initially in the first category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susceptibles</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and after getting infected they come to the second category. </a:t>
            </a:r>
          </a:p>
          <a:p>
            <a:pPr algn="l"/>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third category is called </a:t>
            </a:r>
            <a:r>
              <a:rPr lang="en-US" sz="1800" b="0" i="0" u="none" strike="noStrike" baseline="0" dirty="0">
                <a:solidFill>
                  <a:srgbClr val="202122"/>
                </a:solidFill>
                <a:latin typeface="Times New Roman" panose="02020603050405020304" pitchFamily="18" charset="0"/>
                <a:cs typeface="Times New Roman" panose="02020603050405020304" pitchFamily="18" charset="0"/>
              </a:rPr>
              <a:t>Recovered, they are those who got recovered from the infections after being cured. We assume the death rate to be very less ( negligible) compared to that of other categories. So, this results in the fact that the sum of all three categories of peoples;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Susceptibles</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Infectious, and </a:t>
            </a:r>
            <a:r>
              <a:rPr lang="en-US" sz="1800" b="0" i="0" u="none" strike="noStrike" baseline="0" dirty="0">
                <a:solidFill>
                  <a:srgbClr val="202122"/>
                </a:solidFill>
                <a:latin typeface="Times New Roman" panose="02020603050405020304" pitchFamily="18" charset="0"/>
                <a:cs typeface="Times New Roman" panose="02020603050405020304" pitchFamily="18" charset="0"/>
              </a:rPr>
              <a:t>Recovered are the total number of peoples (everybody) of that region that is the whole population.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70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6867EC3A-467A-494A-8BFD-2F04FEB0EAE0}"/>
              </a:ext>
            </a:extLst>
          </p:cNvPr>
          <p:cNvPicPr>
            <a:picLocks noGrp="1" noChangeAspect="1"/>
          </p:cNvPicPr>
          <p:nvPr>
            <p:ph idx="1"/>
          </p:nvPr>
        </p:nvPicPr>
        <p:blipFill>
          <a:blip r:embed="rId2"/>
          <a:stretch>
            <a:fillRect/>
          </a:stretch>
        </p:blipFill>
        <p:spPr>
          <a:xfrm>
            <a:off x="2800064" y="411218"/>
            <a:ext cx="6591871" cy="3017782"/>
          </a:xfrm>
        </p:spPr>
      </p:pic>
      <p:sp>
        <p:nvSpPr>
          <p:cNvPr id="12" name="TextBox 11">
            <a:extLst>
              <a:ext uri="{FF2B5EF4-FFF2-40B4-BE49-F238E27FC236}">
                <a16:creationId xmlns:a16="http://schemas.microsoft.com/office/drawing/2014/main" id="{3853C180-ADE1-4DA2-99D4-58E219A04853}"/>
              </a:ext>
            </a:extLst>
          </p:cNvPr>
          <p:cNvSpPr txBox="1"/>
          <p:nvPr/>
        </p:nvSpPr>
        <p:spPr>
          <a:xfrm>
            <a:off x="1922904" y="3796110"/>
            <a:ext cx="10132972" cy="1754326"/>
          </a:xfrm>
          <a:prstGeom prst="rect">
            <a:avLst/>
          </a:prstGeom>
          <a:noFill/>
        </p:spPr>
        <p:txBody>
          <a:bodyPr wrap="square" rtlCol="0">
            <a:spAutoFit/>
          </a:bodyPr>
          <a:lstStyle/>
          <a:p>
            <a:pPr algn="l"/>
            <a:r>
              <a:rPr lang="en-US" sz="1800" b="0" i="0" u="none" strike="noStrike" baseline="0" dirty="0">
                <a:solidFill>
                  <a:srgbClr val="202122"/>
                </a:solidFill>
                <a:latin typeface="Times New Roman" panose="02020603050405020304" pitchFamily="18" charset="0"/>
                <a:cs typeface="Times New Roman" panose="02020603050405020304" pitchFamily="18" charset="0"/>
              </a:rPr>
              <a:t>Now we take any particular time to see what happened to these values at that time, which we</a:t>
            </a:r>
          </a:p>
          <a:p>
            <a:pPr algn="l"/>
            <a:r>
              <a:rPr lang="en-US" sz="1800" b="0" i="0" u="none" strike="noStrike" baseline="0" dirty="0">
                <a:solidFill>
                  <a:srgbClr val="202122"/>
                </a:solidFill>
                <a:latin typeface="Times New Roman" panose="02020603050405020304" pitchFamily="18" charset="0"/>
                <a:cs typeface="Times New Roman" panose="02020603050405020304" pitchFamily="18" charset="0"/>
              </a:rPr>
              <a:t>call the initial condition or T=0. There are two possibilities for the initial conditions; one is that</a:t>
            </a:r>
          </a:p>
          <a:p>
            <a:pPr algn="l"/>
            <a:r>
              <a:rPr lang="en-US" sz="1800" b="0" i="0" u="none" strike="noStrike" baseline="0" dirty="0">
                <a:solidFill>
                  <a:srgbClr val="202122"/>
                </a:solidFill>
                <a:latin typeface="Times New Roman" panose="02020603050405020304" pitchFamily="18" charset="0"/>
                <a:cs typeface="Times New Roman" panose="02020603050405020304" pitchFamily="18" charset="0"/>
              </a:rPr>
              <a:t>we took the initial conditions at the time when the epidemic is going on. At that time mostly</a:t>
            </a:r>
          </a:p>
          <a:p>
            <a:pPr algn="l"/>
            <a:r>
              <a:rPr lang="en-US" sz="1800" b="0" i="0" u="none" strike="noStrike" baseline="0" dirty="0">
                <a:solidFill>
                  <a:srgbClr val="202122"/>
                </a:solidFill>
                <a:latin typeface="Times New Roman" panose="02020603050405020304" pitchFamily="18" charset="0"/>
                <a:cs typeface="Times New Roman" panose="02020603050405020304" pitchFamily="18" charset="0"/>
              </a:rPr>
              <a:t>none of the conditions were zero. Another possibility is that we chose the initial conditions at</a:t>
            </a:r>
          </a:p>
          <a:p>
            <a:pPr algn="l"/>
            <a:r>
              <a:rPr lang="en-US" sz="1800" b="0" i="0" u="none" strike="noStrike" baseline="0" dirty="0">
                <a:solidFill>
                  <a:srgbClr val="202122"/>
                </a:solidFill>
                <a:latin typeface="Times New Roman" panose="02020603050405020304" pitchFamily="18" charset="0"/>
                <a:cs typeface="Times New Roman" panose="02020603050405020304" pitchFamily="18" charset="0"/>
              </a:rPr>
              <a:t>the time when there were no recovered people in that region or town. So, at the time the</a:t>
            </a:r>
          </a:p>
          <a:p>
            <a:pPr algn="l"/>
            <a:r>
              <a:rPr lang="en-US" sz="1800" b="0" i="0" u="none" strike="noStrike" baseline="0" dirty="0">
                <a:solidFill>
                  <a:srgbClr val="202122"/>
                </a:solidFill>
                <a:latin typeface="Times New Roman" panose="02020603050405020304" pitchFamily="18" charset="0"/>
                <a:cs typeface="Times New Roman" panose="02020603050405020304" pitchFamily="18" charset="0"/>
              </a:rPr>
              <a:t>initial value R(0) = 0, i.e. the number of recovered people is zero.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129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8BE8-1413-40B7-84E7-B8C46B17B53F}"/>
              </a:ext>
            </a:extLst>
          </p:cNvPr>
          <p:cNvSpPr>
            <a:spLocks noGrp="1"/>
          </p:cNvSpPr>
          <p:nvPr>
            <p:ph type="title"/>
          </p:nvPr>
        </p:nvSpPr>
        <p:spPr>
          <a:xfrm>
            <a:off x="1097280" y="259970"/>
            <a:ext cx="10058400" cy="1450757"/>
          </a:xfrm>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Governing SIR Equations</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C19670-D0E2-40E5-B855-D33959127ADE}"/>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cs typeface="Times New Roman" panose="02020603050405020304" pitchFamily="18" charset="0"/>
              </a:rPr>
              <a:t>ASSUMPTIONS:</a:t>
            </a:r>
            <a:endParaRPr lang="en-US" sz="1800" dirty="0">
              <a:latin typeface="Times New Roman" panose="02020603050405020304" pitchFamily="18" charset="0"/>
              <a:cs typeface="Times New Roman" panose="02020603050405020304" pitchFamily="18" charset="0"/>
            </a:endParaRPr>
          </a:p>
          <a:p>
            <a:pPr algn="l"/>
            <a:r>
              <a:rPr lang="en-US" sz="1800" b="0" i="0" u="none" strike="noStrike" baseline="0" dirty="0">
                <a:latin typeface="Times New Roman" panose="02020603050405020304" pitchFamily="18" charset="0"/>
                <a:cs typeface="Times New Roman" panose="02020603050405020304" pitchFamily="18" charset="0"/>
              </a:rPr>
              <a:t>● An infected person need not be infectious all time; it can be infectious for a time period of 𝑇0 with minimal deviation from its mean value 𝐸(𝑇 . 0)</a:t>
            </a:r>
          </a:p>
          <a:p>
            <a:pPr algn="l"/>
            <a:r>
              <a:rPr lang="en-US" sz="1800" b="0" i="0" u="none" strike="noStrike" baseline="0" dirty="0">
                <a:latin typeface="Times New Roman" panose="02020603050405020304" pitchFamily="18" charset="0"/>
                <a:cs typeface="Times New Roman" panose="02020603050405020304" pitchFamily="18" charset="0"/>
              </a:rPr>
              <a:t>● The time that an infected person takes to become infectious is much shorter than that of its mean value 𝐸(𝑇 ; which we neglected in calculations. 0)</a:t>
            </a:r>
          </a:p>
          <a:p>
            <a:pPr algn="l"/>
            <a:r>
              <a:rPr lang="en-US" sz="1800" b="0" i="0" u="none" strike="noStrike" baseline="0" dirty="0">
                <a:latin typeface="Times New Roman" panose="02020603050405020304" pitchFamily="18" charset="0"/>
                <a:cs typeface="Times New Roman" panose="02020603050405020304" pitchFamily="18" charset="0"/>
              </a:rPr>
              <a:t>● After passing the Infectious stage, it is hard to get infected again until a period 𝑇 , because of 1 an increase in their immune system while curing from the infection. It satisfied 𝐸(𝑇 </a:t>
            </a:r>
            <a:r>
              <a:rPr lang="en-US" sz="1800" b="1"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Here, p is a positive integer. 1) ≈ 𝑝𝐸(𝑇0)</a:t>
            </a:r>
          </a:p>
          <a:p>
            <a:pPr algn="l"/>
            <a:r>
              <a:rPr lang="en-US" sz="1800" b="0" i="0" u="none" strike="noStrike" baseline="0" dirty="0">
                <a:latin typeface="Times New Roman" panose="02020603050405020304" pitchFamily="18" charset="0"/>
                <a:cs typeface="Times New Roman" panose="02020603050405020304" pitchFamily="18" charset="0"/>
              </a:rPr>
              <a:t>● When the infected person during Infectious meets the susceptible person, there is a possibility that others get affected with the probability of q.</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59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E50F-E020-48CA-8838-3A5E9F26112F}"/>
              </a:ext>
            </a:extLst>
          </p:cNvPr>
          <p:cNvSpPr>
            <a:spLocks noGrp="1"/>
          </p:cNvSpPr>
          <p:nvPr>
            <p:ph type="title"/>
          </p:nvPr>
        </p:nvSpPr>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Governing SIR Equations</a:t>
            </a:r>
            <a:endParaRPr lang="en-US" sz="2400" dirty="0"/>
          </a:p>
        </p:txBody>
      </p:sp>
      <p:sp>
        <p:nvSpPr>
          <p:cNvPr id="3" name="Content Placeholder 2">
            <a:extLst>
              <a:ext uri="{FF2B5EF4-FFF2-40B4-BE49-F238E27FC236}">
                <a16:creationId xmlns:a16="http://schemas.microsoft.com/office/drawing/2014/main" id="{D224C5CA-2AF8-4967-9C4C-B116B54153BA}"/>
              </a:ext>
            </a:extLst>
          </p:cNvPr>
          <p:cNvSpPr>
            <a:spLocks noGrp="1"/>
          </p:cNvSpPr>
          <p:nvPr>
            <p:ph idx="1"/>
          </p:nvPr>
        </p:nvSpPr>
        <p:spPr/>
        <p:txBody>
          <a:bodyPr>
            <a:normAutofit/>
          </a:bodyPr>
          <a:lstStyle/>
          <a:p>
            <a:pPr algn="l"/>
            <a:r>
              <a:rPr lang="en-US" sz="1800" b="0" i="0" u="none" strike="noStrike" baseline="0" dirty="0">
                <a:latin typeface="Times New Roman" panose="02020603050405020304" pitchFamily="18" charset="0"/>
                <a:cs typeface="Times New Roman" panose="02020603050405020304" pitchFamily="18" charset="0"/>
              </a:rPr>
              <a:t>Base on different assumptions mentioned above and relations between all these categories of the SIR model; we get the following equations</a:t>
            </a:r>
          </a:p>
          <a:p>
            <a:pPr algn="l"/>
            <a:r>
              <a:rPr lang="en-US" sz="1800" b="0" i="0" u="none" strike="noStrike" baseline="0" dirty="0">
                <a:latin typeface="CambriaMath"/>
              </a:rPr>
              <a:t>𝑑𝑆/𝑑𝑡 = 𝐴 − </a:t>
            </a:r>
            <a:r>
              <a:rPr lang="en-US" sz="1800" b="0" i="0" u="none" strike="noStrike" baseline="0" dirty="0">
                <a:latin typeface="FreeSerif"/>
              </a:rPr>
              <a:t>ⲙ</a:t>
            </a:r>
            <a:r>
              <a:rPr lang="en-US" sz="1800" b="0" i="0" u="none" strike="noStrike" baseline="0" dirty="0">
                <a:latin typeface="CambriaMath"/>
              </a:rPr>
              <a:t>𝑆 − 𝑟𝐼 </a:t>
            </a:r>
            <a:r>
              <a:rPr lang="en-US" sz="1800" b="0" i="1" u="none" strike="noStrike" baseline="0" dirty="0">
                <a:latin typeface="CambriaMath"/>
              </a:rPr>
              <a:t>S</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N</a:t>
            </a:r>
            <a:endParaRPr lang="en-US" sz="1800" b="0" i="0" u="none" strike="noStrike" baseline="0" dirty="0">
              <a:latin typeface="CambriaMath"/>
            </a:endParaRPr>
          </a:p>
          <a:p>
            <a:pPr algn="l"/>
            <a:r>
              <a:rPr lang="en-US" sz="1800" b="0" i="0" u="none" strike="noStrike" baseline="0" dirty="0">
                <a:latin typeface="CambriaMath"/>
              </a:rPr>
              <a:t>𝑑𝐼/𝑑𝑡 = 𝑟𝐼 S/𝑁  − (</a:t>
            </a:r>
            <a:r>
              <a:rPr lang="en-US" sz="1800" b="0" i="0" u="none" strike="noStrike" baseline="0" dirty="0">
                <a:latin typeface="FreeSerif"/>
              </a:rPr>
              <a:t>ⲙ </a:t>
            </a:r>
            <a:r>
              <a:rPr lang="en-US" sz="1800" b="0" i="0" u="none" strike="noStrike" baseline="0" dirty="0">
                <a:latin typeface="CambriaMath"/>
              </a:rPr>
              <a:t>+ 𝑎)𝐼</a:t>
            </a:r>
          </a:p>
          <a:p>
            <a:pPr algn="l"/>
            <a:r>
              <a:rPr lang="en-US" sz="1800" b="0" i="0" u="none" strike="noStrike" baseline="0" dirty="0">
                <a:latin typeface="CambriaMath"/>
              </a:rPr>
              <a:t>𝑑𝑅/𝑑𝑡 = 𝑎𝐼 − </a:t>
            </a:r>
            <a:r>
              <a:rPr lang="en-US" sz="1800" b="0" i="0" u="none" strike="noStrike" baseline="0" dirty="0">
                <a:latin typeface="FreeSerif"/>
              </a:rPr>
              <a:t>ⲙ</a:t>
            </a:r>
            <a:r>
              <a:rPr lang="en-US" sz="1800" b="0" i="0" u="none" strike="noStrike" baseline="0" dirty="0">
                <a:latin typeface="CambriaMath"/>
              </a:rPr>
              <a:t>𝑅</a:t>
            </a:r>
          </a:p>
          <a:p>
            <a:pPr algn="l"/>
            <a:r>
              <a:rPr lang="en-US" sz="1800" b="0" i="0" u="none" strike="noStrike" baseline="0" dirty="0">
                <a:latin typeface="OpenSans-Regular"/>
              </a:rPr>
              <a:t>Here,</a:t>
            </a:r>
          </a:p>
          <a:p>
            <a:pPr algn="l"/>
            <a:r>
              <a:rPr lang="en-US" sz="1800" b="0" i="0" u="none" strike="noStrike" baseline="0" dirty="0">
                <a:latin typeface="CambriaMath"/>
              </a:rPr>
              <a:t>𝑁 = 𝑆 + 𝐼 + 𝑅</a:t>
            </a:r>
            <a:endParaRPr lang="en-US" dirty="0"/>
          </a:p>
        </p:txBody>
      </p:sp>
      <p:sp>
        <p:nvSpPr>
          <p:cNvPr id="4" name="TextBox 3">
            <a:extLst>
              <a:ext uri="{FF2B5EF4-FFF2-40B4-BE49-F238E27FC236}">
                <a16:creationId xmlns:a16="http://schemas.microsoft.com/office/drawing/2014/main" id="{96B95AA6-7BFC-451D-9BD8-CAA628BE5AC0}"/>
              </a:ext>
            </a:extLst>
          </p:cNvPr>
          <p:cNvSpPr txBox="1"/>
          <p:nvPr/>
        </p:nvSpPr>
        <p:spPr>
          <a:xfrm>
            <a:off x="5566299" y="3857414"/>
            <a:ext cx="6338657" cy="2308324"/>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cs typeface="Times New Roman" panose="02020603050405020304" pitchFamily="18" charset="0"/>
              </a:rPr>
              <a:t>t = time</a:t>
            </a:r>
          </a:p>
          <a:p>
            <a:pPr algn="l"/>
            <a:r>
              <a:rPr lang="en-US" sz="1800" b="0" i="0" u="none" strike="noStrike" baseline="0" dirty="0">
                <a:latin typeface="Times New Roman" panose="02020603050405020304" pitchFamily="18" charset="0"/>
                <a:cs typeface="Times New Roman" panose="02020603050405020304" pitchFamily="18" charset="0"/>
              </a:rPr>
              <a:t>S = Number of vulnerable individuals in the population at time t</a:t>
            </a:r>
          </a:p>
          <a:p>
            <a:pPr algn="l"/>
            <a:r>
              <a:rPr lang="en-US" sz="1800" b="0" i="0" u="none" strike="noStrike" baseline="0" dirty="0">
                <a:latin typeface="Times New Roman" panose="02020603050405020304" pitchFamily="18" charset="0"/>
                <a:cs typeface="Times New Roman" panose="02020603050405020304" pitchFamily="18" charset="0"/>
              </a:rPr>
              <a:t>I = Number of infected individuals in the population at time t</a:t>
            </a:r>
          </a:p>
          <a:p>
            <a:pPr algn="l"/>
            <a:r>
              <a:rPr lang="en-US" sz="1800" b="0" i="0" u="none" strike="noStrike" baseline="0" dirty="0">
                <a:latin typeface="Times New Roman" panose="02020603050405020304" pitchFamily="18" charset="0"/>
                <a:cs typeface="Times New Roman" panose="02020603050405020304" pitchFamily="18" charset="0"/>
              </a:rPr>
              <a:t>R = Number of individuals who recover in the population at time t</a:t>
            </a:r>
          </a:p>
          <a:p>
            <a:pPr algn="l"/>
            <a:r>
              <a:rPr lang="en-US" sz="1800" b="0" i="0" u="none" strike="noStrike" baseline="0" dirty="0">
                <a:latin typeface="Times New Roman" panose="02020603050405020304" pitchFamily="18" charset="0"/>
                <a:cs typeface="Times New Roman" panose="02020603050405020304" pitchFamily="18" charset="0"/>
              </a:rPr>
              <a:t>r = The rate of transmission of the disease (0 ≤ 𝑟 ≤ 1)</a:t>
            </a:r>
          </a:p>
          <a:p>
            <a:pPr algn="l"/>
            <a:r>
              <a:rPr lang="en-US" sz="1800" b="0" i="0" u="none" strike="noStrike" baseline="0" dirty="0">
                <a:latin typeface="Times New Roman" panose="02020603050405020304" pitchFamily="18" charset="0"/>
                <a:cs typeface="Times New Roman" panose="02020603050405020304" pitchFamily="18" charset="0"/>
              </a:rPr>
              <a:t>a = The rate of recovery from infectious to recovered</a:t>
            </a:r>
          </a:p>
          <a:p>
            <a:pPr algn="l"/>
            <a:r>
              <a:rPr lang="en-US" sz="1800" b="0" i="0" u="none" strike="noStrike" baseline="0" dirty="0">
                <a:latin typeface="Times New Roman" panose="02020603050405020304" pitchFamily="18" charset="0"/>
                <a:cs typeface="Times New Roman" panose="02020603050405020304" pitchFamily="18" charset="0"/>
              </a:rPr>
              <a:t>A = Initial value</a:t>
            </a:r>
          </a:p>
          <a:p>
            <a:pPr algn="l"/>
            <a:r>
              <a:rPr lang="en-US" sz="1800" b="0" i="0" u="none" strike="noStrike" baseline="0" dirty="0">
                <a:latin typeface="Times New Roman" panose="02020603050405020304" pitchFamily="18" charset="0"/>
                <a:cs typeface="Times New Roman" panose="02020603050405020304" pitchFamily="18" charset="0"/>
              </a:rPr>
              <a:t>Ⲙ = Death rate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82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966549-40D9-4B2A-A737-234C20F045B0}"/>
              </a:ext>
            </a:extLst>
          </p:cNvPr>
          <p:cNvSpPr>
            <a:spLocks noGrp="1"/>
          </p:cNvSpPr>
          <p:nvPr>
            <p:ph idx="1"/>
          </p:nvPr>
        </p:nvSpPr>
        <p:spPr>
          <a:xfrm>
            <a:off x="1066800" y="166457"/>
            <a:ext cx="10058400" cy="6394142"/>
          </a:xfrm>
        </p:spPr>
        <p:txBody>
          <a:bodyPr>
            <a:normAutofit/>
          </a:bodyPr>
          <a:lstStyle/>
          <a:p>
            <a:pPr algn="l"/>
            <a:r>
              <a:rPr lang="en-US" sz="1800" dirty="0">
                <a:solidFill>
                  <a:srgbClr val="000000"/>
                </a:solidFill>
                <a:latin typeface="Times New Roman" panose="02020603050405020304" pitchFamily="18" charset="0"/>
                <a:cs typeface="Times New Roman" panose="02020603050405020304" pitchFamily="18" charset="0"/>
              </a:rPr>
              <a:t>W</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e will take a general first-order differential equation which is given by th</a:t>
            </a:r>
            <a:r>
              <a:rPr lang="en-US" sz="1800" dirty="0">
                <a:solidFill>
                  <a:srgbClr val="000000"/>
                </a:solidFill>
                <a:latin typeface="Times New Roman" panose="02020603050405020304" pitchFamily="18" charset="0"/>
                <a:cs typeface="Times New Roman" panose="02020603050405020304" pitchFamily="18" charset="0"/>
              </a:rPr>
              <a:t>e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expression:</a:t>
            </a:r>
          </a:p>
          <a:p>
            <a:pPr algn="ctr"/>
            <a:r>
              <a:rPr lang="en-US" sz="1800" b="0" i="0" u="none" strike="noStrike" baseline="0" dirty="0">
                <a:solidFill>
                  <a:srgbClr val="000000"/>
                </a:solidFill>
                <a:latin typeface="Times New Roman" panose="02020603050405020304" pitchFamily="18" charset="0"/>
                <a:cs typeface="Times New Roman" panose="02020603050405020304" pitchFamily="18" charset="0"/>
              </a:rPr>
              <a:t>𝑑𝑦/𝑑𝑥 + 𝑃(𝑥) * 𝑦 = 𝑄(𝑥)</a:t>
            </a:r>
          </a:p>
          <a:p>
            <a:pPr algn="l"/>
            <a:r>
              <a:rPr lang="en-US" sz="1800" b="0" i="0" u="none" strike="noStrike" baseline="0" dirty="0">
                <a:solidFill>
                  <a:srgbClr val="3A3A3A"/>
                </a:solidFill>
                <a:latin typeface="Times New Roman" panose="02020603050405020304" pitchFamily="18" charset="0"/>
                <a:cs typeface="Times New Roman" panose="02020603050405020304" pitchFamily="18" charset="0"/>
              </a:rPr>
              <a:t>where</a:t>
            </a:r>
          </a:p>
          <a:p>
            <a:pPr algn="ctr"/>
            <a:r>
              <a:rPr lang="en-US" sz="1800" b="0" i="0" u="none" strike="noStrike" baseline="0" dirty="0">
                <a:solidFill>
                  <a:srgbClr val="000000"/>
                </a:solidFill>
                <a:latin typeface="Times New Roman" panose="02020603050405020304" pitchFamily="18" charset="0"/>
                <a:cs typeface="Times New Roman" panose="02020603050405020304" pitchFamily="18" charset="0"/>
              </a:rPr>
              <a:t>𝑑𝑦/𝑑𝑥 is derivative,</a:t>
            </a:r>
          </a:p>
          <a:p>
            <a:pPr algn="ctr"/>
            <a:r>
              <a:rPr lang="en-US" sz="1800" b="0" i="0" u="none" strike="noStrike" baseline="0" dirty="0">
                <a:solidFill>
                  <a:srgbClr val="000000"/>
                </a:solidFill>
                <a:latin typeface="Times New Roman" panose="02020603050405020304" pitchFamily="18" charset="0"/>
                <a:cs typeface="Times New Roman" panose="02020603050405020304" pitchFamily="18" charset="0"/>
              </a:rPr>
              <a:t>𝑃(𝑥) </a:t>
            </a:r>
            <a:r>
              <a:rPr lang="en-US" sz="1800" b="0" i="0" u="none" strike="noStrike" baseline="0" dirty="0">
                <a:solidFill>
                  <a:srgbClr val="3A3A3A"/>
                </a:solidFill>
                <a:latin typeface="Times New Roman" panose="02020603050405020304" pitchFamily="18" charset="0"/>
                <a:cs typeface="Times New Roman" panose="02020603050405020304" pitchFamily="18" charset="0"/>
              </a:rPr>
              <a:t>and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𝑄(𝑥)</a:t>
            </a:r>
            <a:r>
              <a:rPr lang="en-US" sz="1800" b="0" i="0" u="none" strike="noStrike" baseline="0" dirty="0">
                <a:solidFill>
                  <a:srgbClr val="3A3A3A"/>
                </a:solidFill>
                <a:latin typeface="Times New Roman" panose="02020603050405020304" pitchFamily="18" charset="0"/>
                <a:cs typeface="Times New Roman" panose="02020603050405020304" pitchFamily="18" charset="0"/>
              </a:rPr>
              <a:t>are continuous functions of x.</a:t>
            </a:r>
          </a:p>
          <a:p>
            <a:pPr algn="l"/>
            <a:r>
              <a:rPr lang="en-US" sz="1800" b="0" i="0" u="none" strike="noStrike" baseline="0" dirty="0">
                <a:solidFill>
                  <a:srgbClr val="3A3A3A"/>
                </a:solidFill>
                <a:latin typeface="Times New Roman" panose="02020603050405020304" pitchFamily="18" charset="0"/>
                <a:cs typeface="Times New Roman" panose="02020603050405020304" pitchFamily="18" charset="0"/>
              </a:rPr>
              <a:t>We solve this linear differential equation of first order by using integrating factors.</a:t>
            </a:r>
          </a:p>
          <a:p>
            <a:pPr algn="ctr"/>
            <a:r>
              <a:rPr lang="en-US" sz="1800" b="0" i="0" u="none" strike="noStrike" baseline="0" dirty="0">
                <a:solidFill>
                  <a:srgbClr val="3A3A3A"/>
                </a:solidFill>
                <a:latin typeface="Times New Roman" panose="02020603050405020304" pitchFamily="18" charset="0"/>
                <a:cs typeface="Times New Roman" panose="02020603050405020304" pitchFamily="18" charset="0"/>
              </a:rPr>
              <a:t>𝐼. 𝐹 = 𝑒</a:t>
            </a:r>
            <a:r>
              <a:rPr lang="en-US" sz="1800" b="0" i="1" u="none" strike="noStrike" baseline="0" dirty="0" err="1">
                <a:solidFill>
                  <a:srgbClr val="3A3A3A"/>
                </a:solidFill>
                <a:latin typeface="Times New Roman" panose="02020603050405020304" pitchFamily="18" charset="0"/>
                <a:cs typeface="Times New Roman" panose="02020603050405020304" pitchFamily="18" charset="0"/>
              </a:rPr>
              <a:t>xp</a:t>
            </a:r>
            <a:r>
              <a:rPr lang="en-US" sz="1800" b="0" i="0" u="none" strike="noStrike" baseline="0" dirty="0">
                <a:solidFill>
                  <a:srgbClr val="3A3A3A"/>
                </a:solidFill>
                <a:latin typeface="Times New Roman" panose="02020603050405020304" pitchFamily="18" charset="0"/>
                <a:cs typeface="Times New Roman" panose="02020603050405020304" pitchFamily="18" charset="0"/>
              </a:rPr>
              <a:t>(∫𝑃(𝑥) 𝑑𝑥)                   (Integrating Factor )</a:t>
            </a:r>
          </a:p>
          <a:p>
            <a:pPr algn="l"/>
            <a:r>
              <a:rPr lang="en-US" sz="1800" b="0" i="0" u="none" strike="noStrike" baseline="0" dirty="0">
                <a:solidFill>
                  <a:srgbClr val="3A3A3A"/>
                </a:solidFill>
                <a:latin typeface="Times New Roman" panose="02020603050405020304" pitchFamily="18" charset="0"/>
                <a:cs typeface="Times New Roman" panose="02020603050405020304" pitchFamily="18" charset="0"/>
              </a:rPr>
              <a:t>then after solving we get a general solution as:</a:t>
            </a:r>
          </a:p>
          <a:p>
            <a:pPr algn="ctr"/>
            <a:r>
              <a:rPr lang="en-US" sz="1800" b="0" i="0" u="none" strike="noStrike" baseline="0" dirty="0">
                <a:solidFill>
                  <a:srgbClr val="3A3A3A"/>
                </a:solidFill>
                <a:latin typeface="Times New Roman" panose="02020603050405020304" pitchFamily="18" charset="0"/>
                <a:cs typeface="Times New Roman" panose="02020603050405020304" pitchFamily="18" charset="0"/>
              </a:rPr>
              <a:t>𝑦 = (1/𝑒</a:t>
            </a:r>
            <a:r>
              <a:rPr lang="en-US" sz="1800" b="0" i="1" u="none" strike="noStrike" baseline="0" dirty="0" err="1">
                <a:solidFill>
                  <a:srgbClr val="3A3A3A"/>
                </a:solidFill>
                <a:latin typeface="Times New Roman" panose="02020603050405020304" pitchFamily="18" charset="0"/>
                <a:cs typeface="Times New Roman" panose="02020603050405020304" pitchFamily="18" charset="0"/>
              </a:rPr>
              <a:t>xp</a:t>
            </a:r>
            <a:r>
              <a:rPr lang="en-US" sz="1800" dirty="0">
                <a:solidFill>
                  <a:srgbClr val="3A3A3A"/>
                </a:solidFill>
                <a:latin typeface="Times New Roman" panose="02020603050405020304" pitchFamily="18" charset="0"/>
                <a:cs typeface="Times New Roman" panose="02020603050405020304" pitchFamily="18" charset="0"/>
              </a:rPr>
              <a:t>(</a:t>
            </a:r>
            <a:r>
              <a:rPr lang="en-US" sz="1800" b="0" i="0" u="none" strike="noStrike" baseline="0" dirty="0">
                <a:solidFill>
                  <a:srgbClr val="3A3A3A"/>
                </a:solidFill>
                <a:latin typeface="Times New Roman" panose="02020603050405020304" pitchFamily="18" charset="0"/>
                <a:cs typeface="Times New Roman" panose="02020603050405020304" pitchFamily="18" charset="0"/>
              </a:rPr>
              <a:t>∫𝑃𝑑𝑥)) (∫ 𝑄 * (𝑒</a:t>
            </a:r>
            <a:r>
              <a:rPr lang="en-US" sz="1800" b="0" i="1" u="none" strike="noStrike" baseline="0" dirty="0" err="1">
                <a:solidFill>
                  <a:srgbClr val="3A3A3A"/>
                </a:solidFill>
                <a:latin typeface="Times New Roman" panose="02020603050405020304" pitchFamily="18" charset="0"/>
                <a:cs typeface="Times New Roman" panose="02020603050405020304" pitchFamily="18" charset="0"/>
              </a:rPr>
              <a:t>xp</a:t>
            </a:r>
            <a:r>
              <a:rPr lang="en-US" sz="1800" b="0" i="1" u="none" strike="noStrike" baseline="0" dirty="0">
                <a:solidFill>
                  <a:srgbClr val="3A3A3A"/>
                </a:solidFill>
                <a:latin typeface="Times New Roman" panose="02020603050405020304" pitchFamily="18" charset="0"/>
                <a:cs typeface="Times New Roman" panose="02020603050405020304" pitchFamily="18" charset="0"/>
              </a:rPr>
              <a:t> </a:t>
            </a:r>
            <a:r>
              <a:rPr lang="en-US" sz="1800" b="0" u="none" strike="noStrike" baseline="0" dirty="0">
                <a:solidFill>
                  <a:srgbClr val="3A3A3A"/>
                </a:solidFill>
                <a:latin typeface="Times New Roman" panose="02020603050405020304" pitchFamily="18" charset="0"/>
                <a:cs typeface="Times New Roman" panose="02020603050405020304" pitchFamily="18" charset="0"/>
              </a:rPr>
              <a:t>(</a:t>
            </a:r>
            <a:r>
              <a:rPr lang="en-US" sz="1800" b="0" i="0" u="none" strike="noStrike" baseline="0" dirty="0">
                <a:solidFill>
                  <a:srgbClr val="3A3A3A"/>
                </a:solidFill>
                <a:latin typeface="Times New Roman" panose="02020603050405020304" pitchFamily="18" charset="0"/>
                <a:cs typeface="Times New Roman" panose="02020603050405020304" pitchFamily="18" charset="0"/>
              </a:rPr>
              <a:t>∫𝑃𝑑𝑥))𝑑𝑥 + 𝑐</a:t>
            </a:r>
          </a:p>
          <a:p>
            <a:pPr marL="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solution of the linear differential equation produces the value of variable y. We find the final value of y from the above three mentioned methods and compare the results and finally, we will find the best method to choose for solving ODE.</a:t>
            </a:r>
          </a:p>
          <a:p>
            <a:pPr algn="l"/>
            <a:r>
              <a:rPr lang="en-US" sz="1800" b="0" i="0" u="none" strike="noStrike" baseline="0" dirty="0">
                <a:latin typeface="Times New Roman" panose="02020603050405020304" pitchFamily="18" charset="0"/>
                <a:cs typeface="Times New Roman" panose="02020603050405020304" pitchFamily="18" charset="0"/>
              </a:rPr>
              <a:t>Here, we considered a simple equation as an example:</a:t>
            </a:r>
          </a:p>
          <a:p>
            <a:pPr algn="l"/>
            <a:r>
              <a:rPr lang="en-US" sz="1800" b="0" i="0" u="none" strike="noStrike" baseline="0" dirty="0">
                <a:latin typeface="Times New Roman" panose="02020603050405020304" pitchFamily="18" charset="0"/>
                <a:cs typeface="Times New Roman" panose="02020603050405020304" pitchFamily="18" charset="0"/>
              </a:rPr>
              <a:t> 𝑑𝑦/𝑑𝑥 = 𝑓(𝑥, 𝑦) </a:t>
            </a:r>
          </a:p>
          <a:p>
            <a:pPr algn="l"/>
            <a:r>
              <a:rPr lang="en-US" sz="1800" b="0" i="0" u="none" strike="noStrike" baseline="0" dirty="0">
                <a:latin typeface="Times New Roman" panose="02020603050405020304" pitchFamily="18" charset="0"/>
                <a:cs typeface="Times New Roman" panose="02020603050405020304" pitchFamily="18" charset="0"/>
              </a:rPr>
              <a:t>where , 𝑓(𝑥, 𝑦) = 3𝑒−𝑥 − 0. 4𝑦 with Initial Conditions: 𝑦(𝑥 = 0) = 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7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8FA3-D3D2-4123-A09B-785A462B84C5}"/>
              </a:ext>
            </a:extLst>
          </p:cNvPr>
          <p:cNvSpPr>
            <a:spLocks noGrp="1"/>
          </p:cNvSpPr>
          <p:nvPr>
            <p:ph type="title"/>
          </p:nvPr>
        </p:nvSpPr>
        <p:spPr/>
        <p:txBody>
          <a:bodyPr>
            <a:normAutofit/>
          </a:bodyPr>
          <a:lstStyle/>
          <a:p>
            <a:r>
              <a:rPr lang="en-US" sz="2400" b="1" i="0" u="none" strike="noStrike" baseline="0" dirty="0">
                <a:latin typeface="Times New Roman" panose="02020603050405020304" pitchFamily="18" charset="0"/>
                <a:cs typeface="Times New Roman" panose="02020603050405020304" pitchFamily="18" charset="0"/>
              </a:rPr>
              <a:t>Analytical Method</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85EBDA-7B03-4D15-9E64-E84ABFB052FA}"/>
              </a:ext>
            </a:extLst>
          </p:cNvPr>
          <p:cNvSpPr>
            <a:spLocks noGrp="1"/>
          </p:cNvSpPr>
          <p:nvPr>
            <p:ph idx="1"/>
          </p:nvPr>
        </p:nvSpPr>
        <p:spPr/>
        <p:txBody>
          <a:bodyPr>
            <a:noAutofit/>
          </a:bodyPr>
          <a:lstStyle/>
          <a:p>
            <a:pPr algn="l"/>
            <a:r>
              <a:rPr lang="en-US" b="1" i="0" u="none" strike="noStrike" baseline="0" dirty="0">
                <a:latin typeface="Times New Roman" panose="02020603050405020304" pitchFamily="18" charset="0"/>
                <a:cs typeface="Times New Roman" panose="02020603050405020304" pitchFamily="18" charset="0"/>
              </a:rPr>
              <a:t>Error Analysis of Euler Method:</a:t>
            </a:r>
          </a:p>
          <a:p>
            <a:pPr algn="l"/>
            <a:r>
              <a:rPr lang="en-US" sz="1800" b="0" i="0" u="none" strike="noStrike" baseline="0" dirty="0">
                <a:latin typeface="Times New Roman" panose="02020603050405020304" pitchFamily="18" charset="0"/>
                <a:cs typeface="Times New Roman" panose="02020603050405020304" pitchFamily="18" charset="0"/>
              </a:rPr>
              <a:t>𝑦𝑖+1 = 𝑦(𝑥𝑖 +1) = 𝑦(𝑥𝑖 + ℎ)</a:t>
            </a:r>
          </a:p>
          <a:p>
            <a:pPr algn="l"/>
            <a:r>
              <a:rPr lang="en-US" sz="1800" b="0" i="0" u="none" strike="noStrike" baseline="0" dirty="0">
                <a:latin typeface="Times New Roman" panose="02020603050405020304" pitchFamily="18" charset="0"/>
                <a:cs typeface="Times New Roman" panose="02020603050405020304" pitchFamily="18" charset="0"/>
              </a:rPr>
              <a:t>Using the Taylor series expansion method,</a:t>
            </a:r>
          </a:p>
          <a:p>
            <a:pPr algn="l"/>
            <a:r>
              <a:rPr lang="en-US" sz="1800" b="0" i="0" u="none" strike="noStrike" baseline="0" dirty="0">
                <a:latin typeface="Times New Roman" panose="02020603050405020304" pitchFamily="18" charset="0"/>
                <a:cs typeface="Times New Roman" panose="02020603050405020304" pitchFamily="18" charset="0"/>
              </a:rPr>
              <a:t>𝑦𝑖+1 = 𝑦(𝑥𝑖 ) + ℎ 𝑓(𝑥𝑖 , 𝑦𝑖) + ℎ^2/2! (𝑑𝑓(𝑥𝑖 , 𝑦𝑖)</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𝑑𝑥) + ℎ^2/3! (𝑑^2𝑓(𝑥𝑖 , 𝑦𝑖)</a:t>
            </a:r>
            <a:r>
              <a:rPr lang="en-US" sz="180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𝑑𝑥^2) + ......</a:t>
            </a:r>
          </a:p>
          <a:p>
            <a:pPr algn="l"/>
            <a:r>
              <a:rPr lang="en-US" sz="1800" b="0" i="0" u="none" strike="noStrike" baseline="0" dirty="0">
                <a:latin typeface="Times New Roman" panose="02020603050405020304" pitchFamily="18" charset="0"/>
                <a:cs typeface="Times New Roman" panose="02020603050405020304" pitchFamily="18" charset="0"/>
              </a:rPr>
              <a:t>𝑦𝑖+1 = 𝑦𝑖 + ℎ 𝑓(𝑥𝑖 , 𝑦𝑖) + ℎ^2/2!(𝑑𝑓(𝑥𝑖 , 𝑦𝑖)/𝑑𝑥) + 𝑂(ℎ^3) + ....</a:t>
            </a:r>
          </a:p>
          <a:p>
            <a:pPr algn="l"/>
            <a:r>
              <a:rPr lang="en-US" sz="1800" b="0" i="0" u="none" strike="noStrike" baseline="0" dirty="0">
                <a:latin typeface="Times New Roman" panose="02020603050405020304" pitchFamily="18" charset="0"/>
                <a:cs typeface="Times New Roman" panose="02020603050405020304" pitchFamily="18" charset="0"/>
              </a:rPr>
              <a:t>So error for the Euler method is of Order: ℎ^2 ( Local truncation Error ). </a:t>
            </a:r>
          </a:p>
          <a:p>
            <a:pPr algn="l"/>
            <a:r>
              <a:rPr lang="es-ES" sz="1800" b="0" i="0" u="none" strike="noStrike" baseline="0" dirty="0">
                <a:latin typeface="Times New Roman" panose="02020603050405020304" pitchFamily="18" charset="0"/>
                <a:cs typeface="Times New Roman" panose="02020603050405020304" pitchFamily="18" charset="0"/>
              </a:rPr>
              <a:t>Global </a:t>
            </a:r>
            <a:r>
              <a:rPr lang="es-ES" sz="1800" b="0" i="0" u="none" strike="noStrike" baseline="0" dirty="0" err="1">
                <a:latin typeface="Times New Roman" panose="02020603050405020304" pitchFamily="18" charset="0"/>
                <a:cs typeface="Times New Roman" panose="02020603050405020304" pitchFamily="18" charset="0"/>
              </a:rPr>
              <a:t>truncation</a:t>
            </a:r>
            <a:r>
              <a:rPr lang="es-ES" sz="1800" b="0" i="0" u="none" strike="noStrike" baseline="0" dirty="0">
                <a:latin typeface="Times New Roman" panose="02020603050405020304" pitchFamily="18" charset="0"/>
                <a:cs typeface="Times New Roman" panose="02020603050405020304" pitchFamily="18" charset="0"/>
              </a:rPr>
              <a:t> Error: 𝑂(ℎ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60853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127</TotalTime>
  <Words>2995</Words>
  <Application>Microsoft Office PowerPoint</Application>
  <PresentationFormat>Widescreen</PresentationFormat>
  <Paragraphs>128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Calibri Light</vt:lpstr>
      <vt:lpstr>CambriaMath</vt:lpstr>
      <vt:lpstr>FreeSerif</vt:lpstr>
      <vt:lpstr>MS-PGothic</vt:lpstr>
      <vt:lpstr>OpenSans-Regular</vt:lpstr>
      <vt:lpstr>Times New Roman</vt:lpstr>
      <vt:lpstr>Retrospect</vt:lpstr>
      <vt:lpstr>Numerical solution of SIR model for transmission of tuberculosis by Runge-Kutta method</vt:lpstr>
      <vt:lpstr>Problem Statement</vt:lpstr>
      <vt:lpstr>Aim</vt:lpstr>
      <vt:lpstr>SIR Model for Transmission of Tuberculosis</vt:lpstr>
      <vt:lpstr>PowerPoint Presentation</vt:lpstr>
      <vt:lpstr>Governing SIR Equations</vt:lpstr>
      <vt:lpstr>Governing SIR Equations</vt:lpstr>
      <vt:lpstr>PowerPoint Presentation</vt:lpstr>
      <vt:lpstr>Analytical Method</vt:lpstr>
      <vt:lpstr>Fourth-Order Runge-Kutta Method</vt:lpstr>
      <vt:lpstr>PowerPoint Presentation</vt:lpstr>
      <vt:lpstr>PowerPoint Presentation</vt:lpstr>
      <vt:lpstr>Boundary Conditions and Parameters ( Source )</vt:lpstr>
      <vt:lpstr>Solving SIR Model using Fourth-order Runge-Kutta method</vt:lpstr>
      <vt:lpstr>PowerPoint Presentation</vt:lpstr>
      <vt:lpstr>PowerPoint Presentation</vt:lpstr>
      <vt:lpstr>Results</vt:lpstr>
      <vt:lpstr>PowerPoint Presentation</vt:lpstr>
      <vt:lpstr>PowerPoint Presentation</vt:lpstr>
      <vt:lpstr>PowerPoint Presentation</vt:lpstr>
      <vt:lpstr>PowerPoint Presentation</vt:lpstr>
      <vt:lpstr>Matlab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solution of SIR model for transmission of tuberculosis by Runge-Kutta method</dc:title>
  <dc:creator>vivek kumawat</dc:creator>
  <cp:lastModifiedBy>vivek kumawat</cp:lastModifiedBy>
  <cp:revision>1</cp:revision>
  <dcterms:created xsi:type="dcterms:W3CDTF">2021-11-11T05:35:46Z</dcterms:created>
  <dcterms:modified xsi:type="dcterms:W3CDTF">2021-11-11T07:43:35Z</dcterms:modified>
</cp:coreProperties>
</file>