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12A0-88D6-8707-9ED6-C8A8B2739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DF958-986C-53F5-AE0B-F06B98CD3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440A8-8DEE-2215-3007-9822854D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EB9F-2372-490F-BEB1-CA1F193C441E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AF419-D478-192F-CA93-8666ABB1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131F7-02BB-2459-F36E-5F6720D6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CF4A-B04D-4DD7-B836-4C2F3130B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81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5C5C-4CF3-1E2E-8E4D-4371574E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5965D-6F1C-30A1-ED39-6152132AB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24989-A286-BF7C-7FF9-1CD40746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EB9F-2372-490F-BEB1-CA1F193C441E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4899C-0B22-AAE0-65B4-0EA4FC29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956A0-FD4B-F608-5BC1-5D010ECD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CF4A-B04D-4DD7-B836-4C2F3130B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7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75683-7443-ED1E-89FC-346C956FE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61864-64C8-344F-CAE0-90ABF8C9C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89654-2918-702A-6786-C824EEB6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EB9F-2372-490F-BEB1-CA1F193C441E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257B4-95C2-A146-34E8-63A0D57F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6246A-2220-B70D-73F3-E3019609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CF4A-B04D-4DD7-B836-4C2F3130B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87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FB95-083E-D9A7-D6A3-FAC24EE0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17D36-CCBD-F35A-BEEA-5D50DECF9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326FC-46A5-063E-6C0E-DBC702E7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EB9F-2372-490F-BEB1-CA1F193C441E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A463E-C93E-EDF6-004D-6E6BFBD6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FC0E6-10E7-68E7-8077-5F30F2E3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CF4A-B04D-4DD7-B836-4C2F3130B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66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0899-8C1C-9021-FE30-08215355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CE8C7-EA38-D752-7A6F-7501A26DB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4AB76-4B02-45E0-A0A4-27DF2A4E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EB9F-2372-490F-BEB1-CA1F193C441E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035AA-3276-5A2E-ADC4-6A315F18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EFD89-F7B4-E4F7-ED58-277697FF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CF4A-B04D-4DD7-B836-4C2F3130B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87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E19A-DB53-5CA8-2945-D3FBEE79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5391A-CC07-B090-AC75-1C997B303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9E0B6-D77B-737C-2E6F-192C1624B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781D8-18AE-C4E2-6D31-850D936A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EB9F-2372-490F-BEB1-CA1F193C441E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3813D-4CD5-1336-3C09-21C13D8B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B3731-FD49-AD48-DA27-A2139779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CF4A-B04D-4DD7-B836-4C2F3130B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53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B1B0-666B-A49B-2828-332690265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5340C-544C-3E66-4860-D09774914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0DC7C-317B-C97A-549F-5DD9F91EF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E4012-E4F7-3F76-6C78-7C8CC8F4E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736D9-64B1-6761-5268-24A15DCF8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57056-CBAF-FE0E-8C9F-7ACBD537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EB9F-2372-490F-BEB1-CA1F193C441E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05A64-2A9B-BCEF-C8B7-296600E2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E258D-7425-4472-EC8F-7D1C2C62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CF4A-B04D-4DD7-B836-4C2F3130B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91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DAB7-D0E1-D31B-E3CB-4E42FFEA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3EFC0-1D79-5E98-9917-20B90B6D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EB9F-2372-490F-BEB1-CA1F193C441E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7B863-FD2E-0AAD-D382-35CB774B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DAB0D-2601-EC0F-E3D0-EF4638E9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CF4A-B04D-4DD7-B836-4C2F3130B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42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F2372-F33E-F040-27F4-45176626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EB9F-2372-490F-BEB1-CA1F193C441E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33A59-A443-61C0-069F-AC4A3E79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B01EC-A200-86DE-0278-A69F3E7F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CF4A-B04D-4DD7-B836-4C2F3130B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46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EEB7-5F37-382A-9F26-8A7C6DEA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57ED3-D486-89B1-18FE-389719E2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D7E7A-A02A-D6C8-8C4F-34F10D7A2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AD49A-9A66-A15A-552B-4705E736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EB9F-2372-490F-BEB1-CA1F193C441E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6D2D9-7CA0-3E57-2C36-4869CE8A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1DDA5-8BD7-B158-898B-FEE4B0F9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CF4A-B04D-4DD7-B836-4C2F3130B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90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CCF6-4313-F675-823C-A786EA1E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F9D5F-6723-0271-BA25-ED478704B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D9F6A-FA6D-92D6-FDA5-A73DBF02C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EB4B6-84A7-FE87-EFB8-1E6C34E3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EB9F-2372-490F-BEB1-CA1F193C441E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8CB20-8FD9-990F-1B7C-4EEF893E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CD724-D583-D2BF-188D-EEAAAB54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CF4A-B04D-4DD7-B836-4C2F3130B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7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200F8-6081-2B29-A081-F04D4960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BE2E7-8A17-852E-9A32-F89B3F5BF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F3771-5BFC-4040-5D4B-72F95AF59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CEB9F-2372-490F-BEB1-CA1F193C441E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796CB-0CB8-4B16-CE6D-21FA8840A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3AE8D-5790-F6DA-9234-01231C2EA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CF4A-B04D-4DD7-B836-4C2F3130B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56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5BF0747-E3CE-8E64-D92A-2F0023CC3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Lending Club Case Study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7E06734-7D53-3522-EFCD-7410A4E34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By Vipendra Katiyar</a:t>
            </a:r>
          </a:p>
          <a:p>
            <a:endParaRPr lang="en-US" dirty="0"/>
          </a:p>
          <a:p>
            <a:r>
              <a:rPr lang="en-US" dirty="0"/>
              <a:t>Git :</a:t>
            </a:r>
          </a:p>
        </p:txBody>
      </p:sp>
    </p:spTree>
    <p:extLst>
      <p:ext uri="{BB962C8B-B14F-4D97-AF65-F5344CB8AC3E}">
        <p14:creationId xmlns:p14="http://schemas.microsoft.com/office/powerpoint/2010/main" val="32080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87BF-ED15-C206-7553-39782DFC2EB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725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77079-6022-281E-016C-4577C65FBAA2}"/>
              </a:ext>
            </a:extLst>
          </p:cNvPr>
          <p:cNvSpPr txBox="1">
            <a:spLocks/>
          </p:cNvSpPr>
          <p:nvPr/>
        </p:nvSpPr>
        <p:spPr>
          <a:xfrm>
            <a:off x="838200" y="1320800"/>
            <a:ext cx="10515600" cy="48561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Business Understanding</a:t>
            </a:r>
          </a:p>
          <a:p>
            <a:pPr lvl="1"/>
            <a:r>
              <a:rPr lang="en-US" sz="1600" dirty="0"/>
              <a:t>Lending Club is the  largest online loan marketplace, facilitating personal loans, business loans, and financing of medical procedures</a:t>
            </a:r>
          </a:p>
          <a:p>
            <a:pPr lvl="1"/>
            <a:r>
              <a:rPr lang="en-US" sz="1600" dirty="0"/>
              <a:t>There are two types of risks associated. </a:t>
            </a:r>
          </a:p>
          <a:p>
            <a:pPr lvl="2"/>
            <a:r>
              <a:rPr lang="en-US" sz="1600" dirty="0"/>
              <a:t>Not approving the loan to credible customers results in business loss</a:t>
            </a:r>
          </a:p>
          <a:p>
            <a:pPr lvl="2"/>
            <a:r>
              <a:rPr lang="en-US" sz="1600" dirty="0"/>
              <a:t>Approving loan to defaulters also contributes to business loss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sz="1400" dirty="0"/>
          </a:p>
          <a:p>
            <a:r>
              <a:rPr lang="en-US" dirty="0"/>
              <a:t>Business Objectives</a:t>
            </a:r>
          </a:p>
          <a:p>
            <a:pPr lvl="1"/>
            <a:r>
              <a:rPr lang="en-US" sz="1600" dirty="0"/>
              <a:t>Provide recommendations to identify customers who are likely to default</a:t>
            </a:r>
          </a:p>
          <a:p>
            <a:pPr lvl="1"/>
            <a:endParaRPr lang="en-US" sz="1600" dirty="0"/>
          </a:p>
          <a:p>
            <a:r>
              <a:rPr lang="en-US" dirty="0"/>
              <a:t>Solution Strategy</a:t>
            </a:r>
          </a:p>
          <a:p>
            <a:pPr lvl="1"/>
            <a:r>
              <a:rPr lang="en-US" sz="1600" dirty="0"/>
              <a:t>Use Exploratory Data Analysis </a:t>
            </a:r>
          </a:p>
          <a:p>
            <a:pPr lvl="1"/>
            <a:r>
              <a:rPr lang="en-US" sz="1600" dirty="0"/>
              <a:t>Provide recommendations on top risk factors for loan approval process using driving factors</a:t>
            </a:r>
          </a:p>
        </p:txBody>
      </p:sp>
    </p:spTree>
    <p:extLst>
      <p:ext uri="{BB962C8B-B14F-4D97-AF65-F5344CB8AC3E}">
        <p14:creationId xmlns:p14="http://schemas.microsoft.com/office/powerpoint/2010/main" val="351210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900A-C39F-CC93-4A23-9141ECA2B27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0875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Feature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C300F-EF6A-A984-D239-6C6EE2EDA4AE}"/>
              </a:ext>
            </a:extLst>
          </p:cNvPr>
          <p:cNvSpPr txBox="1">
            <a:spLocks/>
          </p:cNvSpPr>
          <p:nvPr/>
        </p:nvSpPr>
        <p:spPr>
          <a:xfrm>
            <a:off x="838200" y="1326861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Based on the correlation matrix and business knowledge, The following features were selected for analysis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r>
              <a:rPr lang="en-US" dirty="0"/>
              <a:t>Loan Amount</a:t>
            </a:r>
          </a:p>
          <a:p>
            <a:pPr lvl="1"/>
            <a:r>
              <a:rPr lang="en-US" dirty="0"/>
              <a:t>Interest Rate</a:t>
            </a:r>
          </a:p>
          <a:p>
            <a:pPr lvl="1"/>
            <a:r>
              <a:rPr lang="en-US" dirty="0"/>
              <a:t>Term</a:t>
            </a:r>
          </a:p>
          <a:p>
            <a:pPr lvl="1"/>
            <a:r>
              <a:rPr lang="en-US" dirty="0"/>
              <a:t>Annual Income</a:t>
            </a:r>
          </a:p>
          <a:p>
            <a:pPr lvl="1"/>
            <a:r>
              <a:rPr lang="en-US" dirty="0"/>
              <a:t>Loan Grade</a:t>
            </a:r>
          </a:p>
          <a:p>
            <a:pPr lvl="1"/>
            <a:r>
              <a:rPr lang="en-US" dirty="0"/>
              <a:t>Debt to Income Ratio</a:t>
            </a:r>
          </a:p>
          <a:p>
            <a:pPr lvl="1"/>
            <a:r>
              <a:rPr lang="en-US" dirty="0"/>
              <a:t>Loan Purpose</a:t>
            </a:r>
          </a:p>
          <a:p>
            <a:pPr lvl="1"/>
            <a:r>
              <a:rPr lang="en-US" dirty="0"/>
              <a:t>Employee Length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9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2760C-176D-E995-2398-A729B6DC1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735" y="843242"/>
            <a:ext cx="332422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1C9BACE-6F7A-01A0-4F14-766ACE27F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399" y="904875"/>
            <a:ext cx="37528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C17A819-2C02-F9E6-1578-5E2250F01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118" y="3809075"/>
            <a:ext cx="38385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C2300D-C9B7-3846-644C-0DC7605ADFCC}"/>
              </a:ext>
            </a:extLst>
          </p:cNvPr>
          <p:cNvSpPr txBox="1"/>
          <p:nvPr/>
        </p:nvSpPr>
        <p:spPr>
          <a:xfrm>
            <a:off x="586509" y="3392197"/>
            <a:ext cx="446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/>
              <a:t>Most loans are given between $5000 and $15000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A198A-F88E-B3A5-111B-0BBB6D47815B}"/>
              </a:ext>
            </a:extLst>
          </p:cNvPr>
          <p:cNvSpPr txBox="1"/>
          <p:nvPr/>
        </p:nvSpPr>
        <p:spPr>
          <a:xfrm>
            <a:off x="4738118" y="6436229"/>
            <a:ext cx="446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/>
              <a:t>Most loans are taken for 36 months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4AFAFF-8CB7-2E96-5FD2-D6F9AB854ABA}"/>
              </a:ext>
            </a:extLst>
          </p:cNvPr>
          <p:cNvSpPr txBox="1"/>
          <p:nvPr/>
        </p:nvSpPr>
        <p:spPr>
          <a:xfrm>
            <a:off x="6421581" y="3422518"/>
            <a:ext cx="46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/>
              <a:t>Most Loans are given on the interest rate of 9% to 14%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EA614EB-E72E-123B-08A2-E82FA0D9593D}"/>
              </a:ext>
            </a:extLst>
          </p:cNvPr>
          <p:cNvSpPr txBox="1">
            <a:spLocks/>
          </p:cNvSpPr>
          <p:nvPr/>
        </p:nvSpPr>
        <p:spPr>
          <a:xfrm>
            <a:off x="838200" y="208113"/>
            <a:ext cx="10515600" cy="429202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Univariate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9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E595-C89A-3D0A-AC87-C08D00099490}"/>
              </a:ext>
            </a:extLst>
          </p:cNvPr>
          <p:cNvSpPr txBox="1">
            <a:spLocks/>
          </p:cNvSpPr>
          <p:nvPr/>
        </p:nvSpPr>
        <p:spPr>
          <a:xfrm>
            <a:off x="838200" y="208113"/>
            <a:ext cx="10515600" cy="429202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Univariate Analysis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0261CB-F441-93CD-6AD3-1BA908FCB5EF}"/>
              </a:ext>
            </a:extLst>
          </p:cNvPr>
          <p:cNvSpPr txBox="1"/>
          <p:nvPr/>
        </p:nvSpPr>
        <p:spPr>
          <a:xfrm>
            <a:off x="959224" y="568813"/>
            <a:ext cx="8175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Loan status is plotted against different categories of selected Features</a:t>
            </a:r>
            <a:endParaRPr lang="en-IN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4746DC0-3D67-F889-A02C-D45D3ADD9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134865"/>
            <a:ext cx="10153650" cy="259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487BF28-BB21-85A1-98CC-866D29FB9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017" y="3797395"/>
            <a:ext cx="10182225" cy="271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55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1FF0-5E7F-6889-065E-34031A1035B5}"/>
              </a:ext>
            </a:extLst>
          </p:cNvPr>
          <p:cNvSpPr txBox="1">
            <a:spLocks/>
          </p:cNvSpPr>
          <p:nvPr/>
        </p:nvSpPr>
        <p:spPr>
          <a:xfrm>
            <a:off x="838200" y="208113"/>
            <a:ext cx="10515600" cy="429202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Bivariate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263A5-9691-042A-1F81-0D6B2CAEB9A4}"/>
              </a:ext>
            </a:extLst>
          </p:cNvPr>
          <p:cNvSpPr txBox="1">
            <a:spLocks/>
          </p:cNvSpPr>
          <p:nvPr/>
        </p:nvSpPr>
        <p:spPr>
          <a:xfrm>
            <a:off x="838200" y="720442"/>
            <a:ext cx="10515600" cy="61375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Scatter plot and Line plots are prepared against the selected features to identify correlation</a:t>
            </a:r>
          </a:p>
          <a:p>
            <a:r>
              <a:rPr lang="en-US" sz="1600" dirty="0"/>
              <a:t>DTI vs Annual Income has less significance where else loan amount is spread with DTI and Interest rate are low too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4D27D85-DAAE-5FD4-AA5C-19AA26479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3" y="1700276"/>
            <a:ext cx="38385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7C8F3A9-9CCB-CD47-2E99-CA8DF640D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553" y="1700275"/>
            <a:ext cx="5428129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12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73AF-65C8-4B1E-ACBA-4F0A9DC52728}"/>
              </a:ext>
            </a:extLst>
          </p:cNvPr>
          <p:cNvSpPr txBox="1">
            <a:spLocks/>
          </p:cNvSpPr>
          <p:nvPr/>
        </p:nvSpPr>
        <p:spPr>
          <a:xfrm>
            <a:off x="838200" y="179965"/>
            <a:ext cx="10515600" cy="43887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85AA-9B83-4F12-FD08-D60EB59CF313}"/>
              </a:ext>
            </a:extLst>
          </p:cNvPr>
          <p:cNvSpPr txBox="1">
            <a:spLocks/>
          </p:cNvSpPr>
          <p:nvPr/>
        </p:nvSpPr>
        <p:spPr>
          <a:xfrm>
            <a:off x="838200" y="1330036"/>
            <a:ext cx="10515600" cy="52000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Based on the Exploratory Data Analysis performed, the following are the recommendations which are the driving factors in deciding the loan risk levels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r>
              <a:rPr lang="en-US" dirty="0"/>
              <a:t>Higher </a:t>
            </a:r>
            <a:r>
              <a:rPr lang="en-US" b="1" dirty="0"/>
              <a:t>Debt to Income </a:t>
            </a:r>
            <a:r>
              <a:rPr lang="en-US" dirty="0"/>
              <a:t>ratios corresponds to more defaulting</a:t>
            </a:r>
          </a:p>
          <a:p>
            <a:pPr lvl="1"/>
            <a:r>
              <a:rPr lang="en-US" dirty="0"/>
              <a:t>Small Business tends to be more risker </a:t>
            </a:r>
            <a:r>
              <a:rPr lang="en-US" b="1" dirty="0"/>
              <a:t>Purpose</a:t>
            </a:r>
            <a:r>
              <a:rPr lang="en-US" dirty="0"/>
              <a:t> compared to others</a:t>
            </a:r>
          </a:p>
          <a:p>
            <a:pPr lvl="1"/>
            <a:r>
              <a:rPr lang="en-US" b="1" dirty="0"/>
              <a:t>Loan Grades </a:t>
            </a:r>
            <a:r>
              <a:rPr lang="en-US" dirty="0"/>
              <a:t>F &amp; G are more riskier when combined with higher </a:t>
            </a:r>
            <a:r>
              <a:rPr lang="en-US"/>
              <a:t>interest rate</a:t>
            </a:r>
            <a:endParaRPr lang="en-US" dirty="0"/>
          </a:p>
          <a:p>
            <a:pPr lvl="1"/>
            <a:r>
              <a:rPr lang="en-US" dirty="0"/>
              <a:t>Applicants with higher </a:t>
            </a:r>
            <a:r>
              <a:rPr lang="en-US" b="1" dirty="0"/>
              <a:t>Annual Income </a:t>
            </a:r>
            <a:r>
              <a:rPr lang="en-US" dirty="0"/>
              <a:t>are less riskier compared to lower income group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All the above features have to be looked together in determining the risky applicant and decision should not be taken based on one single feature mentioned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1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308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Lending Club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Vipendra katiyar</dc:creator>
  <cp:lastModifiedBy>Vipendra katiyar</cp:lastModifiedBy>
  <cp:revision>5</cp:revision>
  <dcterms:created xsi:type="dcterms:W3CDTF">2022-07-06T11:16:54Z</dcterms:created>
  <dcterms:modified xsi:type="dcterms:W3CDTF">2022-07-06T12:01:44Z</dcterms:modified>
</cp:coreProperties>
</file>