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5143500" cx="9144000"/>
  <p:notesSz cx="6858000" cy="9144000"/>
  <p:embeddedFontLst>
    <p:embeddedFont>
      <p:font typeface="Montserrat"/>
      <p:regular r:id="rId34"/>
      <p:bold r:id="rId35"/>
      <p:italic r:id="rId36"/>
      <p:boldItalic r:id="rId37"/>
    </p:embeddedFont>
    <p:embeddedFont>
      <p:font typeface="Lato"/>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italic.fntdata"/><Relationship Id="rId20" Type="http://schemas.openxmlformats.org/officeDocument/2006/relationships/slide" Target="slides/slide15.xml"/><Relationship Id="rId41" Type="http://schemas.openxmlformats.org/officeDocument/2006/relationships/font" Target="fonts/Lato-bold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Montserrat-bold.fntdata"/><Relationship Id="rId12" Type="http://schemas.openxmlformats.org/officeDocument/2006/relationships/slide" Target="slides/slide7.xml"/><Relationship Id="rId34" Type="http://schemas.openxmlformats.org/officeDocument/2006/relationships/font" Target="fonts/Montserrat-regular.fntdata"/><Relationship Id="rId15" Type="http://schemas.openxmlformats.org/officeDocument/2006/relationships/slide" Target="slides/slide10.xml"/><Relationship Id="rId37" Type="http://schemas.openxmlformats.org/officeDocument/2006/relationships/font" Target="fonts/Montserrat-boldItalic.fntdata"/><Relationship Id="rId14" Type="http://schemas.openxmlformats.org/officeDocument/2006/relationships/slide" Target="slides/slide9.xml"/><Relationship Id="rId36" Type="http://schemas.openxmlformats.org/officeDocument/2006/relationships/font" Target="fonts/Montserrat-italic.fntdata"/><Relationship Id="rId17" Type="http://schemas.openxmlformats.org/officeDocument/2006/relationships/slide" Target="slides/slide12.xml"/><Relationship Id="rId39" Type="http://schemas.openxmlformats.org/officeDocument/2006/relationships/font" Target="fonts/Lato-bold.fntdata"/><Relationship Id="rId16" Type="http://schemas.openxmlformats.org/officeDocument/2006/relationships/slide" Target="slides/slide11.xml"/><Relationship Id="rId38" Type="http://schemas.openxmlformats.org/officeDocument/2006/relationships/font" Target="fonts/Lato-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56d0021f45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56d0021f45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Blocking AI is a brute force implementation. The time </a:t>
            </a:r>
            <a:r>
              <a:rPr lang="en"/>
              <a:t>complexity</a:t>
            </a:r>
            <a:r>
              <a:rPr lang="en"/>
              <a:t> is O (m*n) where m is the number of rows and n is the number of </a:t>
            </a:r>
            <a:r>
              <a:rPr lang="en"/>
              <a:t>columns</a:t>
            </a:r>
            <a:r>
              <a:rPr lang="en"/>
              <a:t>. In Connect 4, m and n are constants, 6 and 7 respectively. The AI </a:t>
            </a:r>
            <a:r>
              <a:rPr lang="en"/>
              <a:t>searches for vertical, horizontal, negative diagonal, and positive diagonal blocks. It also searches for gapped blocks. Gapped blocks only apply to horizontal and diagonals. Please note there can be situations where there are more than 1 valid block, in this case, one block is selected at random and played.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56d0021f45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56d0021f45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the user has 3 in a row vertically, the only possible block is row+3. The image shows a vertical block played by placing yellow to board[3,2].</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56d0021f45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56d0021f45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If the user has 3 in a row horizontally, the two possible blocks are column-1 or column+3. The image shows a horizontal block played by placing yellow to board[0,2].</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56d0021f45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256d0021f45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If the user has 3 in a row diagonally, the possible blocks vary based on the slope. For positive diagonal slopes, the possible blocks are row-1,column-1 or row+3,column+3. For negative diagonal slopes, the possible blocks are row+1,column-1 or row-3,column+3.The image shows a diagonal block played by placing yellow to board[3,5].</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56d0021f45_0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256d0021f45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lets take a look at gapped blocks. Gapped blocks only apply to </a:t>
            </a:r>
            <a:r>
              <a:rPr lang="en"/>
              <a:t>horizontal</a:t>
            </a:r>
            <a:r>
              <a:rPr lang="en"/>
              <a:t> or </a:t>
            </a:r>
            <a:r>
              <a:rPr lang="en"/>
              <a:t>diagonal blocks. Previously, we looked at blocks that recognized 3 in a row and blocked by not allowing the edge piece to be placed. A gapped block seeks to block a game winning move where the blocking coordinate is in the middle of the 4 in a row, rather than the edge. In the image, you can see player has a potential game winning negative slope, the AI recognizes a gapped block and plays board[1.4]</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56d0021f45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256d0021f45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Just to reiterate, If many blocking coordinates are found, the AI selects a </a:t>
            </a:r>
            <a:r>
              <a:rPr lang="en"/>
              <a:t>coordinate</a:t>
            </a:r>
            <a:r>
              <a:rPr lang="en"/>
              <a:t> that is in range and valid. By valid I am referring verifying the gravity aspect of Connect4 (verifying every row below is populated). And you can also see a snippet of the valid checks.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56d0021f45_0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256d0021f45_0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 here you can see a snippet of the blocking AI code.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57805b5675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257805b5675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257805b5675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257805b5675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257805b5675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257805b5675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56d0021f45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56d0021f45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257805b567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257805b567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257805b5675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257805b5675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257805b5675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257805b5675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257805b5675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257805b5675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257805b5675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257805b5675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256d0021f45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256d0021f45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20a884edb5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20a884edb5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20a884edb57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20a884edb57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20a884edb57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20a884edb57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57805b5675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57805b5675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56d0021f45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56d0021f45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56d0021f45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56d0021f45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56d0021f45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56d0021f45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56d0021f45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56d0021f45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56d0021f45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56d0021f45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56d0021f45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56d0021f45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blocking AI searches the board for potential game winning moves by the opponent. If a </a:t>
            </a:r>
            <a:r>
              <a:rPr lang="en"/>
              <a:t>potential</a:t>
            </a:r>
            <a:r>
              <a:rPr lang="en"/>
              <a:t> blocking move is found, the AI plays that move, else it will act as the random AI and play a random move.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2.png"/><Relationship Id="rId4" Type="http://schemas.openxmlformats.org/officeDocument/2006/relationships/image" Target="../media/image2.png"/><Relationship Id="rId5"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3.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5.png"/><Relationship Id="rId4" Type="http://schemas.openxmlformats.org/officeDocument/2006/relationships/image" Target="../media/image1.png"/><Relationship Id="rId5" Type="http://schemas.openxmlformats.org/officeDocument/2006/relationships/image" Target="../media/image6.png"/><Relationship Id="rId6"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6000"/>
              <a:t>Connect4 </a:t>
            </a:r>
            <a:endParaRPr sz="6000"/>
          </a:p>
        </p:txBody>
      </p:sp>
      <p:sp>
        <p:nvSpPr>
          <p:cNvPr id="135" name="Google Shape;135;p13"/>
          <p:cNvSpPr txBox="1"/>
          <p:nvPr>
            <p:ph idx="1" type="subTitle"/>
          </p:nvPr>
        </p:nvSpPr>
        <p:spPr>
          <a:xfrm>
            <a:off x="311700" y="2834125"/>
            <a:ext cx="8520600" cy="2309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By:</a:t>
            </a:r>
            <a:endParaRPr/>
          </a:p>
          <a:p>
            <a:pPr indent="0" lvl="0" marL="0" rtl="0" algn="l">
              <a:spcBef>
                <a:spcPts val="0"/>
              </a:spcBef>
              <a:spcAft>
                <a:spcPts val="0"/>
              </a:spcAft>
              <a:buNone/>
            </a:pPr>
            <a:r>
              <a:rPr lang="en"/>
              <a:t>Artificial Masters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Team Members:</a:t>
            </a:r>
            <a:endParaRPr/>
          </a:p>
          <a:p>
            <a:pPr indent="0" lvl="0" marL="0" rtl="0" algn="l">
              <a:spcBef>
                <a:spcPts val="0"/>
              </a:spcBef>
              <a:spcAft>
                <a:spcPts val="0"/>
              </a:spcAft>
              <a:buNone/>
            </a:pPr>
            <a:r>
              <a:rPr lang="en"/>
              <a:t>Manpreet Dhindsa, Taylor Nastally, Jake Anderson, Ashot Alajanyan</a:t>
            </a:r>
            <a:endParaRPr sz="1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Blocking AI</a:t>
            </a:r>
            <a:endParaRPr/>
          </a:p>
        </p:txBody>
      </p:sp>
      <p:sp>
        <p:nvSpPr>
          <p:cNvPr id="200" name="Google Shape;200;p2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Brute Force Implementation </a:t>
            </a:r>
            <a:endParaRPr/>
          </a:p>
          <a:p>
            <a:pPr indent="-311150" lvl="0" marL="457200" rtl="0" algn="l">
              <a:spcBef>
                <a:spcPts val="0"/>
              </a:spcBef>
              <a:spcAft>
                <a:spcPts val="0"/>
              </a:spcAft>
              <a:buSzPts val="1300"/>
              <a:buChar char="●"/>
            </a:pPr>
            <a:r>
              <a:rPr lang="en"/>
              <a:t>Time Complexity - O(m*n) </a:t>
            </a:r>
            <a:endParaRPr/>
          </a:p>
          <a:p>
            <a:pPr indent="-298450" lvl="1" marL="914400" rtl="0" algn="l">
              <a:spcBef>
                <a:spcPts val="0"/>
              </a:spcBef>
              <a:spcAft>
                <a:spcPts val="0"/>
              </a:spcAft>
              <a:buSzPts val="1100"/>
              <a:buChar char="○"/>
            </a:pPr>
            <a:r>
              <a:rPr lang="en"/>
              <a:t>m is the number of rows</a:t>
            </a:r>
            <a:endParaRPr/>
          </a:p>
          <a:p>
            <a:pPr indent="-298450" lvl="1" marL="914400" rtl="0" algn="l">
              <a:spcBef>
                <a:spcPts val="0"/>
              </a:spcBef>
              <a:spcAft>
                <a:spcPts val="0"/>
              </a:spcAft>
              <a:buSzPts val="1100"/>
              <a:buChar char="○"/>
            </a:pPr>
            <a:r>
              <a:rPr lang="en"/>
              <a:t>n is the number of columns</a:t>
            </a:r>
            <a:endParaRPr/>
          </a:p>
          <a:p>
            <a:pPr indent="-311150" lvl="0" marL="457200" rtl="0" algn="l">
              <a:spcBef>
                <a:spcPts val="0"/>
              </a:spcBef>
              <a:spcAft>
                <a:spcPts val="0"/>
              </a:spcAft>
              <a:buSzPts val="1300"/>
              <a:buChar char="●"/>
            </a:pPr>
            <a:r>
              <a:rPr lang="en"/>
              <a:t>m is always 6 and n is always 7</a:t>
            </a:r>
            <a:endParaRPr/>
          </a:p>
          <a:p>
            <a:pPr indent="-311150" lvl="0" marL="457200" rtl="0" algn="l">
              <a:spcBef>
                <a:spcPts val="0"/>
              </a:spcBef>
              <a:spcAft>
                <a:spcPts val="0"/>
              </a:spcAft>
              <a:buSzPts val="1300"/>
              <a:buChar char="●"/>
            </a:pPr>
            <a:r>
              <a:rPr lang="en"/>
              <a:t>Searches for </a:t>
            </a:r>
            <a:r>
              <a:rPr lang="en"/>
              <a:t>Vertical</a:t>
            </a:r>
            <a:r>
              <a:rPr lang="en"/>
              <a:t>, Horizontal, Negative Diagonal, and Positive Diagonal blocks</a:t>
            </a:r>
            <a:endParaRPr/>
          </a:p>
          <a:p>
            <a:pPr indent="-311150" lvl="0" marL="457200" rtl="0" algn="l">
              <a:spcBef>
                <a:spcPts val="0"/>
              </a:spcBef>
              <a:spcAft>
                <a:spcPts val="0"/>
              </a:spcAft>
              <a:buSzPts val="1300"/>
              <a:buChar char="●"/>
            </a:pPr>
            <a:r>
              <a:rPr lang="en"/>
              <a:t>Also </a:t>
            </a:r>
            <a:r>
              <a:rPr lang="en"/>
              <a:t>searches</a:t>
            </a:r>
            <a:r>
              <a:rPr lang="en"/>
              <a:t> for ‘Gapped’ blocks in Horizontal, Negative Diagonal, and Positive Diagonal</a:t>
            </a:r>
            <a:endParaRPr/>
          </a:p>
          <a:p>
            <a:pPr indent="-311150" lvl="0" marL="457200" rtl="0" algn="l">
              <a:spcBef>
                <a:spcPts val="0"/>
              </a:spcBef>
              <a:spcAft>
                <a:spcPts val="0"/>
              </a:spcAft>
              <a:buSzPts val="1300"/>
              <a:buChar char="●"/>
            </a:pPr>
            <a:r>
              <a:rPr lang="en"/>
              <a:t>Acts as Random AI if no block is found</a:t>
            </a:r>
            <a:endParaRPr/>
          </a:p>
          <a:p>
            <a:pPr indent="-311150" lvl="0" marL="457200" rtl="0" algn="l">
              <a:spcBef>
                <a:spcPts val="0"/>
              </a:spcBef>
              <a:spcAft>
                <a:spcPts val="0"/>
              </a:spcAft>
              <a:buSzPts val="1300"/>
              <a:buChar char="●"/>
            </a:pPr>
            <a:r>
              <a:rPr lang="en"/>
              <a:t>There can be situations where there are more than 1 valid block, one is selected at random and played</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Blocking AI</a:t>
            </a:r>
            <a:endParaRPr/>
          </a:p>
        </p:txBody>
      </p:sp>
      <p:sp>
        <p:nvSpPr>
          <p:cNvPr id="206" name="Google Shape;206;p23"/>
          <p:cNvSpPr txBox="1"/>
          <p:nvPr>
            <p:ph idx="1" type="body"/>
          </p:nvPr>
        </p:nvSpPr>
        <p:spPr>
          <a:xfrm>
            <a:off x="5031725" y="1235175"/>
            <a:ext cx="3580800" cy="13365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Vertical Block</a:t>
            </a:r>
            <a:endParaRPr/>
          </a:p>
          <a:p>
            <a:pPr indent="-298450" lvl="1" marL="914400" rtl="0" algn="l">
              <a:spcBef>
                <a:spcPts val="0"/>
              </a:spcBef>
              <a:spcAft>
                <a:spcPts val="0"/>
              </a:spcAft>
              <a:buSzPts val="1100"/>
              <a:buChar char="○"/>
            </a:pPr>
            <a:r>
              <a:rPr lang="en"/>
              <a:t>If user has 3 in a row </a:t>
            </a:r>
            <a:r>
              <a:rPr lang="en"/>
              <a:t>vertically</a:t>
            </a:r>
            <a:r>
              <a:rPr lang="en"/>
              <a:t>, the only possible block is row+3</a:t>
            </a:r>
            <a:endParaRPr/>
          </a:p>
          <a:p>
            <a:pPr indent="-298450" lvl="1" marL="914400" rtl="0" algn="l">
              <a:spcBef>
                <a:spcPts val="0"/>
              </a:spcBef>
              <a:spcAft>
                <a:spcPts val="0"/>
              </a:spcAft>
              <a:buSzPts val="1100"/>
              <a:buChar char="○"/>
            </a:pPr>
            <a:r>
              <a:rPr lang="en"/>
              <a:t>AI plays yellow to board[3,2] to block user’s win</a:t>
            </a:r>
            <a:endParaRPr/>
          </a:p>
        </p:txBody>
      </p:sp>
      <p:pic>
        <p:nvPicPr>
          <p:cNvPr id="207" name="Google Shape;207;p23"/>
          <p:cNvPicPr preferRelativeResize="0"/>
          <p:nvPr/>
        </p:nvPicPr>
        <p:blipFill>
          <a:blip r:embed="rId3">
            <a:alphaModFix/>
          </a:blip>
          <a:stretch>
            <a:fillRect/>
          </a:stretch>
        </p:blipFill>
        <p:spPr>
          <a:xfrm>
            <a:off x="1297499" y="1235175"/>
            <a:ext cx="3422859" cy="357595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Blocking AI</a:t>
            </a:r>
            <a:endParaRPr/>
          </a:p>
        </p:txBody>
      </p:sp>
      <p:sp>
        <p:nvSpPr>
          <p:cNvPr id="213" name="Google Shape;213;p24"/>
          <p:cNvSpPr txBox="1"/>
          <p:nvPr>
            <p:ph idx="1" type="body"/>
          </p:nvPr>
        </p:nvSpPr>
        <p:spPr>
          <a:xfrm>
            <a:off x="5031725" y="1235175"/>
            <a:ext cx="3580800" cy="13365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SzPts val="1300"/>
              <a:buChar char="●"/>
            </a:pPr>
            <a:r>
              <a:rPr lang="en"/>
              <a:t>Horizontal </a:t>
            </a:r>
            <a:r>
              <a:rPr lang="en"/>
              <a:t>Block</a:t>
            </a:r>
            <a:endParaRPr/>
          </a:p>
          <a:p>
            <a:pPr indent="-298450" lvl="1" marL="914400" rtl="0" algn="l">
              <a:spcBef>
                <a:spcPts val="0"/>
              </a:spcBef>
              <a:spcAft>
                <a:spcPts val="0"/>
              </a:spcAft>
              <a:buSzPts val="1100"/>
              <a:buChar char="○"/>
            </a:pPr>
            <a:r>
              <a:rPr lang="en"/>
              <a:t>If user has 3 in a row horizontally, possible blocks are column-1 or column+3</a:t>
            </a:r>
            <a:endParaRPr/>
          </a:p>
          <a:p>
            <a:pPr indent="-298450" lvl="1" marL="914400" rtl="0" algn="l">
              <a:spcBef>
                <a:spcPts val="0"/>
              </a:spcBef>
              <a:spcAft>
                <a:spcPts val="0"/>
              </a:spcAft>
              <a:buSzPts val="1100"/>
              <a:buChar char="○"/>
            </a:pPr>
            <a:r>
              <a:rPr lang="en"/>
              <a:t>AI plays yellow to board[0,2] to block user’s win</a:t>
            </a:r>
            <a:endParaRPr/>
          </a:p>
        </p:txBody>
      </p:sp>
      <p:pic>
        <p:nvPicPr>
          <p:cNvPr id="214" name="Google Shape;214;p24"/>
          <p:cNvPicPr preferRelativeResize="0"/>
          <p:nvPr/>
        </p:nvPicPr>
        <p:blipFill>
          <a:blip r:embed="rId3">
            <a:alphaModFix/>
          </a:blip>
          <a:stretch>
            <a:fillRect/>
          </a:stretch>
        </p:blipFill>
        <p:spPr>
          <a:xfrm>
            <a:off x="1297500" y="1235175"/>
            <a:ext cx="3379693" cy="353084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Blocking AI</a:t>
            </a:r>
            <a:endParaRPr/>
          </a:p>
        </p:txBody>
      </p:sp>
      <p:sp>
        <p:nvSpPr>
          <p:cNvPr id="220" name="Google Shape;220;p25"/>
          <p:cNvSpPr txBox="1"/>
          <p:nvPr>
            <p:ph idx="1" type="body"/>
          </p:nvPr>
        </p:nvSpPr>
        <p:spPr>
          <a:xfrm>
            <a:off x="5031725" y="1180825"/>
            <a:ext cx="3580800" cy="34764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Diagonal </a:t>
            </a:r>
            <a:r>
              <a:rPr lang="en"/>
              <a:t>Block</a:t>
            </a:r>
            <a:endParaRPr/>
          </a:p>
          <a:p>
            <a:pPr indent="-298450" lvl="1" marL="914400" rtl="0" algn="l">
              <a:spcBef>
                <a:spcPts val="0"/>
              </a:spcBef>
              <a:spcAft>
                <a:spcPts val="0"/>
              </a:spcAft>
              <a:buSzPts val="1100"/>
              <a:buChar char="○"/>
            </a:pPr>
            <a:r>
              <a:rPr lang="en"/>
              <a:t>If user has 3 in a row diagonally, possible blocks vary based on the slope</a:t>
            </a:r>
            <a:endParaRPr/>
          </a:p>
          <a:p>
            <a:pPr indent="-298450" lvl="1" marL="914400" rtl="0" algn="l">
              <a:spcBef>
                <a:spcPts val="0"/>
              </a:spcBef>
              <a:spcAft>
                <a:spcPts val="0"/>
              </a:spcAft>
              <a:buSzPts val="1100"/>
              <a:buChar char="○"/>
            </a:pPr>
            <a:r>
              <a:rPr lang="en"/>
              <a:t>AI plays yellow to board[3,5] to block user’s win</a:t>
            </a:r>
            <a:endParaRPr/>
          </a:p>
          <a:p>
            <a:pPr indent="-298450" lvl="1" marL="914400" rtl="0" algn="l">
              <a:spcBef>
                <a:spcPts val="0"/>
              </a:spcBef>
              <a:spcAft>
                <a:spcPts val="0"/>
              </a:spcAft>
              <a:buSzPts val="1100"/>
              <a:buChar char="○"/>
            </a:pPr>
            <a:r>
              <a:rPr lang="en"/>
              <a:t>Positive Slope Diagonal</a:t>
            </a:r>
            <a:endParaRPr/>
          </a:p>
          <a:p>
            <a:pPr indent="-298450" lvl="2" marL="1371600" rtl="0" algn="l">
              <a:spcBef>
                <a:spcPts val="0"/>
              </a:spcBef>
              <a:spcAft>
                <a:spcPts val="0"/>
              </a:spcAft>
              <a:buSzPts val="1100"/>
              <a:buChar char="■"/>
            </a:pPr>
            <a:r>
              <a:rPr lang="en"/>
              <a:t>Possible blocks are row-1, column-1 or row+3, column+3</a:t>
            </a:r>
            <a:endParaRPr/>
          </a:p>
          <a:p>
            <a:pPr indent="-298450" lvl="1" marL="914400" rtl="0" algn="l">
              <a:spcBef>
                <a:spcPts val="0"/>
              </a:spcBef>
              <a:spcAft>
                <a:spcPts val="0"/>
              </a:spcAft>
              <a:buSzPts val="1100"/>
              <a:buChar char="○"/>
            </a:pPr>
            <a:r>
              <a:rPr lang="en"/>
              <a:t>Negative Slope Diagonal</a:t>
            </a:r>
            <a:endParaRPr/>
          </a:p>
          <a:p>
            <a:pPr indent="-298450" lvl="2" marL="1371600" rtl="0" algn="l">
              <a:spcBef>
                <a:spcPts val="0"/>
              </a:spcBef>
              <a:spcAft>
                <a:spcPts val="0"/>
              </a:spcAft>
              <a:buSzPts val="1100"/>
              <a:buChar char="■"/>
            </a:pPr>
            <a:r>
              <a:rPr lang="en"/>
              <a:t>Possible blocks are row+1, column-1 or row-3, column+3</a:t>
            </a:r>
            <a:endParaRPr/>
          </a:p>
        </p:txBody>
      </p:sp>
      <p:pic>
        <p:nvPicPr>
          <p:cNvPr id="221" name="Google Shape;221;p25"/>
          <p:cNvPicPr preferRelativeResize="0"/>
          <p:nvPr/>
        </p:nvPicPr>
        <p:blipFill>
          <a:blip r:embed="rId3">
            <a:alphaModFix/>
          </a:blip>
          <a:stretch>
            <a:fillRect/>
          </a:stretch>
        </p:blipFill>
        <p:spPr>
          <a:xfrm>
            <a:off x="1297500" y="1180825"/>
            <a:ext cx="3383569" cy="353084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Blocking AI</a:t>
            </a:r>
            <a:endParaRPr/>
          </a:p>
        </p:txBody>
      </p:sp>
      <p:sp>
        <p:nvSpPr>
          <p:cNvPr id="227" name="Google Shape;227;p26"/>
          <p:cNvSpPr txBox="1"/>
          <p:nvPr>
            <p:ph idx="1" type="body"/>
          </p:nvPr>
        </p:nvSpPr>
        <p:spPr>
          <a:xfrm>
            <a:off x="5031725" y="1180825"/>
            <a:ext cx="3580800" cy="34764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Gapped </a:t>
            </a:r>
            <a:r>
              <a:rPr lang="en"/>
              <a:t>Blocks</a:t>
            </a:r>
            <a:endParaRPr/>
          </a:p>
          <a:p>
            <a:pPr indent="-298450" lvl="1" marL="914400" rtl="0" algn="l">
              <a:spcBef>
                <a:spcPts val="0"/>
              </a:spcBef>
              <a:spcAft>
                <a:spcPts val="0"/>
              </a:spcAft>
              <a:buSzPts val="1100"/>
              <a:buChar char="○"/>
            </a:pPr>
            <a:r>
              <a:rPr lang="en"/>
              <a:t>Only applies to horizontal or </a:t>
            </a:r>
            <a:r>
              <a:rPr lang="en"/>
              <a:t>diagonal</a:t>
            </a:r>
            <a:r>
              <a:rPr lang="en"/>
              <a:t> blocks</a:t>
            </a:r>
            <a:endParaRPr/>
          </a:p>
          <a:p>
            <a:pPr indent="-298450" lvl="1" marL="914400" rtl="0" algn="l">
              <a:spcBef>
                <a:spcPts val="0"/>
              </a:spcBef>
              <a:spcAft>
                <a:spcPts val="0"/>
              </a:spcAft>
              <a:buSzPts val="1100"/>
              <a:buChar char="○"/>
            </a:pPr>
            <a:r>
              <a:rPr lang="en"/>
              <a:t>Previous </a:t>
            </a:r>
            <a:r>
              <a:rPr lang="en"/>
              <a:t>searches blocked as follows OOOX or XOOO</a:t>
            </a:r>
            <a:endParaRPr/>
          </a:p>
          <a:p>
            <a:pPr indent="-298450" lvl="1" marL="914400" rtl="0" algn="l">
              <a:spcBef>
                <a:spcPts val="0"/>
              </a:spcBef>
              <a:spcAft>
                <a:spcPts val="0"/>
              </a:spcAft>
              <a:buSzPts val="1100"/>
              <a:buChar char="○"/>
            </a:pPr>
            <a:r>
              <a:rPr lang="en"/>
              <a:t>Gapped blocks are the following OXOO or OOXO</a:t>
            </a:r>
            <a:endParaRPr/>
          </a:p>
          <a:p>
            <a:pPr indent="-298450" lvl="1" marL="914400" rtl="0" algn="l">
              <a:spcBef>
                <a:spcPts val="0"/>
              </a:spcBef>
              <a:spcAft>
                <a:spcPts val="0"/>
              </a:spcAft>
              <a:buSzPts val="1100"/>
              <a:buChar char="○"/>
            </a:pPr>
            <a:r>
              <a:rPr lang="en"/>
              <a:t>AI plays yellow to board[1,4] to block user’s win</a:t>
            </a:r>
            <a:endParaRPr/>
          </a:p>
        </p:txBody>
      </p:sp>
      <p:pic>
        <p:nvPicPr>
          <p:cNvPr id="228" name="Google Shape;228;p26"/>
          <p:cNvPicPr preferRelativeResize="0"/>
          <p:nvPr/>
        </p:nvPicPr>
        <p:blipFill>
          <a:blip r:embed="rId3">
            <a:alphaModFix/>
          </a:blip>
          <a:stretch>
            <a:fillRect/>
          </a:stretch>
        </p:blipFill>
        <p:spPr>
          <a:xfrm>
            <a:off x="1249400" y="1153600"/>
            <a:ext cx="3376496" cy="35308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Blocking AI</a:t>
            </a:r>
            <a:endParaRPr/>
          </a:p>
        </p:txBody>
      </p:sp>
      <p:sp>
        <p:nvSpPr>
          <p:cNvPr id="234" name="Google Shape;234;p27"/>
          <p:cNvSpPr txBox="1"/>
          <p:nvPr>
            <p:ph idx="1" type="body"/>
          </p:nvPr>
        </p:nvSpPr>
        <p:spPr>
          <a:xfrm>
            <a:off x="1297500" y="1122450"/>
            <a:ext cx="6756300" cy="14493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If many possible blocking coordinates are found</a:t>
            </a:r>
            <a:endParaRPr/>
          </a:p>
          <a:p>
            <a:pPr indent="-298450" lvl="1" marL="914400" rtl="0" algn="l">
              <a:spcBef>
                <a:spcPts val="0"/>
              </a:spcBef>
              <a:spcAft>
                <a:spcPts val="0"/>
              </a:spcAft>
              <a:buSzPts val="1100"/>
              <a:buChar char="○"/>
            </a:pPr>
            <a:r>
              <a:rPr lang="en"/>
              <a:t>AI selects a coordinate that is in range and valid</a:t>
            </a:r>
            <a:endParaRPr/>
          </a:p>
          <a:p>
            <a:pPr indent="-311150" lvl="0" marL="457200" rtl="0" algn="l">
              <a:spcBef>
                <a:spcPts val="0"/>
              </a:spcBef>
              <a:spcAft>
                <a:spcPts val="0"/>
              </a:spcAft>
              <a:buSzPts val="1300"/>
              <a:buChar char="●"/>
            </a:pPr>
            <a:r>
              <a:rPr lang="en"/>
              <a:t>In range verifies that the coordinate is on the board</a:t>
            </a:r>
            <a:endParaRPr/>
          </a:p>
          <a:p>
            <a:pPr indent="-311150" lvl="0" marL="457200" rtl="0" algn="l">
              <a:spcBef>
                <a:spcPts val="0"/>
              </a:spcBef>
              <a:spcAft>
                <a:spcPts val="0"/>
              </a:spcAft>
              <a:buSzPts val="1300"/>
              <a:buChar char="●"/>
            </a:pPr>
            <a:r>
              <a:rPr lang="en"/>
              <a:t>Valid verifies if all rows below that coordinate are occupied </a:t>
            </a:r>
            <a:endParaRPr/>
          </a:p>
          <a:p>
            <a:pPr indent="-298450" lvl="1" marL="914400" rtl="0" algn="l">
              <a:spcBef>
                <a:spcPts val="0"/>
              </a:spcBef>
              <a:spcAft>
                <a:spcPts val="0"/>
              </a:spcAft>
              <a:buSzPts val="1100"/>
              <a:buChar char="○"/>
            </a:pPr>
            <a:r>
              <a:rPr lang="en"/>
              <a:t>Handles the ‘Gravity’ aspect of Connect4</a:t>
            </a:r>
            <a:endParaRPr/>
          </a:p>
        </p:txBody>
      </p:sp>
      <p:pic>
        <p:nvPicPr>
          <p:cNvPr id="235" name="Google Shape;235;p27"/>
          <p:cNvPicPr preferRelativeResize="0"/>
          <p:nvPr/>
        </p:nvPicPr>
        <p:blipFill>
          <a:blip r:embed="rId3">
            <a:alphaModFix/>
          </a:blip>
          <a:stretch>
            <a:fillRect/>
          </a:stretch>
        </p:blipFill>
        <p:spPr>
          <a:xfrm>
            <a:off x="1601125" y="2644200"/>
            <a:ext cx="5941738" cy="20815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Blocking AI - Python Implementation</a:t>
            </a:r>
            <a:endParaRPr/>
          </a:p>
        </p:txBody>
      </p:sp>
      <p:pic>
        <p:nvPicPr>
          <p:cNvPr id="241" name="Google Shape;241;p28"/>
          <p:cNvPicPr preferRelativeResize="0"/>
          <p:nvPr/>
        </p:nvPicPr>
        <p:blipFill>
          <a:blip r:embed="rId3">
            <a:alphaModFix/>
          </a:blip>
          <a:stretch>
            <a:fillRect/>
          </a:stretch>
        </p:blipFill>
        <p:spPr>
          <a:xfrm>
            <a:off x="1969125" y="1025600"/>
            <a:ext cx="5497551" cy="372877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2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Alpha-Beta Pruning AI</a:t>
            </a:r>
            <a:endParaRPr/>
          </a:p>
        </p:txBody>
      </p:sp>
      <p:sp>
        <p:nvSpPr>
          <p:cNvPr id="247" name="Google Shape;247;p2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sz="1400"/>
              <a:t>An adversarial search algorithm (one which traces </a:t>
            </a:r>
            <a:r>
              <a:rPr lang="en" sz="1400"/>
              <a:t>opponents</a:t>
            </a:r>
            <a:r>
              <a:rPr lang="en" sz="1400"/>
              <a:t> moves)</a:t>
            </a:r>
            <a:endParaRPr sz="1400"/>
          </a:p>
          <a:p>
            <a:pPr indent="-317500" lvl="0" marL="457200" rtl="0" algn="l">
              <a:spcBef>
                <a:spcPts val="0"/>
              </a:spcBef>
              <a:spcAft>
                <a:spcPts val="0"/>
              </a:spcAft>
              <a:buSzPts val="1400"/>
              <a:buChar char="●"/>
            </a:pPr>
            <a:r>
              <a:rPr lang="en" sz="1400"/>
              <a:t>Best case time complexity of                        in which b is the branching factor and d is the depth of the game tree</a:t>
            </a:r>
            <a:endParaRPr sz="1400"/>
          </a:p>
          <a:p>
            <a:pPr indent="-317500" lvl="0" marL="457200" rtl="0" algn="l">
              <a:spcBef>
                <a:spcPts val="0"/>
              </a:spcBef>
              <a:spcAft>
                <a:spcPts val="0"/>
              </a:spcAft>
              <a:buSzPts val="1400"/>
              <a:buChar char="●"/>
            </a:pPr>
            <a:r>
              <a:rPr lang="en" sz="1400"/>
              <a:t>Utilizes the minimax algorithm, proceeding in a depth-first search, </a:t>
            </a:r>
            <a:r>
              <a:rPr lang="en" sz="1400"/>
              <a:t>maintaining</a:t>
            </a:r>
            <a:r>
              <a:rPr lang="en" sz="1400"/>
              <a:t> two values of alpha and beta</a:t>
            </a:r>
            <a:endParaRPr sz="1400"/>
          </a:p>
          <a:p>
            <a:pPr indent="-317500" lvl="0" marL="457200" rtl="0" algn="l">
              <a:spcBef>
                <a:spcPts val="0"/>
              </a:spcBef>
              <a:spcAft>
                <a:spcPts val="0"/>
              </a:spcAft>
              <a:buSzPts val="1400"/>
              <a:buChar char="●"/>
            </a:pPr>
            <a:r>
              <a:rPr lang="en" sz="1400"/>
              <a:t>Alpha represents the minimum score that the maximizing player is assured of, while the beta represents the maximum score the minimizing player is assured of</a:t>
            </a:r>
            <a:endParaRPr sz="1400"/>
          </a:p>
        </p:txBody>
      </p:sp>
      <p:pic>
        <p:nvPicPr>
          <p:cNvPr id="248" name="Google Shape;248;p29"/>
          <p:cNvPicPr preferRelativeResize="0"/>
          <p:nvPr/>
        </p:nvPicPr>
        <p:blipFill>
          <a:blip r:embed="rId3">
            <a:alphaModFix/>
          </a:blip>
          <a:stretch>
            <a:fillRect/>
          </a:stretch>
        </p:blipFill>
        <p:spPr>
          <a:xfrm>
            <a:off x="4129200" y="1879050"/>
            <a:ext cx="666750" cy="3333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0"/>
          <p:cNvSpPr txBox="1"/>
          <p:nvPr>
            <p:ph type="title"/>
          </p:nvPr>
        </p:nvSpPr>
        <p:spPr>
          <a:xfrm>
            <a:off x="2399725" y="81750"/>
            <a:ext cx="39093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Minimax Algorithm </a:t>
            </a:r>
            <a:endParaRPr/>
          </a:p>
        </p:txBody>
      </p:sp>
      <p:sp>
        <p:nvSpPr>
          <p:cNvPr id="254" name="Google Shape;254;p30"/>
          <p:cNvSpPr txBox="1"/>
          <p:nvPr>
            <p:ph idx="1" type="body"/>
          </p:nvPr>
        </p:nvSpPr>
        <p:spPr>
          <a:xfrm>
            <a:off x="228475" y="2461100"/>
            <a:ext cx="8662500" cy="2017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Maximizing Player												Minimizing Player</a:t>
            </a:r>
            <a:endParaRPr/>
          </a:p>
        </p:txBody>
      </p:sp>
      <p:pic>
        <p:nvPicPr>
          <p:cNvPr id="255" name="Google Shape;255;p30"/>
          <p:cNvPicPr preferRelativeResize="0"/>
          <p:nvPr/>
        </p:nvPicPr>
        <p:blipFill>
          <a:blip r:embed="rId3">
            <a:alphaModFix/>
          </a:blip>
          <a:stretch>
            <a:fillRect/>
          </a:stretch>
        </p:blipFill>
        <p:spPr>
          <a:xfrm>
            <a:off x="2346875" y="606750"/>
            <a:ext cx="4015001" cy="2146175"/>
          </a:xfrm>
          <a:prstGeom prst="rect">
            <a:avLst/>
          </a:prstGeom>
          <a:noFill/>
          <a:ln>
            <a:noFill/>
          </a:ln>
        </p:spPr>
      </p:pic>
      <p:pic>
        <p:nvPicPr>
          <p:cNvPr id="256" name="Google Shape;256;p30"/>
          <p:cNvPicPr preferRelativeResize="0"/>
          <p:nvPr/>
        </p:nvPicPr>
        <p:blipFill>
          <a:blip r:embed="rId4">
            <a:alphaModFix/>
          </a:blip>
          <a:stretch>
            <a:fillRect/>
          </a:stretch>
        </p:blipFill>
        <p:spPr>
          <a:xfrm>
            <a:off x="228475" y="2816750"/>
            <a:ext cx="4343401" cy="2202725"/>
          </a:xfrm>
          <a:prstGeom prst="rect">
            <a:avLst/>
          </a:prstGeom>
          <a:noFill/>
          <a:ln>
            <a:noFill/>
          </a:ln>
        </p:spPr>
      </p:pic>
      <p:pic>
        <p:nvPicPr>
          <p:cNvPr id="257" name="Google Shape;257;p30"/>
          <p:cNvPicPr preferRelativeResize="0"/>
          <p:nvPr/>
        </p:nvPicPr>
        <p:blipFill>
          <a:blip r:embed="rId5">
            <a:alphaModFix/>
          </a:blip>
          <a:stretch>
            <a:fillRect/>
          </a:stretch>
        </p:blipFill>
        <p:spPr>
          <a:xfrm>
            <a:off x="4631861" y="2816750"/>
            <a:ext cx="4259113" cy="22027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Alpha-Beta Pruning in Minimax</a:t>
            </a:r>
            <a:endParaRPr/>
          </a:p>
        </p:txBody>
      </p:sp>
      <p:sp>
        <p:nvSpPr>
          <p:cNvPr id="263" name="Google Shape;263;p31"/>
          <p:cNvSpPr txBox="1"/>
          <p:nvPr>
            <p:ph idx="1" type="body"/>
          </p:nvPr>
        </p:nvSpPr>
        <p:spPr>
          <a:xfrm>
            <a:off x="1463850" y="3080725"/>
            <a:ext cx="6706200" cy="17715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lang="en" sz="2208"/>
              <a:t>Obtaining Alpha values					Obtaining Beta values</a:t>
            </a:r>
            <a:endParaRPr sz="2208"/>
          </a:p>
          <a:p>
            <a:pPr indent="0" lvl="0" marL="0" rtl="0" algn="l">
              <a:spcBef>
                <a:spcPts val="1200"/>
              </a:spcBef>
              <a:spcAft>
                <a:spcPts val="0"/>
              </a:spcAft>
              <a:buNone/>
            </a:pPr>
            <a:r>
              <a:t/>
            </a:r>
            <a:endParaRPr/>
          </a:p>
          <a:p>
            <a:pPr indent="0" lvl="0" marL="0" rtl="0" algn="l">
              <a:spcBef>
                <a:spcPts val="1200"/>
              </a:spcBef>
              <a:spcAft>
                <a:spcPts val="0"/>
              </a:spcAft>
              <a:buNone/>
            </a:pPr>
            <a:r>
              <a:t/>
            </a:r>
            <a:endParaRPr sz="1249"/>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264" name="Google Shape;264;p31"/>
          <p:cNvPicPr preferRelativeResize="0"/>
          <p:nvPr/>
        </p:nvPicPr>
        <p:blipFill>
          <a:blip r:embed="rId3">
            <a:alphaModFix/>
          </a:blip>
          <a:stretch>
            <a:fillRect/>
          </a:stretch>
        </p:blipFill>
        <p:spPr>
          <a:xfrm>
            <a:off x="1297502" y="1806925"/>
            <a:ext cx="2472025" cy="1273800"/>
          </a:xfrm>
          <a:prstGeom prst="rect">
            <a:avLst/>
          </a:prstGeom>
          <a:noFill/>
          <a:ln>
            <a:noFill/>
          </a:ln>
        </p:spPr>
      </p:pic>
      <p:pic>
        <p:nvPicPr>
          <p:cNvPr id="265" name="Google Shape;265;p31"/>
          <p:cNvPicPr preferRelativeResize="0"/>
          <p:nvPr/>
        </p:nvPicPr>
        <p:blipFill>
          <a:blip r:embed="rId4">
            <a:alphaModFix/>
          </a:blip>
          <a:stretch>
            <a:fillRect/>
          </a:stretch>
        </p:blipFill>
        <p:spPr>
          <a:xfrm>
            <a:off x="4977176" y="1806926"/>
            <a:ext cx="2449615" cy="1273800"/>
          </a:xfrm>
          <a:prstGeom prst="rect">
            <a:avLst/>
          </a:prstGeom>
          <a:noFill/>
          <a:ln>
            <a:noFill/>
          </a:ln>
        </p:spPr>
      </p:pic>
      <p:sp>
        <p:nvSpPr>
          <p:cNvPr id="266" name="Google Shape;266;p31"/>
          <p:cNvSpPr txBox="1"/>
          <p:nvPr/>
        </p:nvSpPr>
        <p:spPr>
          <a:xfrm>
            <a:off x="876100" y="3703075"/>
            <a:ext cx="69417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latin typeface="Lato"/>
                <a:ea typeface="Lato"/>
                <a:cs typeface="Lato"/>
                <a:sym typeface="Lato"/>
              </a:rPr>
              <a:t>In these instances, the minimax algorithm will weigh each new value (score) against the tree’s previous value (greater for maximizing player, lesser for minimizing player), and will update the alpha/beta values if the appropriate conditions have been met.</a:t>
            </a:r>
            <a:endParaRPr>
              <a:solidFill>
                <a:srgbClr val="FFFFFF"/>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Agenda</a:t>
            </a:r>
            <a:endParaRPr/>
          </a:p>
        </p:txBody>
      </p:sp>
      <p:sp>
        <p:nvSpPr>
          <p:cNvPr id="141" name="Google Shape;141;p14"/>
          <p:cNvSpPr txBox="1"/>
          <p:nvPr>
            <p:ph idx="1" type="body"/>
          </p:nvPr>
        </p:nvSpPr>
        <p:spPr>
          <a:xfrm>
            <a:off x="1297500" y="1422675"/>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Motivations</a:t>
            </a:r>
            <a:endParaRPr/>
          </a:p>
          <a:p>
            <a:pPr indent="-311150" lvl="0" marL="457200" rtl="0" algn="l">
              <a:spcBef>
                <a:spcPts val="0"/>
              </a:spcBef>
              <a:spcAft>
                <a:spcPts val="0"/>
              </a:spcAft>
              <a:buSzPts val="1300"/>
              <a:buChar char="●"/>
            </a:pPr>
            <a:r>
              <a:rPr lang="en"/>
              <a:t>Introduction to Connect4</a:t>
            </a:r>
            <a:endParaRPr/>
          </a:p>
          <a:p>
            <a:pPr indent="-298450" lvl="1" marL="914400" rtl="0" algn="l">
              <a:spcBef>
                <a:spcPts val="0"/>
              </a:spcBef>
              <a:spcAft>
                <a:spcPts val="0"/>
              </a:spcAft>
              <a:buSzPts val="1100"/>
              <a:buChar char="○"/>
            </a:pPr>
            <a:r>
              <a:rPr lang="en"/>
              <a:t>How to Play</a:t>
            </a:r>
            <a:endParaRPr/>
          </a:p>
          <a:p>
            <a:pPr indent="-298450" lvl="1" marL="914400" rtl="0" algn="l">
              <a:spcBef>
                <a:spcPts val="0"/>
              </a:spcBef>
              <a:spcAft>
                <a:spcPts val="0"/>
              </a:spcAft>
              <a:buSzPts val="1100"/>
              <a:buChar char="○"/>
            </a:pPr>
            <a:r>
              <a:rPr lang="en"/>
              <a:t>How to Win</a:t>
            </a:r>
            <a:endParaRPr/>
          </a:p>
          <a:p>
            <a:pPr indent="-311150" lvl="0" marL="457200" rtl="0" algn="l">
              <a:spcBef>
                <a:spcPts val="0"/>
              </a:spcBef>
              <a:spcAft>
                <a:spcPts val="0"/>
              </a:spcAft>
              <a:buSzPts val="1300"/>
              <a:buChar char="●"/>
            </a:pPr>
            <a:r>
              <a:rPr lang="en"/>
              <a:t>Introduction to our game/design</a:t>
            </a:r>
            <a:endParaRPr/>
          </a:p>
          <a:p>
            <a:pPr indent="-298450" lvl="1" marL="914400" rtl="0" algn="l">
              <a:spcBef>
                <a:spcPts val="0"/>
              </a:spcBef>
              <a:spcAft>
                <a:spcPts val="0"/>
              </a:spcAft>
              <a:buSzPts val="1100"/>
              <a:buChar char="○"/>
            </a:pPr>
            <a:r>
              <a:rPr lang="en"/>
              <a:t>Overview of the various menus and app functionalities </a:t>
            </a:r>
            <a:endParaRPr/>
          </a:p>
          <a:p>
            <a:pPr indent="-298450" lvl="1" marL="914400" rtl="0" algn="l">
              <a:spcBef>
                <a:spcPts val="0"/>
              </a:spcBef>
              <a:spcAft>
                <a:spcPts val="0"/>
              </a:spcAft>
              <a:buSzPts val="1100"/>
              <a:buChar char="○"/>
            </a:pPr>
            <a:r>
              <a:rPr lang="en"/>
              <a:t>How to Play our Python Application</a:t>
            </a:r>
            <a:endParaRPr/>
          </a:p>
          <a:p>
            <a:pPr indent="-311150" lvl="0" marL="457200" rtl="0" algn="l">
              <a:spcBef>
                <a:spcPts val="0"/>
              </a:spcBef>
              <a:spcAft>
                <a:spcPts val="0"/>
              </a:spcAft>
              <a:buSzPts val="1300"/>
              <a:buChar char="●"/>
            </a:pPr>
            <a:r>
              <a:rPr lang="en"/>
              <a:t>Our Artificial Intelligence Designs</a:t>
            </a:r>
            <a:endParaRPr/>
          </a:p>
          <a:p>
            <a:pPr indent="-298450" lvl="1" marL="914400" rtl="0" algn="l">
              <a:spcBef>
                <a:spcPts val="0"/>
              </a:spcBef>
              <a:spcAft>
                <a:spcPts val="0"/>
              </a:spcAft>
              <a:buSzPts val="1100"/>
              <a:buChar char="○"/>
            </a:pPr>
            <a:r>
              <a:rPr lang="en"/>
              <a:t>Random AI</a:t>
            </a:r>
            <a:endParaRPr/>
          </a:p>
          <a:p>
            <a:pPr indent="-298450" lvl="1" marL="914400" rtl="0" algn="l">
              <a:spcBef>
                <a:spcPts val="0"/>
              </a:spcBef>
              <a:spcAft>
                <a:spcPts val="0"/>
              </a:spcAft>
              <a:buSzPts val="1100"/>
              <a:buChar char="○"/>
            </a:pPr>
            <a:r>
              <a:rPr lang="en"/>
              <a:t>Blocking AI</a:t>
            </a:r>
            <a:endParaRPr/>
          </a:p>
          <a:p>
            <a:pPr indent="-298450" lvl="1" marL="914400" rtl="0" algn="l">
              <a:spcBef>
                <a:spcPts val="0"/>
              </a:spcBef>
              <a:spcAft>
                <a:spcPts val="0"/>
              </a:spcAft>
              <a:buSzPts val="1100"/>
              <a:buChar char="○"/>
            </a:pPr>
            <a:r>
              <a:rPr lang="en"/>
              <a:t>State Space Search AI</a:t>
            </a:r>
            <a:endParaRPr/>
          </a:p>
          <a:p>
            <a:pPr indent="-298450" lvl="1" marL="914400" rtl="0" algn="l">
              <a:spcBef>
                <a:spcPts val="0"/>
              </a:spcBef>
              <a:spcAft>
                <a:spcPts val="0"/>
              </a:spcAft>
              <a:buSzPts val="1100"/>
              <a:buChar char="○"/>
            </a:pPr>
            <a:r>
              <a:rPr lang="en"/>
              <a:t>Alpha-Beta Pruning AI</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2"/>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Alpha-Beta Pruning AI</a:t>
            </a:r>
            <a:endParaRPr/>
          </a:p>
          <a:p>
            <a:pPr indent="0" lvl="0" marL="0" rtl="0" algn="l">
              <a:spcBef>
                <a:spcPts val="0"/>
              </a:spcBef>
              <a:spcAft>
                <a:spcPts val="0"/>
              </a:spcAft>
              <a:buNone/>
            </a:pPr>
            <a:r>
              <a:t/>
            </a:r>
            <a:endParaRPr/>
          </a:p>
        </p:txBody>
      </p:sp>
      <p:sp>
        <p:nvSpPr>
          <p:cNvPr id="272" name="Google Shape;272;p32"/>
          <p:cNvSpPr txBox="1"/>
          <p:nvPr>
            <p:ph idx="1" type="body"/>
          </p:nvPr>
        </p:nvSpPr>
        <p:spPr>
          <a:xfrm>
            <a:off x="4951375" y="1235400"/>
            <a:ext cx="3501900" cy="3576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500"/>
              <a:t>A simple example of the Alpha-Beta pruning AI making the best move. </a:t>
            </a:r>
            <a:r>
              <a:rPr lang="en" sz="1500"/>
              <a:t>Although</a:t>
            </a:r>
            <a:r>
              <a:rPr lang="en" sz="1500"/>
              <a:t> placing a third yellow in a row can still be considered a good move, that would lead to a loss next move, so the AI chooses to block the user.</a:t>
            </a:r>
            <a:endParaRPr sz="1500"/>
          </a:p>
        </p:txBody>
      </p:sp>
      <p:pic>
        <p:nvPicPr>
          <p:cNvPr id="273" name="Google Shape;273;p32"/>
          <p:cNvPicPr preferRelativeResize="0"/>
          <p:nvPr/>
        </p:nvPicPr>
        <p:blipFill>
          <a:blip r:embed="rId3">
            <a:alphaModFix/>
          </a:blip>
          <a:stretch>
            <a:fillRect/>
          </a:stretch>
        </p:blipFill>
        <p:spPr>
          <a:xfrm>
            <a:off x="1297496" y="1235175"/>
            <a:ext cx="3570840" cy="357594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3"/>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Alpha-Beta Pruning AI</a:t>
            </a:r>
            <a:endParaRPr/>
          </a:p>
          <a:p>
            <a:pPr indent="0" lvl="0" marL="0" rtl="0" algn="l">
              <a:spcBef>
                <a:spcPts val="0"/>
              </a:spcBef>
              <a:spcAft>
                <a:spcPts val="0"/>
              </a:spcAft>
              <a:buNone/>
            </a:pPr>
            <a:r>
              <a:t/>
            </a:r>
            <a:endParaRPr/>
          </a:p>
        </p:txBody>
      </p:sp>
      <p:sp>
        <p:nvSpPr>
          <p:cNvPr id="279" name="Google Shape;279;p33"/>
          <p:cNvSpPr txBox="1"/>
          <p:nvPr>
            <p:ph idx="1" type="body"/>
          </p:nvPr>
        </p:nvSpPr>
        <p:spPr>
          <a:xfrm>
            <a:off x="4902750" y="1215700"/>
            <a:ext cx="3433800" cy="3594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500"/>
              <a:t>Here the AI has led itself to a best case scenario. If the player drops red the Alpha-Beta pruning will win. However if the player chooses to avoid it the path to the win has still been found.</a:t>
            </a:r>
            <a:endParaRPr sz="1500"/>
          </a:p>
        </p:txBody>
      </p:sp>
      <p:pic>
        <p:nvPicPr>
          <p:cNvPr id="280" name="Google Shape;280;p33"/>
          <p:cNvPicPr preferRelativeResize="0"/>
          <p:nvPr/>
        </p:nvPicPr>
        <p:blipFill>
          <a:blip r:embed="rId3">
            <a:alphaModFix/>
          </a:blip>
          <a:stretch>
            <a:fillRect/>
          </a:stretch>
        </p:blipFill>
        <p:spPr>
          <a:xfrm>
            <a:off x="1208247" y="1262988"/>
            <a:ext cx="3485350" cy="35003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34"/>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Alpha-Beta Pruning AI</a:t>
            </a:r>
            <a:endParaRPr/>
          </a:p>
          <a:p>
            <a:pPr indent="0" lvl="0" marL="0" rtl="0" algn="l">
              <a:spcBef>
                <a:spcPts val="0"/>
              </a:spcBef>
              <a:spcAft>
                <a:spcPts val="0"/>
              </a:spcAft>
              <a:buNone/>
            </a:pPr>
            <a:r>
              <a:t/>
            </a:r>
            <a:endParaRPr/>
          </a:p>
        </p:txBody>
      </p:sp>
      <p:sp>
        <p:nvSpPr>
          <p:cNvPr id="286" name="Google Shape;286;p34"/>
          <p:cNvSpPr txBox="1"/>
          <p:nvPr>
            <p:ph idx="1" type="body"/>
          </p:nvPr>
        </p:nvSpPr>
        <p:spPr>
          <a:xfrm>
            <a:off x="4885050" y="1245150"/>
            <a:ext cx="3451500" cy="3634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500"/>
              <a:t>The next move by the player was made, however the Alpha-Beta Pruning AI sees the win and chooses the best case.</a:t>
            </a:r>
            <a:endParaRPr sz="1500"/>
          </a:p>
        </p:txBody>
      </p:sp>
      <p:pic>
        <p:nvPicPr>
          <p:cNvPr id="287" name="Google Shape;287;p34"/>
          <p:cNvPicPr preferRelativeResize="0"/>
          <p:nvPr/>
        </p:nvPicPr>
        <p:blipFill>
          <a:blip r:embed="rId3">
            <a:alphaModFix/>
          </a:blip>
          <a:stretch>
            <a:fillRect/>
          </a:stretch>
        </p:blipFill>
        <p:spPr>
          <a:xfrm>
            <a:off x="1248850" y="1192750"/>
            <a:ext cx="3525813" cy="353084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3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Alpha-Beta Pruning AI</a:t>
            </a:r>
            <a:endParaRPr/>
          </a:p>
        </p:txBody>
      </p:sp>
      <p:sp>
        <p:nvSpPr>
          <p:cNvPr id="293" name="Google Shape;293;p35"/>
          <p:cNvSpPr txBox="1"/>
          <p:nvPr>
            <p:ph idx="1" type="body"/>
          </p:nvPr>
        </p:nvSpPr>
        <p:spPr>
          <a:xfrm>
            <a:off x="5071650" y="1028175"/>
            <a:ext cx="3264600" cy="3835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500"/>
              <a:t>This AI is not foolproof however and is prone to making less than optimal moves. In this example if the player drops a red down the AI can win in the next turn.</a:t>
            </a:r>
            <a:endParaRPr sz="1500"/>
          </a:p>
        </p:txBody>
      </p:sp>
      <p:pic>
        <p:nvPicPr>
          <p:cNvPr id="294" name="Google Shape;294;p35"/>
          <p:cNvPicPr preferRelativeResize="0"/>
          <p:nvPr/>
        </p:nvPicPr>
        <p:blipFill>
          <a:blip r:embed="rId3">
            <a:alphaModFix/>
          </a:blip>
          <a:stretch>
            <a:fillRect/>
          </a:stretch>
        </p:blipFill>
        <p:spPr>
          <a:xfrm>
            <a:off x="1224550" y="1146050"/>
            <a:ext cx="3641700" cy="363647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3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Alpha-Beta Pruning AI</a:t>
            </a:r>
            <a:endParaRPr/>
          </a:p>
        </p:txBody>
      </p:sp>
      <p:sp>
        <p:nvSpPr>
          <p:cNvPr id="300" name="Google Shape;300;p36"/>
          <p:cNvSpPr txBox="1"/>
          <p:nvPr>
            <p:ph idx="1" type="body"/>
          </p:nvPr>
        </p:nvSpPr>
        <p:spPr>
          <a:xfrm>
            <a:off x="4745075" y="1235200"/>
            <a:ext cx="3591300" cy="3576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500"/>
              <a:t>However here we see that the player has made the move opening up the Alpha-Beta Pruning AI win but the AI chooses a different, less optimal move.</a:t>
            </a:r>
            <a:endParaRPr sz="1500"/>
          </a:p>
        </p:txBody>
      </p:sp>
      <p:pic>
        <p:nvPicPr>
          <p:cNvPr id="301" name="Google Shape;301;p36"/>
          <p:cNvPicPr preferRelativeResize="0"/>
          <p:nvPr/>
        </p:nvPicPr>
        <p:blipFill>
          <a:blip r:embed="rId3">
            <a:alphaModFix/>
          </a:blip>
          <a:stretch>
            <a:fillRect/>
          </a:stretch>
        </p:blipFill>
        <p:spPr>
          <a:xfrm>
            <a:off x="1186650" y="1235200"/>
            <a:ext cx="3591300" cy="35759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3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State Space Search AI</a:t>
            </a:r>
            <a:endParaRPr/>
          </a:p>
        </p:txBody>
      </p:sp>
      <p:sp>
        <p:nvSpPr>
          <p:cNvPr id="307" name="Google Shape;307;p3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This AI functions by creating board states, playing pieces randomly, then scoring those plays</a:t>
            </a:r>
            <a:endParaRPr/>
          </a:p>
          <a:p>
            <a:pPr indent="-311150" lvl="0" marL="457200" rtl="0" algn="l">
              <a:spcBef>
                <a:spcPts val="0"/>
              </a:spcBef>
              <a:spcAft>
                <a:spcPts val="0"/>
              </a:spcAft>
              <a:buSzPts val="1300"/>
              <a:buChar char="●"/>
            </a:pPr>
            <a:r>
              <a:rPr lang="en"/>
              <a:t>The best board states are returned from with a higher score and are then played</a:t>
            </a:r>
            <a:endParaRPr/>
          </a:p>
          <a:p>
            <a:pPr indent="-311150" lvl="0" marL="457200" rtl="0" algn="l">
              <a:spcBef>
                <a:spcPts val="0"/>
              </a:spcBef>
              <a:spcAft>
                <a:spcPts val="0"/>
              </a:spcAft>
              <a:buSzPts val="1300"/>
              <a:buChar char="●"/>
            </a:pPr>
            <a:r>
              <a:rPr lang="en"/>
              <a:t>Due to the intensity and breadth of the search, the depth has been limited to 3 plays in</a:t>
            </a:r>
            <a:endParaRPr/>
          </a:p>
          <a:p>
            <a:pPr indent="-298450" lvl="1" marL="914400" rtl="0" algn="l">
              <a:spcBef>
                <a:spcPts val="0"/>
              </a:spcBef>
              <a:spcAft>
                <a:spcPts val="0"/>
              </a:spcAft>
              <a:buSzPts val="1100"/>
              <a:buChar char="○"/>
            </a:pPr>
            <a:r>
              <a:rPr lang="en"/>
              <a:t>This has the side-effect of being an easier AI to play against than A-B Pruning because it cannot easily see winning moves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3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State Space Search AI</a:t>
            </a:r>
            <a:endParaRPr/>
          </a:p>
        </p:txBody>
      </p:sp>
      <p:sp>
        <p:nvSpPr>
          <p:cNvPr id="313" name="Google Shape;313;p3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State Space Search plays the most optimally out of the group</a:t>
            </a:r>
            <a:endParaRPr/>
          </a:p>
          <a:p>
            <a:pPr indent="-311150" lvl="0" marL="457200" rtl="0" algn="l">
              <a:spcBef>
                <a:spcPts val="0"/>
              </a:spcBef>
              <a:spcAft>
                <a:spcPts val="0"/>
              </a:spcAft>
              <a:buSzPts val="1300"/>
              <a:buChar char="●"/>
            </a:pPr>
            <a:r>
              <a:rPr lang="en"/>
              <a:t>Connect 4 has over 4.5 trillion possible combinations of pieces </a:t>
            </a:r>
            <a:endParaRPr/>
          </a:p>
          <a:p>
            <a:pPr indent="-311150" lvl="0" marL="457200" rtl="0" algn="l">
              <a:spcBef>
                <a:spcPts val="0"/>
              </a:spcBef>
              <a:spcAft>
                <a:spcPts val="0"/>
              </a:spcAft>
              <a:buSzPts val="1300"/>
              <a:buChar char="●"/>
            </a:pPr>
            <a:r>
              <a:rPr lang="en"/>
              <a:t>Even with 3-ply lookahead restrictions, it is incredibly intense and there is a noticeable delay while the AI builds a tree to make the best move</a:t>
            </a:r>
            <a:endParaRPr/>
          </a:p>
          <a:p>
            <a:pPr indent="-311150" lvl="0" marL="457200" rtl="0" algn="l">
              <a:spcBef>
                <a:spcPts val="0"/>
              </a:spcBef>
              <a:spcAft>
                <a:spcPts val="0"/>
              </a:spcAft>
              <a:buSzPts val="1300"/>
              <a:buChar char="●"/>
            </a:pPr>
            <a:r>
              <a:rPr lang="en"/>
              <a:t>From playing the game, it is evident that this AI is the most difficult to play against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3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State Space Search AI</a:t>
            </a:r>
            <a:endParaRPr/>
          </a:p>
        </p:txBody>
      </p:sp>
      <p:sp>
        <p:nvSpPr>
          <p:cNvPr id="319" name="Google Shape;319;p39"/>
          <p:cNvSpPr txBox="1"/>
          <p:nvPr>
            <p:ph idx="1" type="body"/>
          </p:nvPr>
        </p:nvSpPr>
        <p:spPr>
          <a:xfrm>
            <a:off x="106325" y="887150"/>
            <a:ext cx="4773000" cy="3442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This search calculates the </a:t>
            </a:r>
            <a:r>
              <a:rPr lang="en"/>
              <a:t>heuristic value of prospective moves on a copied board</a:t>
            </a:r>
            <a:endParaRPr/>
          </a:p>
          <a:p>
            <a:pPr indent="0" lvl="0" marL="0" rtl="0" algn="l">
              <a:spcBef>
                <a:spcPts val="1200"/>
              </a:spcBef>
              <a:spcAft>
                <a:spcPts val="0"/>
              </a:spcAft>
              <a:buNone/>
            </a:pPr>
            <a:r>
              <a:rPr lang="en"/>
              <a:t>Once the moves are simulated, they are scored and whichever move has the highest heuristic score is played</a:t>
            </a:r>
            <a:endParaRPr/>
          </a:p>
          <a:p>
            <a:pPr indent="0" lvl="0" marL="0" rtl="0" algn="l">
              <a:spcBef>
                <a:spcPts val="1200"/>
              </a:spcBef>
              <a:spcAft>
                <a:spcPts val="1200"/>
              </a:spcAft>
              <a:buNone/>
            </a:pPr>
            <a:r>
              <a:rPr lang="en"/>
              <a:t>This function is nearly identical to A-B Pruning but disregards the logic of avoiding unproductive searches. Therefore, this AI takes slightly longer to make moves.</a:t>
            </a:r>
            <a:endParaRPr/>
          </a:p>
        </p:txBody>
      </p:sp>
      <p:pic>
        <p:nvPicPr>
          <p:cNvPr id="320" name="Google Shape;320;p39"/>
          <p:cNvPicPr preferRelativeResize="0"/>
          <p:nvPr/>
        </p:nvPicPr>
        <p:blipFill>
          <a:blip r:embed="rId3">
            <a:alphaModFix/>
          </a:blip>
          <a:stretch>
            <a:fillRect/>
          </a:stretch>
        </p:blipFill>
        <p:spPr>
          <a:xfrm>
            <a:off x="4879325" y="330000"/>
            <a:ext cx="4017126" cy="45565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4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State Space Search AI</a:t>
            </a:r>
            <a:endParaRPr/>
          </a:p>
        </p:txBody>
      </p:sp>
      <p:pic>
        <p:nvPicPr>
          <p:cNvPr id="326" name="Google Shape;326;p40"/>
          <p:cNvPicPr preferRelativeResize="0"/>
          <p:nvPr/>
        </p:nvPicPr>
        <p:blipFill>
          <a:blip r:embed="rId3">
            <a:alphaModFix/>
          </a:blip>
          <a:stretch>
            <a:fillRect/>
          </a:stretch>
        </p:blipFill>
        <p:spPr>
          <a:xfrm>
            <a:off x="1297500" y="1191125"/>
            <a:ext cx="3403169" cy="3530849"/>
          </a:xfrm>
          <a:prstGeom prst="rect">
            <a:avLst/>
          </a:prstGeom>
          <a:noFill/>
          <a:ln>
            <a:noFill/>
          </a:ln>
        </p:spPr>
      </p:pic>
      <p:sp>
        <p:nvSpPr>
          <p:cNvPr id="327" name="Google Shape;327;p40"/>
          <p:cNvSpPr txBox="1"/>
          <p:nvPr/>
        </p:nvSpPr>
        <p:spPr>
          <a:xfrm>
            <a:off x="4888700" y="1191125"/>
            <a:ext cx="4172100" cy="298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This AI makes the best move in all possible circumstances.</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a:p>
            <a:pPr indent="0" lvl="0" marL="0" rtl="0" algn="l">
              <a:spcBef>
                <a:spcPts val="0"/>
              </a:spcBef>
              <a:spcAft>
                <a:spcPts val="0"/>
              </a:spcAft>
              <a:buNone/>
            </a:pPr>
            <a:r>
              <a:rPr lang="en">
                <a:solidFill>
                  <a:schemeClr val="lt1"/>
                </a:solidFill>
                <a:latin typeface="Lato"/>
                <a:ea typeface="Lato"/>
                <a:cs typeface="Lato"/>
                <a:sym typeface="Lato"/>
              </a:rPr>
              <a:t>It covers blocking, searching for a win, and focusing on the center.</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a:p>
            <a:pPr indent="0" lvl="0" marL="0" rtl="0" algn="l">
              <a:spcBef>
                <a:spcPts val="0"/>
              </a:spcBef>
              <a:spcAft>
                <a:spcPts val="0"/>
              </a:spcAft>
              <a:buNone/>
            </a:pPr>
            <a:r>
              <a:rPr lang="en">
                <a:solidFill>
                  <a:schemeClr val="lt1"/>
                </a:solidFill>
                <a:latin typeface="Lato"/>
                <a:ea typeface="Lato"/>
                <a:cs typeface="Lato"/>
                <a:sym typeface="Lato"/>
              </a:rPr>
              <a:t>It can also identify useless threats</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a:p>
            <a:pPr indent="0" lvl="0" marL="0" rtl="0" algn="l">
              <a:spcBef>
                <a:spcPts val="0"/>
              </a:spcBef>
              <a:spcAft>
                <a:spcPts val="0"/>
              </a:spcAft>
              <a:buNone/>
            </a:pPr>
            <a:r>
              <a:rPr lang="en">
                <a:solidFill>
                  <a:schemeClr val="lt1"/>
                </a:solidFill>
                <a:latin typeface="Lato"/>
                <a:ea typeface="Lato"/>
                <a:cs typeface="Lato"/>
                <a:sym typeface="Lato"/>
              </a:rPr>
              <a:t>State space search will never make an entirely random move.</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Motivations</a:t>
            </a:r>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To get a better grounding and understanding of some fundamental AI approaches</a:t>
            </a:r>
            <a:endParaRPr sz="1500"/>
          </a:p>
          <a:p>
            <a:pPr indent="-323850" lvl="0" marL="457200" rtl="0" algn="l">
              <a:spcBef>
                <a:spcPts val="0"/>
              </a:spcBef>
              <a:spcAft>
                <a:spcPts val="0"/>
              </a:spcAft>
              <a:buSzPts val="1500"/>
              <a:buChar char="●"/>
            </a:pPr>
            <a:r>
              <a:rPr lang="en" sz="1500"/>
              <a:t>In this case we wanted to better understand the AI algorithms used to play common two player games</a:t>
            </a:r>
            <a:endParaRPr sz="1500"/>
          </a:p>
          <a:p>
            <a:pPr indent="-323850" lvl="0" marL="457200" rtl="0" algn="l">
              <a:spcBef>
                <a:spcPts val="0"/>
              </a:spcBef>
              <a:spcAft>
                <a:spcPts val="0"/>
              </a:spcAft>
              <a:buSzPts val="1500"/>
              <a:buChar char="●"/>
            </a:pPr>
            <a:r>
              <a:rPr lang="en" sz="1500"/>
              <a:t>This is important due to the relevance of AI when it comes to decision making and weighing optimal scenarios</a:t>
            </a:r>
            <a:endParaRPr sz="1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Connect4</a:t>
            </a:r>
            <a:endParaRPr/>
          </a:p>
        </p:txBody>
      </p:sp>
      <p:sp>
        <p:nvSpPr>
          <p:cNvPr id="153" name="Google Shape;153;p16"/>
          <p:cNvSpPr txBox="1"/>
          <p:nvPr>
            <p:ph idx="1" type="body"/>
          </p:nvPr>
        </p:nvSpPr>
        <p:spPr>
          <a:xfrm>
            <a:off x="1297500" y="121470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2 Player Game</a:t>
            </a:r>
            <a:endParaRPr/>
          </a:p>
          <a:p>
            <a:pPr indent="-298450" lvl="1" marL="914400" rtl="0" algn="l">
              <a:spcBef>
                <a:spcPts val="0"/>
              </a:spcBef>
              <a:spcAft>
                <a:spcPts val="0"/>
              </a:spcAft>
              <a:buSzPts val="1100"/>
              <a:buChar char="○"/>
            </a:pPr>
            <a:r>
              <a:rPr lang="en"/>
              <a:t>Both players alternate turns</a:t>
            </a:r>
            <a:endParaRPr/>
          </a:p>
          <a:p>
            <a:pPr indent="-311150" lvl="0" marL="457200" rtl="0" algn="l">
              <a:spcBef>
                <a:spcPts val="0"/>
              </a:spcBef>
              <a:spcAft>
                <a:spcPts val="0"/>
              </a:spcAft>
              <a:buSzPts val="1300"/>
              <a:buChar char="●"/>
            </a:pPr>
            <a:r>
              <a:rPr lang="en"/>
              <a:t>Goal - Get 4 pieces in a row vertically, horizontally, or diagonally (+/- slope)</a:t>
            </a:r>
            <a:endParaRPr/>
          </a:p>
          <a:p>
            <a:pPr indent="-311150" lvl="0" marL="457200" rtl="0" algn="l">
              <a:spcBef>
                <a:spcPts val="0"/>
              </a:spcBef>
              <a:spcAft>
                <a:spcPts val="0"/>
              </a:spcAft>
              <a:buSzPts val="1300"/>
              <a:buChar char="●"/>
            </a:pPr>
            <a:r>
              <a:rPr lang="en"/>
              <a:t>Gravity</a:t>
            </a:r>
            <a:endParaRPr/>
          </a:p>
          <a:p>
            <a:pPr indent="-298450" lvl="1" marL="914400" rtl="0" algn="l">
              <a:spcBef>
                <a:spcPts val="0"/>
              </a:spcBef>
              <a:spcAft>
                <a:spcPts val="0"/>
              </a:spcAft>
              <a:buSzPts val="1100"/>
              <a:buChar char="○"/>
            </a:pPr>
            <a:r>
              <a:rPr lang="en"/>
              <a:t>Player only selects the column, piece will ‘fall’ to the next available row</a:t>
            </a:r>
            <a:endParaRPr/>
          </a:p>
          <a:p>
            <a:pPr indent="-311150" lvl="0" marL="457200" rtl="0" algn="l">
              <a:spcBef>
                <a:spcPts val="0"/>
              </a:spcBef>
              <a:spcAft>
                <a:spcPts val="0"/>
              </a:spcAft>
              <a:buSzPts val="1300"/>
              <a:buChar char="●"/>
            </a:pPr>
            <a:r>
              <a:rPr lang="en"/>
              <a:t>Draw is possible if all 42 pieces are placed without a successful winner</a:t>
            </a:r>
            <a:endParaRPr/>
          </a:p>
        </p:txBody>
      </p:sp>
      <p:pic>
        <p:nvPicPr>
          <p:cNvPr id="154" name="Google Shape;154;p16"/>
          <p:cNvPicPr preferRelativeResize="0"/>
          <p:nvPr/>
        </p:nvPicPr>
        <p:blipFill rotWithShape="1">
          <a:blip r:embed="rId3">
            <a:alphaModFix/>
          </a:blip>
          <a:srcRect b="0" l="0" r="0" t="5944"/>
          <a:stretch/>
        </p:blipFill>
        <p:spPr>
          <a:xfrm>
            <a:off x="2190750" y="2963975"/>
            <a:ext cx="4762500" cy="17918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Python Implementation</a:t>
            </a:r>
            <a:endParaRPr/>
          </a:p>
        </p:txBody>
      </p:sp>
      <p:pic>
        <p:nvPicPr>
          <p:cNvPr id="160" name="Google Shape;160;p17"/>
          <p:cNvPicPr preferRelativeResize="0"/>
          <p:nvPr/>
        </p:nvPicPr>
        <p:blipFill>
          <a:blip r:embed="rId3">
            <a:alphaModFix/>
          </a:blip>
          <a:stretch>
            <a:fillRect/>
          </a:stretch>
        </p:blipFill>
        <p:spPr>
          <a:xfrm>
            <a:off x="1297501" y="1307850"/>
            <a:ext cx="3137100" cy="3266174"/>
          </a:xfrm>
          <a:prstGeom prst="rect">
            <a:avLst/>
          </a:prstGeom>
          <a:noFill/>
          <a:ln>
            <a:noFill/>
          </a:ln>
        </p:spPr>
      </p:pic>
      <p:sp>
        <p:nvSpPr>
          <p:cNvPr id="161" name="Google Shape;161;p17"/>
          <p:cNvSpPr txBox="1"/>
          <p:nvPr/>
        </p:nvSpPr>
        <p:spPr>
          <a:xfrm>
            <a:off x="4760575" y="1307850"/>
            <a:ext cx="4100400" cy="10752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Welcome Menu</a:t>
            </a:r>
            <a:endParaRPr sz="1300">
              <a:solidFill>
                <a:schemeClr val="lt1"/>
              </a:solidFill>
              <a:latin typeface="Lato"/>
              <a:ea typeface="Lato"/>
              <a:cs typeface="Lato"/>
              <a:sym typeface="Lato"/>
            </a:endParaRPr>
          </a:p>
          <a:p>
            <a:pPr indent="-311150" lvl="1" marL="914400" rtl="0" algn="l">
              <a:lnSpc>
                <a:spcPct val="115000"/>
              </a:lnSpc>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Click on Play to begin game</a:t>
            </a:r>
            <a:endParaRPr sz="1300">
              <a:solidFill>
                <a:schemeClr val="lt1"/>
              </a:solidFill>
              <a:latin typeface="Lato"/>
              <a:ea typeface="Lato"/>
              <a:cs typeface="Lato"/>
              <a:sym typeface="Lato"/>
            </a:endParaRPr>
          </a:p>
          <a:p>
            <a:pPr indent="-311150" lvl="1" marL="914400" rtl="0" algn="l">
              <a:lnSpc>
                <a:spcPct val="115000"/>
              </a:lnSpc>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Click on AI Settings to go to selection sub-menu (selectable AI options)</a:t>
            </a:r>
            <a:endParaRPr sz="1300">
              <a:solidFill>
                <a:schemeClr val="lt1"/>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Python Implementation</a:t>
            </a:r>
            <a:endParaRPr/>
          </a:p>
        </p:txBody>
      </p:sp>
      <p:sp>
        <p:nvSpPr>
          <p:cNvPr id="167" name="Google Shape;167;p18"/>
          <p:cNvSpPr txBox="1"/>
          <p:nvPr/>
        </p:nvSpPr>
        <p:spPr>
          <a:xfrm>
            <a:off x="685100" y="1773825"/>
            <a:ext cx="3963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168" name="Google Shape;168;p18"/>
          <p:cNvSpPr txBox="1"/>
          <p:nvPr/>
        </p:nvSpPr>
        <p:spPr>
          <a:xfrm>
            <a:off x="4760575" y="1307850"/>
            <a:ext cx="4100400" cy="19956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AI settings sub-m</a:t>
            </a:r>
            <a:r>
              <a:rPr lang="en" sz="1300">
                <a:solidFill>
                  <a:schemeClr val="lt1"/>
                </a:solidFill>
                <a:latin typeface="Lato"/>
                <a:ea typeface="Lato"/>
                <a:cs typeface="Lato"/>
                <a:sym typeface="Lato"/>
              </a:rPr>
              <a:t>enu</a:t>
            </a:r>
            <a:endParaRPr sz="1300">
              <a:solidFill>
                <a:schemeClr val="lt1"/>
              </a:solidFill>
              <a:latin typeface="Lato"/>
              <a:ea typeface="Lato"/>
              <a:cs typeface="Lato"/>
              <a:sym typeface="Lato"/>
            </a:endParaRPr>
          </a:p>
          <a:p>
            <a:pPr indent="-311150" lvl="1" marL="914400" rtl="0" algn="l">
              <a:lnSpc>
                <a:spcPct val="115000"/>
              </a:lnSpc>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Click between &lt;&gt; to change the AI modes</a:t>
            </a:r>
            <a:endParaRPr sz="1300">
              <a:solidFill>
                <a:schemeClr val="lt1"/>
              </a:solidFill>
              <a:latin typeface="Lato"/>
              <a:ea typeface="Lato"/>
              <a:cs typeface="Lato"/>
              <a:sym typeface="Lato"/>
            </a:endParaRPr>
          </a:p>
          <a:p>
            <a:pPr indent="-311150" lvl="2" marL="1371600" rtl="0" algn="l">
              <a:lnSpc>
                <a:spcPct val="115000"/>
              </a:lnSpc>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Random</a:t>
            </a:r>
            <a:endParaRPr sz="1300">
              <a:solidFill>
                <a:schemeClr val="lt1"/>
              </a:solidFill>
              <a:latin typeface="Lato"/>
              <a:ea typeface="Lato"/>
              <a:cs typeface="Lato"/>
              <a:sym typeface="Lato"/>
            </a:endParaRPr>
          </a:p>
          <a:p>
            <a:pPr indent="-311150" lvl="2" marL="1371600" rtl="0" algn="l">
              <a:lnSpc>
                <a:spcPct val="115000"/>
              </a:lnSpc>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Blocking</a:t>
            </a:r>
            <a:endParaRPr sz="1300">
              <a:solidFill>
                <a:schemeClr val="lt1"/>
              </a:solidFill>
              <a:latin typeface="Lato"/>
              <a:ea typeface="Lato"/>
              <a:cs typeface="Lato"/>
              <a:sym typeface="Lato"/>
            </a:endParaRPr>
          </a:p>
          <a:p>
            <a:pPr indent="-311150" lvl="2" marL="1371600" rtl="0" algn="l">
              <a:lnSpc>
                <a:spcPct val="115000"/>
              </a:lnSpc>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Alpha-Beta Pruning</a:t>
            </a:r>
            <a:endParaRPr sz="1300">
              <a:solidFill>
                <a:schemeClr val="lt1"/>
              </a:solidFill>
              <a:latin typeface="Lato"/>
              <a:ea typeface="Lato"/>
              <a:cs typeface="Lato"/>
              <a:sym typeface="Lato"/>
            </a:endParaRPr>
          </a:p>
          <a:p>
            <a:pPr indent="-311150" lvl="2" marL="1371600" rtl="0" algn="l">
              <a:lnSpc>
                <a:spcPct val="115000"/>
              </a:lnSpc>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State Space Search</a:t>
            </a:r>
            <a:endParaRPr sz="1300">
              <a:solidFill>
                <a:schemeClr val="lt1"/>
              </a:solidFill>
              <a:latin typeface="Lato"/>
              <a:ea typeface="Lato"/>
              <a:cs typeface="Lato"/>
              <a:sym typeface="Lato"/>
            </a:endParaRPr>
          </a:p>
          <a:p>
            <a:pPr indent="-311150" lvl="1" marL="914400" rtl="0" algn="l">
              <a:lnSpc>
                <a:spcPct val="115000"/>
              </a:lnSpc>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Click on back arrow in top right corner to go back the Welcome Menu</a:t>
            </a:r>
            <a:endParaRPr sz="1300">
              <a:solidFill>
                <a:schemeClr val="lt1"/>
              </a:solidFill>
              <a:latin typeface="Lato"/>
              <a:ea typeface="Lato"/>
              <a:cs typeface="Lato"/>
              <a:sym typeface="Lato"/>
            </a:endParaRPr>
          </a:p>
        </p:txBody>
      </p:sp>
      <p:pic>
        <p:nvPicPr>
          <p:cNvPr id="169" name="Google Shape;169;p18"/>
          <p:cNvPicPr preferRelativeResize="0"/>
          <p:nvPr/>
        </p:nvPicPr>
        <p:blipFill>
          <a:blip r:embed="rId3">
            <a:alphaModFix/>
          </a:blip>
          <a:stretch>
            <a:fillRect/>
          </a:stretch>
        </p:blipFill>
        <p:spPr>
          <a:xfrm>
            <a:off x="203100" y="1356500"/>
            <a:ext cx="3161325" cy="3291698"/>
          </a:xfrm>
          <a:prstGeom prst="rect">
            <a:avLst/>
          </a:prstGeom>
          <a:noFill/>
          <a:ln>
            <a:noFill/>
          </a:ln>
        </p:spPr>
      </p:pic>
      <p:pic>
        <p:nvPicPr>
          <p:cNvPr id="170" name="Google Shape;170;p18"/>
          <p:cNvPicPr preferRelativeResize="0"/>
          <p:nvPr/>
        </p:nvPicPr>
        <p:blipFill>
          <a:blip r:embed="rId4">
            <a:alphaModFix/>
          </a:blip>
          <a:stretch>
            <a:fillRect/>
          </a:stretch>
        </p:blipFill>
        <p:spPr>
          <a:xfrm>
            <a:off x="3425500" y="1908725"/>
            <a:ext cx="1538025" cy="400200"/>
          </a:xfrm>
          <a:prstGeom prst="rect">
            <a:avLst/>
          </a:prstGeom>
          <a:noFill/>
          <a:ln>
            <a:noFill/>
          </a:ln>
        </p:spPr>
      </p:pic>
      <p:pic>
        <p:nvPicPr>
          <p:cNvPr id="171" name="Google Shape;171;p18"/>
          <p:cNvPicPr preferRelativeResize="0"/>
          <p:nvPr/>
        </p:nvPicPr>
        <p:blipFill>
          <a:blip r:embed="rId5">
            <a:alphaModFix/>
          </a:blip>
          <a:stretch>
            <a:fillRect/>
          </a:stretch>
        </p:blipFill>
        <p:spPr>
          <a:xfrm>
            <a:off x="3425500" y="2640000"/>
            <a:ext cx="1987950" cy="342800"/>
          </a:xfrm>
          <a:prstGeom prst="rect">
            <a:avLst/>
          </a:prstGeom>
          <a:noFill/>
          <a:ln>
            <a:noFill/>
          </a:ln>
        </p:spPr>
      </p:pic>
      <p:pic>
        <p:nvPicPr>
          <p:cNvPr id="172" name="Google Shape;172;p18"/>
          <p:cNvPicPr preferRelativeResize="0"/>
          <p:nvPr/>
        </p:nvPicPr>
        <p:blipFill>
          <a:blip r:embed="rId6">
            <a:alphaModFix/>
          </a:blip>
          <a:stretch>
            <a:fillRect/>
          </a:stretch>
        </p:blipFill>
        <p:spPr>
          <a:xfrm>
            <a:off x="3425500" y="3313875"/>
            <a:ext cx="2085226" cy="400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Python Implementation</a:t>
            </a:r>
            <a:endParaRPr/>
          </a:p>
        </p:txBody>
      </p:sp>
      <p:sp>
        <p:nvSpPr>
          <p:cNvPr id="178" name="Google Shape;178;p19"/>
          <p:cNvSpPr txBox="1"/>
          <p:nvPr/>
        </p:nvSpPr>
        <p:spPr>
          <a:xfrm>
            <a:off x="685100" y="1773825"/>
            <a:ext cx="3963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179" name="Google Shape;179;p19"/>
          <p:cNvSpPr txBox="1"/>
          <p:nvPr/>
        </p:nvSpPr>
        <p:spPr>
          <a:xfrm>
            <a:off x="4760575" y="1307850"/>
            <a:ext cx="4100400" cy="15354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Game </a:t>
            </a:r>
            <a:r>
              <a:rPr lang="en" sz="1300">
                <a:solidFill>
                  <a:schemeClr val="lt1"/>
                </a:solidFill>
                <a:latin typeface="Lato"/>
                <a:ea typeface="Lato"/>
                <a:cs typeface="Lato"/>
                <a:sym typeface="Lato"/>
              </a:rPr>
              <a:t>Submenu</a:t>
            </a:r>
            <a:endParaRPr sz="1300">
              <a:solidFill>
                <a:schemeClr val="lt1"/>
              </a:solidFill>
              <a:latin typeface="Lato"/>
              <a:ea typeface="Lato"/>
              <a:cs typeface="Lato"/>
              <a:sym typeface="Lato"/>
            </a:endParaRPr>
          </a:p>
          <a:p>
            <a:pPr indent="-311150" lvl="1" marL="914400" rtl="0" algn="l">
              <a:lnSpc>
                <a:spcPct val="115000"/>
              </a:lnSpc>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Click anywhere in the game window to place down a piece</a:t>
            </a:r>
            <a:endParaRPr sz="1300">
              <a:solidFill>
                <a:schemeClr val="lt1"/>
              </a:solidFill>
              <a:latin typeface="Lato"/>
              <a:ea typeface="Lato"/>
              <a:cs typeface="Lato"/>
              <a:sym typeface="Lato"/>
            </a:endParaRPr>
          </a:p>
          <a:p>
            <a:pPr indent="-311150" lvl="1" marL="914400" rtl="0" algn="l">
              <a:lnSpc>
                <a:spcPct val="115000"/>
              </a:lnSpc>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Based on location of user click, a piece is placed in the next available row in the column that was selected (Gravity)</a:t>
            </a:r>
            <a:endParaRPr sz="1300">
              <a:solidFill>
                <a:schemeClr val="lt1"/>
              </a:solidFill>
              <a:latin typeface="Lato"/>
              <a:ea typeface="Lato"/>
              <a:cs typeface="Lato"/>
              <a:sym typeface="Lato"/>
            </a:endParaRPr>
          </a:p>
        </p:txBody>
      </p:sp>
      <p:pic>
        <p:nvPicPr>
          <p:cNvPr id="180" name="Google Shape;180;p19"/>
          <p:cNvPicPr preferRelativeResize="0"/>
          <p:nvPr/>
        </p:nvPicPr>
        <p:blipFill>
          <a:blip r:embed="rId3">
            <a:alphaModFix/>
          </a:blip>
          <a:stretch>
            <a:fillRect/>
          </a:stretch>
        </p:blipFill>
        <p:spPr>
          <a:xfrm>
            <a:off x="1297500" y="1307852"/>
            <a:ext cx="3161315" cy="3295151"/>
          </a:xfrm>
          <a:prstGeom prst="rect">
            <a:avLst/>
          </a:prstGeom>
          <a:noFill/>
          <a:ln>
            <a:noFill/>
          </a:ln>
        </p:spPr>
      </p:pic>
      <p:sp>
        <p:nvSpPr>
          <p:cNvPr id="181" name="Google Shape;181;p19"/>
          <p:cNvSpPr txBox="1"/>
          <p:nvPr/>
        </p:nvSpPr>
        <p:spPr>
          <a:xfrm>
            <a:off x="4760575" y="2967350"/>
            <a:ext cx="4100400" cy="6150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0"/>
              </a:spcBef>
              <a:spcAft>
                <a:spcPts val="0"/>
              </a:spcAft>
              <a:buClr>
                <a:srgbClr val="FF0000"/>
              </a:buClr>
              <a:buSzPts val="1300"/>
              <a:buFont typeface="Lato"/>
              <a:buChar char="●"/>
            </a:pPr>
            <a:r>
              <a:rPr lang="en" sz="1300">
                <a:solidFill>
                  <a:srgbClr val="FF0000"/>
                </a:solidFill>
                <a:latin typeface="Lato"/>
                <a:ea typeface="Lato"/>
                <a:cs typeface="Lato"/>
                <a:sym typeface="Lato"/>
              </a:rPr>
              <a:t>Player 1 = User</a:t>
            </a:r>
            <a:endParaRPr sz="1300">
              <a:solidFill>
                <a:srgbClr val="FF0000"/>
              </a:solidFill>
              <a:latin typeface="Lato"/>
              <a:ea typeface="Lato"/>
              <a:cs typeface="Lato"/>
              <a:sym typeface="Lato"/>
            </a:endParaRPr>
          </a:p>
          <a:p>
            <a:pPr indent="-311150" lvl="0" marL="457200" rtl="0" algn="l">
              <a:lnSpc>
                <a:spcPct val="115000"/>
              </a:lnSpc>
              <a:spcBef>
                <a:spcPts val="0"/>
              </a:spcBef>
              <a:spcAft>
                <a:spcPts val="0"/>
              </a:spcAft>
              <a:buClr>
                <a:srgbClr val="FFFF00"/>
              </a:buClr>
              <a:buSzPts val="1300"/>
              <a:buFont typeface="Lato"/>
              <a:buChar char="●"/>
            </a:pPr>
            <a:r>
              <a:rPr lang="en" sz="1300">
                <a:solidFill>
                  <a:srgbClr val="FFFF00"/>
                </a:solidFill>
                <a:latin typeface="Lato"/>
                <a:ea typeface="Lato"/>
                <a:cs typeface="Lato"/>
                <a:sym typeface="Lato"/>
              </a:rPr>
              <a:t>Player 2 = </a:t>
            </a:r>
            <a:r>
              <a:rPr lang="en" sz="1300">
                <a:solidFill>
                  <a:srgbClr val="FFFF00"/>
                </a:solidFill>
                <a:latin typeface="Lato"/>
                <a:ea typeface="Lato"/>
                <a:cs typeface="Lato"/>
                <a:sym typeface="Lato"/>
              </a:rPr>
              <a:t>Artificial</a:t>
            </a:r>
            <a:r>
              <a:rPr lang="en" sz="1300">
                <a:solidFill>
                  <a:srgbClr val="FFFF00"/>
                </a:solidFill>
                <a:latin typeface="Lato"/>
                <a:ea typeface="Lato"/>
                <a:cs typeface="Lato"/>
                <a:sym typeface="Lato"/>
              </a:rPr>
              <a:t> Intelligence</a:t>
            </a:r>
            <a:endParaRPr sz="1300">
              <a:solidFill>
                <a:srgbClr val="FFFF00"/>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Random AI</a:t>
            </a:r>
            <a:endParaRPr/>
          </a:p>
        </p:txBody>
      </p:sp>
      <p:sp>
        <p:nvSpPr>
          <p:cNvPr id="187" name="Google Shape;187;p2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This AI functions by randomly selecting a column, if the column is occupied, the AI will continue to select a new column until it picks an empty one</a:t>
            </a:r>
            <a:endParaRPr/>
          </a:p>
          <a:p>
            <a:pPr indent="-311150" lvl="0" marL="457200" rtl="0" algn="l">
              <a:spcBef>
                <a:spcPts val="0"/>
              </a:spcBef>
              <a:spcAft>
                <a:spcPts val="0"/>
              </a:spcAft>
              <a:buSzPts val="1300"/>
              <a:buChar char="●"/>
            </a:pPr>
            <a:r>
              <a:rPr lang="en"/>
              <a:t>Time complexity: O(1)</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Blocking AI</a:t>
            </a:r>
            <a:endParaRPr/>
          </a:p>
        </p:txBody>
      </p:sp>
      <p:sp>
        <p:nvSpPr>
          <p:cNvPr id="193" name="Google Shape;193;p2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Recognizes a potential game winning move by the opponent</a:t>
            </a:r>
            <a:endParaRPr/>
          </a:p>
          <a:p>
            <a:pPr indent="-311150" lvl="0" marL="457200" rtl="0" algn="l">
              <a:spcBef>
                <a:spcPts val="0"/>
              </a:spcBef>
              <a:spcAft>
                <a:spcPts val="0"/>
              </a:spcAft>
              <a:buSzPts val="1300"/>
              <a:buChar char="●"/>
            </a:pPr>
            <a:r>
              <a:rPr lang="en"/>
              <a:t>Seeks to block opponents game winning moves</a:t>
            </a:r>
            <a:endParaRPr/>
          </a:p>
          <a:p>
            <a:pPr indent="-311150" lvl="0" marL="457200" rtl="0" algn="l">
              <a:spcBef>
                <a:spcPts val="0"/>
              </a:spcBef>
              <a:spcAft>
                <a:spcPts val="0"/>
              </a:spcAft>
              <a:buSzPts val="1300"/>
              <a:buChar char="●"/>
            </a:pPr>
            <a:r>
              <a:rPr lang="en"/>
              <a:t>Pseudo Code </a:t>
            </a:r>
            <a:endParaRPr/>
          </a:p>
        </p:txBody>
      </p:sp>
      <p:pic>
        <p:nvPicPr>
          <p:cNvPr id="194" name="Google Shape;194;p21"/>
          <p:cNvPicPr preferRelativeResize="0"/>
          <p:nvPr/>
        </p:nvPicPr>
        <p:blipFill rotWithShape="1">
          <a:blip r:embed="rId3">
            <a:alphaModFix/>
          </a:blip>
          <a:srcRect b="0" l="0" r="0" t="3790"/>
          <a:stretch/>
        </p:blipFill>
        <p:spPr>
          <a:xfrm>
            <a:off x="2858375" y="2622450"/>
            <a:ext cx="3427250" cy="12871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