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c778cf44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c778cf44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Balaji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7e8d4af7e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7e8d4af7e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778cf443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778cf443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7e8d4af7e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7e8d4af7e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 Mechery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Implementation of Genre Classification to aid in Product Recommendations, Inventory Management, Customer Segmentation.</a:t>
            </a:r>
            <a:endParaRPr/>
          </a:p>
          <a:p>
            <a:pPr indent="-298450" lvl="0" marL="457200" rtl="0" algn="l">
              <a:spcBef>
                <a:spcPts val="0"/>
              </a:spcBef>
              <a:spcAft>
                <a:spcPts val="0"/>
              </a:spcAft>
              <a:buSzPts val="1100"/>
              <a:buChar char="●"/>
            </a:pPr>
            <a:r>
              <a:rPr lang="en"/>
              <a:t>Doesn’t only pertain to Movies, this can be used for Books, Clothing, Fashion, Retail,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7e8d4af7e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7e8d4af7e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 Mechery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Implementation of Genre Classification to aid in Product Recommendations, Inventory Management, Customer Segmentation.</a:t>
            </a:r>
            <a:endParaRPr/>
          </a:p>
          <a:p>
            <a:pPr indent="-298450" lvl="0" marL="457200" rtl="0" algn="l">
              <a:spcBef>
                <a:spcPts val="0"/>
              </a:spcBef>
              <a:spcAft>
                <a:spcPts val="0"/>
              </a:spcAft>
              <a:buSzPts val="1100"/>
              <a:buChar char="●"/>
            </a:pPr>
            <a:r>
              <a:rPr lang="en"/>
              <a:t>Doesn’t only pertain to Movies, this can be used for Books, Clothing, Fashion, Retail,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778cf443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778cf443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Balaji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78cf443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78cf443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Balji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c778cf443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c778cf443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Kevin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778cf443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778cf443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Shubham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778cf443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778cf443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Chetan w/ input from Kevin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7e6467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7e6467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Chetan w input from Kevin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7cef178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7cef178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Chetan with input from Kevin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778cf443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778cf443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Andrea Mechery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Implementation of Genre Classification to aid in Product Recommendations, Inventory Management, Customer Segmentation.</a:t>
            </a:r>
            <a:endParaRPr/>
          </a:p>
          <a:p>
            <a:pPr indent="-298450" lvl="0" marL="457200" rtl="0" algn="l">
              <a:spcBef>
                <a:spcPts val="0"/>
              </a:spcBef>
              <a:spcAft>
                <a:spcPts val="0"/>
              </a:spcAft>
              <a:buSzPts val="1100"/>
              <a:buChar char="●"/>
            </a:pPr>
            <a:r>
              <a:rPr lang="en"/>
              <a:t>Doesn’t only pertain to Movies, this can be used for Books, Clothing, Fashion, Retail,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22.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0.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21.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9.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983250"/>
            <a:ext cx="8123100" cy="1588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a:t>Movie Genre Classification using Title and Description</a:t>
            </a:r>
            <a:endParaRPr b="1" sz="4800"/>
          </a:p>
        </p:txBody>
      </p:sp>
      <p:sp>
        <p:nvSpPr>
          <p:cNvPr id="60" name="Google Shape;60;p13"/>
          <p:cNvSpPr txBox="1"/>
          <p:nvPr>
            <p:ph idx="1" type="subTitle"/>
          </p:nvPr>
        </p:nvSpPr>
        <p:spPr>
          <a:xfrm>
            <a:off x="510450" y="3083476"/>
            <a:ext cx="8123100" cy="6753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i="1" lang="en"/>
              <a:t>Text Mining</a:t>
            </a:r>
            <a:r>
              <a:rPr i="1" lang="en"/>
              <a:t> Project - Final Presentation </a:t>
            </a:r>
            <a:endParaRPr i="1"/>
          </a:p>
          <a:p>
            <a:pPr indent="0" lvl="0" marL="0" rtl="0" algn="l">
              <a:lnSpc>
                <a:spcPct val="100000"/>
              </a:lnSpc>
              <a:spcBef>
                <a:spcPts val="0"/>
              </a:spcBef>
              <a:spcAft>
                <a:spcPts val="0"/>
              </a:spcAft>
              <a:buNone/>
            </a:pPr>
            <a:r>
              <a:rPr i="1" lang="en"/>
              <a:t>OPIM 5671 Team 1</a:t>
            </a:r>
            <a:endParaRPr i="1"/>
          </a:p>
        </p:txBody>
      </p:sp>
      <p:sp>
        <p:nvSpPr>
          <p:cNvPr id="61" name="Google Shape;61;p13"/>
          <p:cNvSpPr txBox="1"/>
          <p:nvPr/>
        </p:nvSpPr>
        <p:spPr>
          <a:xfrm>
            <a:off x="510450" y="4194150"/>
            <a:ext cx="77403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D9D9D9"/>
                </a:solidFill>
              </a:rPr>
              <a:t>Team Members</a:t>
            </a:r>
            <a:r>
              <a:rPr lang="en" sz="1300">
                <a:solidFill>
                  <a:srgbClr val="D9D9D9"/>
                </a:solidFill>
              </a:rPr>
              <a:t>: Chetan Khatri, Andrea Mechery, Shubham Patil, </a:t>
            </a:r>
            <a:endParaRPr sz="1300">
              <a:solidFill>
                <a:srgbClr val="D9D9D9"/>
              </a:solidFill>
            </a:endParaRPr>
          </a:p>
          <a:p>
            <a:pPr indent="0" lvl="0" marL="0" rtl="0" algn="l">
              <a:lnSpc>
                <a:spcPct val="115000"/>
              </a:lnSpc>
              <a:spcBef>
                <a:spcPts val="0"/>
              </a:spcBef>
              <a:spcAft>
                <a:spcPts val="0"/>
              </a:spcAft>
              <a:buNone/>
            </a:pPr>
            <a:r>
              <a:rPr lang="en" sz="1300">
                <a:solidFill>
                  <a:srgbClr val="D9D9D9"/>
                </a:solidFill>
              </a:rPr>
              <a:t>Balaji Prasad Thulasiram, and Kevin Connolly</a:t>
            </a:r>
            <a:endParaRPr sz="1600">
              <a:solidFill>
                <a:srgbClr val="D9D9D9"/>
              </a:solidFill>
            </a:endParaRPr>
          </a:p>
        </p:txBody>
      </p:sp>
      <p:sp>
        <p:nvSpPr>
          <p:cNvPr id="62" name="Google Shape;62;p13"/>
          <p:cNvSpPr txBox="1"/>
          <p:nvPr/>
        </p:nvSpPr>
        <p:spPr>
          <a:xfrm>
            <a:off x="510450" y="3758775"/>
            <a:ext cx="68034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D9D9D9"/>
                </a:solidFill>
              </a:rPr>
              <a:t>Guided by: Prof. Sudip </a:t>
            </a:r>
            <a:r>
              <a:rPr lang="en" sz="1300">
                <a:solidFill>
                  <a:srgbClr val="D9D9D9"/>
                </a:solidFill>
              </a:rPr>
              <a:t>Bhattacharjee</a:t>
            </a:r>
            <a:endParaRPr b="1" sz="1300">
              <a:solidFill>
                <a:srgbClr val="D9D9D9"/>
              </a:solidFill>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22"/>
          <p:cNvSpPr txBox="1"/>
          <p:nvPr>
            <p:ph type="title"/>
          </p:nvPr>
        </p:nvSpPr>
        <p:spPr>
          <a:xfrm>
            <a:off x="75" y="1999050"/>
            <a:ext cx="9144000" cy="572700"/>
          </a:xfrm>
          <a:prstGeom prst="rect">
            <a:avLst/>
          </a:prstGeom>
          <a:gradFill>
            <a:gsLst>
              <a:gs pos="0">
                <a:srgbClr val="DBD4EB"/>
              </a:gs>
              <a:gs pos="100000">
                <a:srgbClr val="9080BB"/>
              </a:gs>
            </a:gsLst>
            <a:path path="circle">
              <a:fillToRect b="50%" l="50%" r="50%" t="50%"/>
            </a:path>
            <a:tileRect/>
          </a:gra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Questions?</a:t>
            </a:r>
            <a:endParaRPr b="1"/>
          </a:p>
        </p:txBody>
      </p:sp>
      <p:sp>
        <p:nvSpPr>
          <p:cNvPr id="164" name="Google Shape;16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 Slides</a:t>
            </a:r>
            <a:endParaRPr/>
          </a:p>
        </p:txBody>
      </p:sp>
      <p:sp>
        <p:nvSpPr>
          <p:cNvPr id="170" name="Google Shape;17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24"/>
          <p:cNvSpPr txBox="1"/>
          <p:nvPr>
            <p:ph type="title"/>
          </p:nvPr>
        </p:nvSpPr>
        <p:spPr>
          <a:xfrm>
            <a:off x="0" y="295000"/>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a:t>
            </a:r>
            <a:r>
              <a:rPr b="1" lang="en"/>
              <a:t> Cleaning</a:t>
            </a:r>
            <a:endParaRPr b="1"/>
          </a:p>
        </p:txBody>
      </p:sp>
      <p:sp>
        <p:nvSpPr>
          <p:cNvPr id="176" name="Google Shape;17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A screenshot of a computer program&#10;&#10;Description automatically generated" id="177" name="Google Shape;177;p24"/>
          <p:cNvPicPr preferRelativeResize="0"/>
          <p:nvPr/>
        </p:nvPicPr>
        <p:blipFill rotWithShape="1">
          <a:blip r:embed="rId4">
            <a:alphaModFix/>
          </a:blip>
          <a:srcRect b="0" l="5020" r="38501" t="0"/>
          <a:stretch/>
        </p:blipFill>
        <p:spPr>
          <a:xfrm>
            <a:off x="845350" y="1020100"/>
            <a:ext cx="3373525" cy="3873375"/>
          </a:xfrm>
          <a:prstGeom prst="rect">
            <a:avLst/>
          </a:prstGeom>
          <a:noFill/>
          <a:ln>
            <a:noFill/>
          </a:ln>
        </p:spPr>
      </p:pic>
      <p:pic>
        <p:nvPicPr>
          <p:cNvPr descr="A screenshot of a computer&#10;&#10;Description automatically generated" id="178" name="Google Shape;178;p24"/>
          <p:cNvPicPr preferRelativeResize="0"/>
          <p:nvPr/>
        </p:nvPicPr>
        <p:blipFill rotWithShape="1">
          <a:blip r:embed="rId5">
            <a:alphaModFix/>
          </a:blip>
          <a:srcRect b="44982" l="4009" r="36762" t="0"/>
          <a:stretch/>
        </p:blipFill>
        <p:spPr>
          <a:xfrm>
            <a:off x="4572000" y="1020100"/>
            <a:ext cx="3793287" cy="387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25"/>
          <p:cNvSpPr txBox="1"/>
          <p:nvPr>
            <p:ph type="title"/>
          </p:nvPr>
        </p:nvSpPr>
        <p:spPr>
          <a:xfrm>
            <a:off x="0" y="295000"/>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Distribution of Genres</a:t>
            </a:r>
            <a:endParaRPr b="1"/>
          </a:p>
        </p:txBody>
      </p:sp>
      <p:sp>
        <p:nvSpPr>
          <p:cNvPr id="184" name="Google Shape;18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25"/>
          <p:cNvPicPr preferRelativeResize="0"/>
          <p:nvPr/>
        </p:nvPicPr>
        <p:blipFill rotWithShape="1">
          <a:blip r:embed="rId4">
            <a:alphaModFix/>
          </a:blip>
          <a:srcRect b="0" l="0" r="0" t="5633"/>
          <a:stretch/>
        </p:blipFill>
        <p:spPr>
          <a:xfrm>
            <a:off x="627900" y="1071550"/>
            <a:ext cx="7888201" cy="37471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AutoNum type="arabicPeriod"/>
            </a:pPr>
            <a:r>
              <a:rPr lang="en" sz="1900">
                <a:solidFill>
                  <a:schemeClr val="dk1"/>
                </a:solidFill>
              </a:rPr>
              <a:t>Business Relevance</a:t>
            </a:r>
            <a:endParaRPr sz="1900">
              <a:solidFill>
                <a:schemeClr val="dk1"/>
              </a:solidFill>
            </a:endParaRPr>
          </a:p>
          <a:p>
            <a:pPr indent="-349250" lvl="0" marL="457200" rtl="0" algn="l">
              <a:spcBef>
                <a:spcPts val="1000"/>
              </a:spcBef>
              <a:spcAft>
                <a:spcPts val="0"/>
              </a:spcAft>
              <a:buClr>
                <a:schemeClr val="dk1"/>
              </a:buClr>
              <a:buSzPts val="1900"/>
              <a:buAutoNum type="arabicPeriod"/>
            </a:pPr>
            <a:r>
              <a:rPr lang="en" sz="1900">
                <a:solidFill>
                  <a:schemeClr val="dk1"/>
                </a:solidFill>
              </a:rPr>
              <a:t>Dataset Overview</a:t>
            </a:r>
            <a:endParaRPr sz="1900">
              <a:solidFill>
                <a:schemeClr val="dk1"/>
              </a:solidFill>
            </a:endParaRPr>
          </a:p>
          <a:p>
            <a:pPr indent="-349250" lvl="0" marL="457200" rtl="0" algn="l">
              <a:spcBef>
                <a:spcPts val="1000"/>
              </a:spcBef>
              <a:spcAft>
                <a:spcPts val="0"/>
              </a:spcAft>
              <a:buClr>
                <a:schemeClr val="dk1"/>
              </a:buClr>
              <a:buSzPts val="1900"/>
              <a:buAutoNum type="arabicPeriod"/>
            </a:pPr>
            <a:r>
              <a:rPr lang="en" sz="1900">
                <a:solidFill>
                  <a:schemeClr val="dk1"/>
                </a:solidFill>
              </a:rPr>
              <a:t>Exploratory Data Analysis</a:t>
            </a:r>
            <a:endParaRPr sz="1900">
              <a:solidFill>
                <a:schemeClr val="dk1"/>
              </a:solidFill>
            </a:endParaRPr>
          </a:p>
          <a:p>
            <a:pPr indent="-349250" lvl="0" marL="457200" rtl="0" algn="l">
              <a:spcBef>
                <a:spcPts val="1000"/>
              </a:spcBef>
              <a:spcAft>
                <a:spcPts val="0"/>
              </a:spcAft>
              <a:buClr>
                <a:schemeClr val="dk1"/>
              </a:buClr>
              <a:buSzPts val="1900"/>
              <a:buAutoNum type="arabicPeriod"/>
            </a:pPr>
            <a:r>
              <a:rPr lang="en" sz="1900">
                <a:solidFill>
                  <a:schemeClr val="dk1"/>
                </a:solidFill>
              </a:rPr>
              <a:t>Modeling Approach</a:t>
            </a:r>
            <a:endParaRPr sz="1900">
              <a:solidFill>
                <a:schemeClr val="dk1"/>
              </a:solidFill>
            </a:endParaRPr>
          </a:p>
          <a:p>
            <a:pPr indent="-349250" lvl="0" marL="457200" rtl="0" algn="l">
              <a:spcBef>
                <a:spcPts val="1000"/>
              </a:spcBef>
              <a:spcAft>
                <a:spcPts val="0"/>
              </a:spcAft>
              <a:buClr>
                <a:schemeClr val="dk1"/>
              </a:buClr>
              <a:buSzPts val="1900"/>
              <a:buAutoNum type="arabicPeriod"/>
            </a:pPr>
            <a:r>
              <a:rPr lang="en" sz="1900">
                <a:solidFill>
                  <a:schemeClr val="dk1"/>
                </a:solidFill>
              </a:rPr>
              <a:t>Modeling Results </a:t>
            </a:r>
            <a:endParaRPr sz="1900">
              <a:solidFill>
                <a:schemeClr val="dk1"/>
              </a:solidFill>
            </a:endParaRPr>
          </a:p>
          <a:p>
            <a:pPr indent="-349250" lvl="0" marL="457200" rtl="0" algn="l">
              <a:spcBef>
                <a:spcPts val="1000"/>
              </a:spcBef>
              <a:spcAft>
                <a:spcPts val="1000"/>
              </a:spcAft>
              <a:buClr>
                <a:schemeClr val="dk1"/>
              </a:buClr>
              <a:buSzPts val="1900"/>
              <a:buAutoNum type="arabicPeriod"/>
            </a:pPr>
            <a:r>
              <a:rPr lang="en" sz="1900">
                <a:solidFill>
                  <a:schemeClr val="dk1"/>
                </a:solidFill>
              </a:rPr>
              <a:t>Business Implementation</a:t>
            </a:r>
            <a:endParaRPr sz="1900">
              <a:solidFill>
                <a:schemeClr val="dk1"/>
              </a:solidFill>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 name="Google Shape;69;p14"/>
          <p:cNvSpPr txBox="1"/>
          <p:nvPr>
            <p:ph type="title"/>
          </p:nvPr>
        </p:nvSpPr>
        <p:spPr>
          <a:xfrm>
            <a:off x="0" y="252150"/>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Agenda</a:t>
            </a:r>
            <a:endParaRPr b="1"/>
          </a:p>
        </p:txBody>
      </p:sp>
      <p:pic>
        <p:nvPicPr>
          <p:cNvPr id="70" name="Google Shape;70;p14"/>
          <p:cNvPicPr preferRelativeResize="0"/>
          <p:nvPr/>
        </p:nvPicPr>
        <p:blipFill>
          <a:blip r:embed="rId4">
            <a:alphaModFix/>
          </a:blip>
          <a:stretch>
            <a:fillRect/>
          </a:stretch>
        </p:blipFill>
        <p:spPr>
          <a:xfrm>
            <a:off x="4225725" y="1322300"/>
            <a:ext cx="4446775" cy="249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0" y="252150"/>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Business Relevance</a:t>
            </a:r>
            <a:endParaRPr b="1"/>
          </a:p>
        </p:txBody>
      </p:sp>
      <p:sp>
        <p:nvSpPr>
          <p:cNvPr id="76" name="Google Shape;76;p15"/>
          <p:cNvSpPr txBox="1"/>
          <p:nvPr>
            <p:ph idx="1" type="body"/>
          </p:nvPr>
        </p:nvSpPr>
        <p:spPr>
          <a:xfrm>
            <a:off x="130725" y="1134800"/>
            <a:ext cx="4330800" cy="3726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dk1"/>
                </a:solidFill>
              </a:rPr>
              <a:t>Importance of Genre Classification</a:t>
            </a:r>
            <a:endParaRPr b="1">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It assists streaming platforms and production companies in </a:t>
            </a:r>
            <a:r>
              <a:rPr lang="en" sz="1700">
                <a:solidFill>
                  <a:schemeClr val="dk1"/>
                </a:solidFill>
              </a:rPr>
              <a:t>listing and promoting trending genres.</a:t>
            </a:r>
            <a:endParaRPr sz="1700">
              <a:solidFill>
                <a:schemeClr val="dk1"/>
              </a:solidFill>
            </a:endParaRPr>
          </a:p>
          <a:p>
            <a:pPr indent="-336550" lvl="0" marL="457200" rtl="0" algn="l">
              <a:spcBef>
                <a:spcPts val="1000"/>
              </a:spcBef>
              <a:spcAft>
                <a:spcPts val="0"/>
              </a:spcAft>
              <a:buClr>
                <a:schemeClr val="dk1"/>
              </a:buClr>
              <a:buSzPts val="1700"/>
              <a:buChar char="●"/>
            </a:pPr>
            <a:r>
              <a:rPr lang="en" sz="1700">
                <a:solidFill>
                  <a:schemeClr val="dk1"/>
                </a:solidFill>
              </a:rPr>
              <a:t>It facilitates in building hype to draw viewers to their preferred genres.</a:t>
            </a:r>
            <a:endParaRPr sz="1700">
              <a:solidFill>
                <a:schemeClr val="dk1"/>
              </a:solidFill>
            </a:endParaRPr>
          </a:p>
          <a:p>
            <a:pPr indent="-336550" lvl="0" marL="457200" rtl="0" algn="l">
              <a:spcBef>
                <a:spcPts val="1000"/>
              </a:spcBef>
              <a:spcAft>
                <a:spcPts val="0"/>
              </a:spcAft>
              <a:buClr>
                <a:schemeClr val="dk1"/>
              </a:buClr>
              <a:buSzPts val="1700"/>
              <a:buChar char="●"/>
            </a:pPr>
            <a:r>
              <a:rPr lang="en" sz="1700">
                <a:solidFill>
                  <a:schemeClr val="dk1"/>
                </a:solidFill>
              </a:rPr>
              <a:t>Developing strategic marketing and </a:t>
            </a:r>
            <a:r>
              <a:rPr lang="en" sz="1700">
                <a:solidFill>
                  <a:schemeClr val="dk1"/>
                </a:solidFill>
              </a:rPr>
              <a:t>advertising campaigns.</a:t>
            </a:r>
            <a:r>
              <a:rPr lang="en" sz="1700">
                <a:solidFill>
                  <a:schemeClr val="dk1"/>
                </a:solidFill>
              </a:rPr>
              <a:t> </a:t>
            </a:r>
            <a:endParaRPr sz="1700">
              <a:solidFill>
                <a:schemeClr val="dk1"/>
              </a:solidFill>
            </a:endParaRPr>
          </a:p>
          <a:p>
            <a:pPr indent="-336550" lvl="0" marL="457200" rtl="0" algn="l">
              <a:spcBef>
                <a:spcPts val="1000"/>
              </a:spcBef>
              <a:spcAft>
                <a:spcPts val="1000"/>
              </a:spcAft>
              <a:buClr>
                <a:schemeClr val="dk1"/>
              </a:buClr>
              <a:buSzPts val="1700"/>
              <a:buChar char="●"/>
            </a:pPr>
            <a:r>
              <a:rPr lang="en" sz="1700">
                <a:solidFill>
                  <a:schemeClr val="dk1"/>
                </a:solidFill>
              </a:rPr>
              <a:t>Provides foundation for critics to debate and analyze the movie.</a:t>
            </a:r>
            <a:endParaRPr sz="1700">
              <a:solidFill>
                <a:schemeClr val="dk1"/>
              </a:solidFill>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5"/>
          <p:cNvSpPr txBox="1"/>
          <p:nvPr/>
        </p:nvSpPr>
        <p:spPr>
          <a:xfrm>
            <a:off x="-1455650" y="2849300"/>
            <a:ext cx="2936400" cy="33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accent3"/>
              </a:solidFill>
              <a:latin typeface="Proxima Nova"/>
              <a:ea typeface="Proxima Nova"/>
              <a:cs typeface="Proxima Nova"/>
              <a:sym typeface="Proxima Nova"/>
            </a:endParaRPr>
          </a:p>
        </p:txBody>
      </p:sp>
      <p:pic>
        <p:nvPicPr>
          <p:cNvPr id="79" name="Google Shape;79;p15"/>
          <p:cNvPicPr preferRelativeResize="0"/>
          <p:nvPr/>
        </p:nvPicPr>
        <p:blipFill>
          <a:blip r:embed="rId4">
            <a:alphaModFix/>
          </a:blip>
          <a:stretch>
            <a:fillRect/>
          </a:stretch>
        </p:blipFill>
        <p:spPr>
          <a:xfrm>
            <a:off x="4461325" y="1345762"/>
            <a:ext cx="4559824" cy="1776450"/>
          </a:xfrm>
          <a:prstGeom prst="rect">
            <a:avLst/>
          </a:prstGeom>
          <a:noFill/>
          <a:ln>
            <a:noFill/>
          </a:ln>
        </p:spPr>
      </p:pic>
      <p:pic>
        <p:nvPicPr>
          <p:cNvPr id="80" name="Google Shape;80;p15"/>
          <p:cNvPicPr preferRelativeResize="0"/>
          <p:nvPr/>
        </p:nvPicPr>
        <p:blipFill>
          <a:blip r:embed="rId5">
            <a:alphaModFix/>
          </a:blip>
          <a:stretch>
            <a:fillRect/>
          </a:stretch>
        </p:blipFill>
        <p:spPr>
          <a:xfrm>
            <a:off x="7971825" y="3278737"/>
            <a:ext cx="928275" cy="986300"/>
          </a:xfrm>
          <a:prstGeom prst="rect">
            <a:avLst/>
          </a:prstGeom>
          <a:noFill/>
          <a:ln>
            <a:noFill/>
          </a:ln>
        </p:spPr>
      </p:pic>
      <p:sp>
        <p:nvSpPr>
          <p:cNvPr id="81" name="Google Shape;81;p15"/>
          <p:cNvSpPr txBox="1"/>
          <p:nvPr/>
        </p:nvSpPr>
        <p:spPr>
          <a:xfrm>
            <a:off x="5689050" y="4265025"/>
            <a:ext cx="33321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solidFill>
                  <a:srgbClr val="A4C2F4"/>
                </a:solidFill>
                <a:latin typeface="Proxima Nova"/>
                <a:ea typeface="Proxima Nova"/>
                <a:cs typeface="Proxima Nova"/>
                <a:sym typeface="Proxima Nova"/>
              </a:rPr>
              <a:t>https://medium.com/@ordosnb/movie-genre-and-profits-913a3142a0fb</a:t>
            </a:r>
            <a:endParaRPr i="1" sz="800">
              <a:solidFill>
                <a:srgbClr val="A4C2F4"/>
              </a:solidFill>
              <a:latin typeface="Proxima Nova"/>
              <a:ea typeface="Proxima Nova"/>
              <a:cs typeface="Proxima Nova"/>
              <a:sym typeface="Proxima Nova"/>
            </a:endParaRPr>
          </a:p>
        </p:txBody>
      </p:sp>
      <p:sp>
        <p:nvSpPr>
          <p:cNvPr id="82" name="Google Shape;82;p15"/>
          <p:cNvSpPr/>
          <p:nvPr/>
        </p:nvSpPr>
        <p:spPr>
          <a:xfrm>
            <a:off x="4461375" y="1289900"/>
            <a:ext cx="45597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0" y="22002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Dataset Overview</a:t>
            </a:r>
            <a:endParaRPr b="1"/>
          </a:p>
        </p:txBody>
      </p:sp>
      <p:sp>
        <p:nvSpPr>
          <p:cNvPr id="88" name="Google Shape;88;p16"/>
          <p:cNvSpPr txBox="1"/>
          <p:nvPr>
            <p:ph idx="1" type="body"/>
          </p:nvPr>
        </p:nvSpPr>
        <p:spPr>
          <a:xfrm>
            <a:off x="198350" y="1017725"/>
            <a:ext cx="8634000" cy="393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rPr>
              <a:t>The dataset is sourced from IMDb (Internet based movie database). It is a subsidiary of Amazon used by audience to review and rate movies.</a:t>
            </a:r>
            <a:r>
              <a:rPr lang="en" sz="1700">
                <a:solidFill>
                  <a:schemeClr val="dk1"/>
                </a:solidFill>
              </a:rPr>
              <a:t> </a:t>
            </a:r>
            <a:endParaRPr sz="1700">
              <a:solidFill>
                <a:schemeClr val="dk1"/>
              </a:solidFill>
            </a:endParaRPr>
          </a:p>
          <a:p>
            <a:pPr indent="0" lvl="0" marL="0" rtl="0" algn="l">
              <a:spcBef>
                <a:spcPts val="1200"/>
              </a:spcBef>
              <a:spcAft>
                <a:spcPts val="0"/>
              </a:spcAft>
              <a:buNone/>
            </a:pPr>
            <a:r>
              <a:rPr b="1" lang="en" sz="1600">
                <a:solidFill>
                  <a:schemeClr val="dk1"/>
                </a:solidFill>
              </a:rPr>
              <a:t>Dataset Format:</a:t>
            </a:r>
            <a:endParaRPr b="1" sz="1600">
              <a:solidFill>
                <a:schemeClr val="dk1"/>
              </a:solidFill>
            </a:endParaRPr>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         </a:t>
            </a:r>
            <a:endParaRPr sz="1500"/>
          </a:p>
          <a:p>
            <a:pPr indent="0" lvl="0" marL="0" rtl="0" algn="l">
              <a:spcBef>
                <a:spcPts val="1200"/>
              </a:spcBef>
              <a:spcAft>
                <a:spcPts val="0"/>
              </a:spcAft>
              <a:buNone/>
            </a:pPr>
            <a:r>
              <a:rPr lang="en" sz="1400">
                <a:solidFill>
                  <a:srgbClr val="000000"/>
                </a:solidFill>
              </a:rPr>
              <a:t>We are predicting the movie's genre based on the title and description.</a:t>
            </a:r>
            <a:endParaRPr sz="1400">
              <a:solidFill>
                <a:srgbClr val="000000"/>
              </a:solidFill>
            </a:endParaRPr>
          </a:p>
          <a:p>
            <a:pPr indent="0" lvl="0" marL="0" rtl="0" algn="l">
              <a:spcBef>
                <a:spcPts val="1200"/>
              </a:spcBef>
              <a:spcAft>
                <a:spcPts val="1200"/>
              </a:spcAft>
              <a:buNone/>
            </a:pPr>
            <a:r>
              <a:rPr b="1" lang="en" sz="1400">
                <a:solidFill>
                  <a:srgbClr val="000000"/>
                </a:solidFill>
              </a:rPr>
              <a:t>Genre </a:t>
            </a:r>
            <a:r>
              <a:rPr lang="en" sz="1400">
                <a:solidFill>
                  <a:srgbClr val="000000"/>
                </a:solidFill>
              </a:rPr>
              <a:t>is the Target Variable.</a:t>
            </a:r>
            <a:endParaRPr sz="1400">
              <a:solidFill>
                <a:srgbClr val="000000"/>
              </a:solidFill>
            </a:endParaRPr>
          </a:p>
        </p:txBody>
      </p:sp>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6"/>
          <p:cNvPicPr preferRelativeResize="0"/>
          <p:nvPr/>
        </p:nvPicPr>
        <p:blipFill>
          <a:blip r:embed="rId4">
            <a:alphaModFix/>
          </a:blip>
          <a:stretch>
            <a:fillRect/>
          </a:stretch>
        </p:blipFill>
        <p:spPr>
          <a:xfrm>
            <a:off x="311700" y="2223250"/>
            <a:ext cx="5099349" cy="1472925"/>
          </a:xfrm>
          <a:prstGeom prst="rect">
            <a:avLst/>
          </a:prstGeom>
          <a:noFill/>
          <a:ln>
            <a:noFill/>
          </a:ln>
        </p:spPr>
      </p:pic>
      <p:sp>
        <p:nvSpPr>
          <p:cNvPr id="91" name="Google Shape;91;p16"/>
          <p:cNvSpPr/>
          <p:nvPr/>
        </p:nvSpPr>
        <p:spPr>
          <a:xfrm>
            <a:off x="2347400" y="2199575"/>
            <a:ext cx="548700" cy="157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92" name="Google Shape;92;p16"/>
          <p:cNvPicPr preferRelativeResize="0"/>
          <p:nvPr/>
        </p:nvPicPr>
        <p:blipFill rotWithShape="1">
          <a:blip r:embed="rId5">
            <a:alphaModFix/>
          </a:blip>
          <a:srcRect b="0" l="1840" r="5687" t="0"/>
          <a:stretch/>
        </p:blipFill>
        <p:spPr>
          <a:xfrm rot="5400000">
            <a:off x="5998913" y="1700187"/>
            <a:ext cx="3287774" cy="275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7"/>
          <p:cNvSpPr txBox="1"/>
          <p:nvPr>
            <p:ph type="title"/>
          </p:nvPr>
        </p:nvSpPr>
        <p:spPr>
          <a:xfrm>
            <a:off x="0" y="230700"/>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Exploratory Data Analysis</a:t>
            </a:r>
            <a:endParaRPr b="1"/>
          </a:p>
        </p:txBody>
      </p:sp>
      <p:sp>
        <p:nvSpPr>
          <p:cNvPr id="98" name="Google Shape;98;p17"/>
          <p:cNvSpPr txBox="1"/>
          <p:nvPr>
            <p:ph idx="1" type="body"/>
          </p:nvPr>
        </p:nvSpPr>
        <p:spPr>
          <a:xfrm>
            <a:off x="311700" y="734975"/>
            <a:ext cx="8520600" cy="40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rPr>
              <a:t>                                                                   </a:t>
            </a:r>
            <a:r>
              <a:rPr b="1" lang="en" sz="1400">
                <a:solidFill>
                  <a:schemeClr val="dk1"/>
                </a:solidFill>
              </a:rPr>
              <a:t>               </a:t>
            </a:r>
            <a:r>
              <a:rPr b="1" lang="en" sz="1600">
                <a:solidFill>
                  <a:schemeClr val="dk1"/>
                </a:solidFill>
              </a:rPr>
              <a:t> </a:t>
            </a:r>
            <a:endParaRPr b="1" sz="16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solidFill>
                  <a:schemeClr val="dk1"/>
                </a:solidFill>
              </a:rPr>
              <a:t>        </a:t>
            </a:r>
            <a:r>
              <a:rPr lang="en" sz="1300">
                <a:solidFill>
                  <a:schemeClr val="dk1"/>
                </a:solidFill>
              </a:rPr>
              <a:t>                                                          </a:t>
            </a:r>
            <a:endParaRPr b="1" sz="1300">
              <a:solidFill>
                <a:schemeClr val="dk1"/>
              </a:solidFill>
            </a:endParaRPr>
          </a:p>
          <a:p>
            <a:pPr indent="0" lvl="0" marL="0" rtl="0" algn="l">
              <a:lnSpc>
                <a:spcPct val="100000"/>
              </a:lnSpc>
              <a:spcBef>
                <a:spcPts val="1200"/>
              </a:spcBef>
              <a:spcAft>
                <a:spcPts val="0"/>
              </a:spcAft>
              <a:buNone/>
            </a:pPr>
            <a:r>
              <a:t/>
            </a:r>
            <a:endParaRPr/>
          </a:p>
          <a:p>
            <a:pPr indent="0" lvl="0" marL="457200" rtl="0" algn="l">
              <a:spcBef>
                <a:spcPts val="0"/>
              </a:spcBef>
              <a:spcAft>
                <a:spcPts val="1200"/>
              </a:spcAft>
              <a:buNone/>
            </a:pPr>
            <a:r>
              <a:t/>
            </a:r>
            <a:endParaRPr/>
          </a:p>
        </p:txBody>
      </p:sp>
      <p:sp>
        <p:nvSpPr>
          <p:cNvPr id="99" name="Google Shape;9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7"/>
          <p:cNvPicPr preferRelativeResize="0"/>
          <p:nvPr/>
        </p:nvPicPr>
        <p:blipFill>
          <a:blip r:embed="rId4">
            <a:alphaModFix/>
          </a:blip>
          <a:stretch>
            <a:fillRect/>
          </a:stretch>
        </p:blipFill>
        <p:spPr>
          <a:xfrm>
            <a:off x="423300" y="1093375"/>
            <a:ext cx="3276424" cy="1579100"/>
          </a:xfrm>
          <a:prstGeom prst="rect">
            <a:avLst/>
          </a:prstGeom>
          <a:noFill/>
          <a:ln>
            <a:noFill/>
          </a:ln>
        </p:spPr>
      </p:pic>
      <p:pic>
        <p:nvPicPr>
          <p:cNvPr id="101" name="Google Shape;101;p17"/>
          <p:cNvPicPr preferRelativeResize="0"/>
          <p:nvPr/>
        </p:nvPicPr>
        <p:blipFill>
          <a:blip r:embed="rId5">
            <a:alphaModFix/>
          </a:blip>
          <a:stretch>
            <a:fillRect/>
          </a:stretch>
        </p:blipFill>
        <p:spPr>
          <a:xfrm>
            <a:off x="5507825" y="1116202"/>
            <a:ext cx="3219521" cy="1579100"/>
          </a:xfrm>
          <a:prstGeom prst="rect">
            <a:avLst/>
          </a:prstGeom>
          <a:noFill/>
          <a:ln>
            <a:noFill/>
          </a:ln>
        </p:spPr>
      </p:pic>
      <p:pic>
        <p:nvPicPr>
          <p:cNvPr id="102" name="Google Shape;102;p17"/>
          <p:cNvPicPr preferRelativeResize="0"/>
          <p:nvPr/>
        </p:nvPicPr>
        <p:blipFill>
          <a:blip r:embed="rId6">
            <a:alphaModFix/>
          </a:blip>
          <a:stretch>
            <a:fillRect/>
          </a:stretch>
        </p:blipFill>
        <p:spPr>
          <a:xfrm>
            <a:off x="2752837" y="3008100"/>
            <a:ext cx="3638322" cy="1754075"/>
          </a:xfrm>
          <a:prstGeom prst="rect">
            <a:avLst/>
          </a:prstGeom>
          <a:noFill/>
          <a:ln>
            <a:noFill/>
          </a:ln>
        </p:spPr>
      </p:pic>
      <p:sp>
        <p:nvSpPr>
          <p:cNvPr id="103" name="Google Shape;103;p17"/>
          <p:cNvSpPr txBox="1"/>
          <p:nvPr/>
        </p:nvSpPr>
        <p:spPr>
          <a:xfrm>
            <a:off x="311700" y="734975"/>
            <a:ext cx="1778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Proxima Nova"/>
                <a:ea typeface="Proxima Nova"/>
                <a:cs typeface="Proxima Nova"/>
                <a:sym typeface="Proxima Nova"/>
              </a:rPr>
              <a:t>Zipf’s Plot-</a:t>
            </a:r>
            <a:endParaRPr b="1" sz="1500">
              <a:solidFill>
                <a:schemeClr val="dk1"/>
              </a:solidFill>
              <a:latin typeface="Proxima Nova"/>
              <a:ea typeface="Proxima Nova"/>
              <a:cs typeface="Proxima Nova"/>
              <a:sym typeface="Proxima Nova"/>
            </a:endParaRPr>
          </a:p>
        </p:txBody>
      </p:sp>
      <p:sp>
        <p:nvSpPr>
          <p:cNvPr id="104" name="Google Shape;104;p17"/>
          <p:cNvSpPr txBox="1"/>
          <p:nvPr/>
        </p:nvSpPr>
        <p:spPr>
          <a:xfrm>
            <a:off x="729600" y="2576375"/>
            <a:ext cx="34341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roxima Nova"/>
                <a:ea typeface="Proxima Nova"/>
                <a:cs typeface="Proxima Nova"/>
                <a:sym typeface="Proxima Nova"/>
              </a:rPr>
              <a:t>The plot is slowly decaying.</a:t>
            </a:r>
            <a:endParaRPr sz="1300">
              <a:solidFill>
                <a:schemeClr val="dk1"/>
              </a:solidFill>
              <a:latin typeface="Proxima Nova"/>
              <a:ea typeface="Proxima Nova"/>
              <a:cs typeface="Proxima Nova"/>
              <a:sym typeface="Proxima Nova"/>
            </a:endParaRPr>
          </a:p>
        </p:txBody>
      </p:sp>
      <p:sp>
        <p:nvSpPr>
          <p:cNvPr id="105" name="Google Shape;105;p17"/>
          <p:cNvSpPr txBox="1"/>
          <p:nvPr/>
        </p:nvSpPr>
        <p:spPr>
          <a:xfrm>
            <a:off x="5730324" y="2576375"/>
            <a:ext cx="3219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roxima Nova"/>
                <a:ea typeface="Proxima Nova"/>
                <a:cs typeface="Proxima Nova"/>
                <a:sym typeface="Proxima Nova"/>
              </a:rPr>
              <a:t>The graph is monotonic/linear.</a:t>
            </a:r>
            <a:endParaRPr sz="1300">
              <a:solidFill>
                <a:schemeClr val="dk1"/>
              </a:solidFill>
              <a:latin typeface="Proxima Nova"/>
              <a:ea typeface="Proxima Nova"/>
              <a:cs typeface="Proxima Nova"/>
              <a:sym typeface="Proxima Nova"/>
            </a:endParaRPr>
          </a:p>
        </p:txBody>
      </p:sp>
      <p:sp>
        <p:nvSpPr>
          <p:cNvPr id="106" name="Google Shape;106;p17"/>
          <p:cNvSpPr txBox="1"/>
          <p:nvPr/>
        </p:nvSpPr>
        <p:spPr>
          <a:xfrm>
            <a:off x="5338200" y="734975"/>
            <a:ext cx="3868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Proxima Nova"/>
                <a:ea typeface="Proxima Nova"/>
                <a:cs typeface="Proxima Nova"/>
                <a:sym typeface="Proxima Nova"/>
              </a:rPr>
              <a:t>Number of documents by frequency</a:t>
            </a:r>
            <a:r>
              <a:rPr b="1" lang="en" sz="1500">
                <a:solidFill>
                  <a:schemeClr val="dk1"/>
                </a:solidFill>
                <a:latin typeface="Proxima Nova"/>
                <a:ea typeface="Proxima Nova"/>
                <a:cs typeface="Proxima Nova"/>
                <a:sym typeface="Proxima Nova"/>
              </a:rPr>
              <a:t>-</a:t>
            </a:r>
            <a:endParaRPr b="1" sz="1500">
              <a:solidFill>
                <a:schemeClr val="dk1"/>
              </a:solidFill>
              <a:latin typeface="Proxima Nova"/>
              <a:ea typeface="Proxima Nova"/>
              <a:cs typeface="Proxima Nova"/>
              <a:sym typeface="Proxima Nova"/>
            </a:endParaRPr>
          </a:p>
        </p:txBody>
      </p:sp>
      <p:sp>
        <p:nvSpPr>
          <p:cNvPr id="107" name="Google Shape;107;p17"/>
          <p:cNvSpPr txBox="1"/>
          <p:nvPr/>
        </p:nvSpPr>
        <p:spPr>
          <a:xfrm>
            <a:off x="2656425" y="4693750"/>
            <a:ext cx="54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Proxima Nova"/>
                <a:ea typeface="Proxima Nova"/>
                <a:cs typeface="Proxima Nova"/>
                <a:sym typeface="Proxima Nova"/>
              </a:rPr>
              <a:t>Frequency</a:t>
            </a:r>
            <a:r>
              <a:rPr lang="en" sz="1300">
                <a:solidFill>
                  <a:schemeClr val="dk1"/>
                </a:solidFill>
                <a:latin typeface="Proxima Nova"/>
                <a:ea typeface="Proxima Nova"/>
                <a:cs typeface="Proxima Nova"/>
                <a:sym typeface="Proxima Nova"/>
              </a:rPr>
              <a:t> of alpha attributes is significantly greater.</a:t>
            </a:r>
            <a:endParaRPr sz="1300">
              <a:solidFill>
                <a:schemeClr val="dk1"/>
              </a:solidFill>
              <a:latin typeface="Proxima Nova"/>
              <a:ea typeface="Proxima Nova"/>
              <a:cs typeface="Proxima Nova"/>
              <a:sym typeface="Proxima Nova"/>
            </a:endParaRPr>
          </a:p>
        </p:txBody>
      </p:sp>
      <p:sp>
        <p:nvSpPr>
          <p:cNvPr id="108" name="Google Shape;108;p17"/>
          <p:cNvSpPr/>
          <p:nvPr/>
        </p:nvSpPr>
        <p:spPr>
          <a:xfrm>
            <a:off x="1877375" y="2286725"/>
            <a:ext cx="1725300" cy="9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cxnSp>
        <p:nvCxnSpPr>
          <p:cNvPr id="109" name="Google Shape;109;p17"/>
          <p:cNvCxnSpPr>
            <a:stCxn id="108" idx="3"/>
          </p:cNvCxnSpPr>
          <p:nvPr/>
        </p:nvCxnSpPr>
        <p:spPr>
          <a:xfrm flipH="1" rot="10800000">
            <a:off x="3602675" y="2147375"/>
            <a:ext cx="428700" cy="187500"/>
          </a:xfrm>
          <a:prstGeom prst="curvedConnector3">
            <a:avLst>
              <a:gd fmla="val 50000" name="adj1"/>
            </a:avLst>
          </a:prstGeom>
          <a:noFill/>
          <a:ln cap="flat" cmpd="sng" w="19050">
            <a:solidFill>
              <a:schemeClr val="dk1"/>
            </a:solidFill>
            <a:prstDash val="solid"/>
            <a:round/>
            <a:headEnd len="med" w="med" type="none"/>
            <a:tailEnd len="med" w="med" type="none"/>
          </a:ln>
        </p:spPr>
      </p:cxnSp>
      <p:sp>
        <p:nvSpPr>
          <p:cNvPr id="110" name="Google Shape;110;p17"/>
          <p:cNvSpPr/>
          <p:nvPr/>
        </p:nvSpPr>
        <p:spPr>
          <a:xfrm>
            <a:off x="4044425" y="1592400"/>
            <a:ext cx="1118700" cy="626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Proxima Nova"/>
                <a:ea typeface="Proxima Nova"/>
                <a:cs typeface="Proxima Nova"/>
                <a:sym typeface="Proxima Nova"/>
              </a:rPr>
              <a:t>We dropped the terms as they appeared in very few docs</a:t>
            </a:r>
            <a:endParaRPr b="1" sz="900">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8"/>
          <p:cNvSpPr txBox="1"/>
          <p:nvPr>
            <p:ph type="title"/>
          </p:nvPr>
        </p:nvSpPr>
        <p:spPr>
          <a:xfrm>
            <a:off x="0" y="22907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Modeling Approach</a:t>
            </a:r>
            <a:endParaRPr b="1"/>
          </a:p>
        </p:txBody>
      </p:sp>
      <p:sp>
        <p:nvSpPr>
          <p:cNvPr id="116" name="Google Shape;116;p18"/>
          <p:cNvSpPr txBox="1"/>
          <p:nvPr>
            <p:ph idx="1" type="body"/>
          </p:nvPr>
        </p:nvSpPr>
        <p:spPr>
          <a:xfrm>
            <a:off x="131550" y="614250"/>
            <a:ext cx="8880900" cy="42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   </a:t>
            </a:r>
            <a:r>
              <a:rPr lang="en" sz="1500"/>
              <a:t>              </a:t>
            </a:r>
            <a:endParaRPr sz="15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              </a:t>
            </a:r>
            <a:r>
              <a:rPr lang="en" sz="1500"/>
              <a:t>                        </a:t>
            </a:r>
            <a:endParaRPr sz="15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7" name="Google Shape;11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18"/>
          <p:cNvSpPr/>
          <p:nvPr/>
        </p:nvSpPr>
        <p:spPr>
          <a:xfrm>
            <a:off x="140150" y="1054075"/>
            <a:ext cx="2613300" cy="1517700"/>
          </a:xfrm>
          <a:prstGeom prst="roundRect">
            <a:avLst>
              <a:gd fmla="val 0" name="adj"/>
            </a:avLst>
          </a:prstGeom>
          <a:solidFill>
            <a:srgbClr val="FFE599"/>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Proxima Nova"/>
                <a:ea typeface="Proxima Nova"/>
                <a:cs typeface="Proxima Nova"/>
                <a:sym typeface="Proxima Nova"/>
              </a:rPr>
              <a:t>Model 1.1 (Base Model) </a:t>
            </a:r>
            <a:r>
              <a:rPr b="1" lang="en" sz="1500">
                <a:solidFill>
                  <a:schemeClr val="dk1"/>
                </a:solidFill>
                <a:latin typeface="Proxima Nova"/>
                <a:ea typeface="Proxima Nova"/>
                <a:cs typeface="Proxima Nova"/>
                <a:sym typeface="Proxima Nova"/>
              </a:rPr>
              <a:t> </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-Default parameters on Text Parsing, Text Filter, Text Cluster nodes.</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-All models.</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-None of the model performed well, -</a:t>
            </a:r>
            <a:r>
              <a:rPr b="1" lang="en" sz="1100">
                <a:solidFill>
                  <a:srgbClr val="434343"/>
                </a:solidFill>
                <a:latin typeface="Proxima Nova"/>
                <a:ea typeface="Proxima Nova"/>
                <a:cs typeface="Proxima Nova"/>
                <a:sym typeface="Proxima Nova"/>
              </a:rPr>
              <a:t>TRB misclassification rate 0.56</a:t>
            </a:r>
            <a:endParaRPr sz="1300">
              <a:solidFill>
                <a:srgbClr val="434343"/>
              </a:solidFill>
              <a:latin typeface="Proxima Nova"/>
              <a:ea typeface="Proxima Nova"/>
              <a:cs typeface="Proxima Nova"/>
              <a:sym typeface="Proxima Nova"/>
            </a:endParaRPr>
          </a:p>
        </p:txBody>
      </p:sp>
      <p:sp>
        <p:nvSpPr>
          <p:cNvPr id="119" name="Google Shape;119;p18"/>
          <p:cNvSpPr/>
          <p:nvPr/>
        </p:nvSpPr>
        <p:spPr>
          <a:xfrm>
            <a:off x="3039800" y="1038175"/>
            <a:ext cx="3239700" cy="1517700"/>
          </a:xfrm>
          <a:prstGeom prst="roundRect">
            <a:avLst>
              <a:gd fmla="val 0" name="adj"/>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Proxima Nova"/>
                <a:ea typeface="Proxima Nova"/>
                <a:cs typeface="Proxima Nova"/>
                <a:sym typeface="Proxima Nova"/>
              </a:rPr>
              <a:t>Model 1.2 (TRB, Different Term Weight)</a:t>
            </a:r>
            <a:endParaRPr b="1"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-Added Stop List (Top 10 most frequent terms)</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-Term Weight: Default, Entropy, </a:t>
            </a:r>
            <a:r>
              <a:rPr lang="en" sz="1100">
                <a:solidFill>
                  <a:srgbClr val="434343"/>
                </a:solidFill>
                <a:latin typeface="Proxima Nova"/>
                <a:ea typeface="Proxima Nova"/>
                <a:cs typeface="Proxima Nova"/>
                <a:sym typeface="Proxima Nova"/>
              </a:rPr>
              <a:t>Mutual</a:t>
            </a:r>
            <a:r>
              <a:rPr lang="en" sz="1100">
                <a:solidFill>
                  <a:srgbClr val="434343"/>
                </a:solidFill>
                <a:latin typeface="Proxima Nova"/>
                <a:ea typeface="Proxima Nova"/>
                <a:cs typeface="Proxima Nova"/>
                <a:sym typeface="Proxima Nova"/>
              </a:rPr>
              <a:t> Information, IDF, None</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-SVD Resolution Low and High, Max SVD Dimension 100</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-None of the TRB Model produced good results. </a:t>
            </a:r>
            <a:r>
              <a:rPr b="1" lang="en" sz="1100">
                <a:solidFill>
                  <a:srgbClr val="434343"/>
                </a:solidFill>
                <a:latin typeface="Proxima Nova"/>
                <a:ea typeface="Proxima Nova"/>
                <a:cs typeface="Proxima Nova"/>
                <a:sym typeface="Proxima Nova"/>
              </a:rPr>
              <a:t>Misclassification Rate of 0.56</a:t>
            </a:r>
            <a:endParaRPr sz="1100">
              <a:solidFill>
                <a:srgbClr val="434343"/>
              </a:solidFill>
              <a:latin typeface="Proxima Nova"/>
              <a:ea typeface="Proxima Nova"/>
              <a:cs typeface="Proxima Nova"/>
              <a:sym typeface="Proxima Nova"/>
            </a:endParaRPr>
          </a:p>
        </p:txBody>
      </p:sp>
      <p:sp>
        <p:nvSpPr>
          <p:cNvPr id="120" name="Google Shape;120;p18"/>
          <p:cNvSpPr/>
          <p:nvPr/>
        </p:nvSpPr>
        <p:spPr>
          <a:xfrm>
            <a:off x="6565850" y="1048675"/>
            <a:ext cx="2357100" cy="1507200"/>
          </a:xfrm>
          <a:prstGeom prst="roundRect">
            <a:avLst>
              <a:gd fmla="val 0" name="adj"/>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Proxima Nova"/>
                <a:ea typeface="Proxima Nova"/>
                <a:cs typeface="Proxima Nova"/>
                <a:sym typeface="Proxima Nova"/>
              </a:rPr>
              <a:t>Performance Challenge</a:t>
            </a:r>
            <a:endParaRPr b="1" sz="1300">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-Model took 7 hrs to run due to high exhaustiveness.</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-Used </a:t>
            </a:r>
            <a:r>
              <a:rPr b="1" lang="en" sz="1100">
                <a:solidFill>
                  <a:srgbClr val="434343"/>
                </a:solidFill>
                <a:latin typeface="Proxima Nova"/>
                <a:ea typeface="Proxima Nova"/>
                <a:cs typeface="Proxima Nova"/>
                <a:sym typeface="Proxima Nova"/>
              </a:rPr>
              <a:t>Sample Node </a:t>
            </a:r>
            <a:r>
              <a:rPr lang="en" sz="1100">
                <a:solidFill>
                  <a:srgbClr val="434343"/>
                </a:solidFill>
                <a:latin typeface="Proxima Nova"/>
                <a:ea typeface="Proxima Nova"/>
                <a:cs typeface="Proxima Nova"/>
                <a:sym typeface="Proxima Nova"/>
              </a:rPr>
              <a:t>to reduce data size, maintaining majority and minority class.</a:t>
            </a:r>
            <a:endParaRPr sz="1100">
              <a:solidFill>
                <a:srgbClr val="434343"/>
              </a:solidFill>
              <a:latin typeface="Proxima Nova"/>
              <a:ea typeface="Proxima Nova"/>
              <a:cs typeface="Proxima Nova"/>
              <a:sym typeface="Proxima Nova"/>
            </a:endParaRPr>
          </a:p>
        </p:txBody>
      </p:sp>
      <p:sp>
        <p:nvSpPr>
          <p:cNvPr id="121" name="Google Shape;121;p18"/>
          <p:cNvSpPr/>
          <p:nvPr/>
        </p:nvSpPr>
        <p:spPr>
          <a:xfrm>
            <a:off x="5420750" y="2948800"/>
            <a:ext cx="3364500" cy="1647000"/>
          </a:xfrm>
          <a:prstGeom prst="roundRect">
            <a:avLst>
              <a:gd fmla="val 0" name="adj"/>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00">
                <a:solidFill>
                  <a:schemeClr val="dk1"/>
                </a:solidFill>
                <a:latin typeface="Proxima Nova"/>
                <a:ea typeface="Proxima Nova"/>
                <a:cs typeface="Proxima Nova"/>
                <a:sym typeface="Proxima Nova"/>
              </a:rPr>
              <a:t>Model 1.3 (TRB- Undersampled Data) </a:t>
            </a:r>
            <a:r>
              <a:rPr b="1" lang="en" sz="1000">
                <a:solidFill>
                  <a:schemeClr val="dk1"/>
                </a:solidFill>
                <a:latin typeface="Proxima Nova"/>
                <a:ea typeface="Proxima Nova"/>
                <a:cs typeface="Proxima Nova"/>
                <a:sym typeface="Proxima Nova"/>
              </a:rPr>
              <a:t>           </a:t>
            </a:r>
            <a:r>
              <a:rPr lang="en" sz="1100">
                <a:solidFill>
                  <a:srgbClr val="434343"/>
                </a:solidFill>
                <a:latin typeface="Proxima Nova"/>
                <a:ea typeface="Proxima Nova"/>
                <a:cs typeface="Proxima Nova"/>
                <a:sym typeface="Proxima Nova"/>
              </a:rPr>
              <a:t>- Used 30% undersampled data with partition, Train: 90 &amp; Validation: 10                                              </a:t>
            </a:r>
            <a:endParaRPr sz="1100">
              <a:solidFill>
                <a:srgbClr val="434343"/>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100">
                <a:solidFill>
                  <a:srgbClr val="434343"/>
                </a:solidFill>
                <a:latin typeface="Proxima Nova"/>
                <a:ea typeface="Proxima Nova"/>
                <a:cs typeface="Proxima Nova"/>
                <a:sym typeface="Proxima Nova"/>
              </a:rPr>
              <a:t>-The model runtime dropped substantially. But no change in results due to undersampling.              -</a:t>
            </a:r>
            <a:r>
              <a:rPr b="1" lang="en" sz="1100">
                <a:solidFill>
                  <a:srgbClr val="434343"/>
                </a:solidFill>
                <a:latin typeface="Proxima Nova"/>
                <a:ea typeface="Proxima Nova"/>
                <a:cs typeface="Proxima Nova"/>
                <a:sym typeface="Proxima Nova"/>
              </a:rPr>
              <a:t>TRB validation misclassification rate 0.55</a:t>
            </a:r>
            <a:endParaRPr b="1" sz="1100">
              <a:solidFill>
                <a:srgbClr val="434343"/>
              </a:solidFill>
              <a:latin typeface="Proxima Nova"/>
              <a:ea typeface="Proxima Nova"/>
              <a:cs typeface="Proxima Nova"/>
              <a:sym typeface="Proxima Nova"/>
            </a:endParaRPr>
          </a:p>
        </p:txBody>
      </p:sp>
      <p:sp>
        <p:nvSpPr>
          <p:cNvPr id="122" name="Google Shape;122;p18"/>
          <p:cNvSpPr/>
          <p:nvPr/>
        </p:nvSpPr>
        <p:spPr>
          <a:xfrm>
            <a:off x="692950" y="2911300"/>
            <a:ext cx="4039800" cy="16845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Proxima Nova"/>
                <a:ea typeface="Proxima Nova"/>
                <a:cs typeface="Proxima Nova"/>
                <a:sym typeface="Proxima Nova"/>
              </a:rPr>
              <a:t>Model 1.4 (TRB with User Topics)</a:t>
            </a:r>
            <a:endParaRPr b="1"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-Partitioned the data as Train: 80 &amp; Validation: 20</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-Term Weight = Entropy.</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-Identified 25 terms for each genre and </a:t>
            </a:r>
            <a:r>
              <a:rPr b="1" lang="en" sz="1100">
                <a:solidFill>
                  <a:srgbClr val="434343"/>
                </a:solidFill>
                <a:latin typeface="Proxima Nova"/>
                <a:ea typeface="Proxima Nova"/>
                <a:cs typeface="Proxima Nova"/>
                <a:sym typeface="Proxima Nova"/>
              </a:rPr>
              <a:t>created user topic list.</a:t>
            </a:r>
            <a:endParaRPr b="1"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-Train </a:t>
            </a:r>
            <a:r>
              <a:rPr b="1" lang="en" sz="1100">
                <a:solidFill>
                  <a:srgbClr val="434343"/>
                </a:solidFill>
                <a:latin typeface="Proxima Nova"/>
                <a:ea typeface="Proxima Nova"/>
                <a:cs typeface="Proxima Nova"/>
                <a:sym typeface="Proxima Nova"/>
              </a:rPr>
              <a:t>misclassification rate dropped</a:t>
            </a:r>
            <a:r>
              <a:rPr lang="en" sz="1100">
                <a:solidFill>
                  <a:srgbClr val="434343"/>
                </a:solidFill>
                <a:latin typeface="Proxima Nova"/>
                <a:ea typeface="Proxima Nova"/>
                <a:cs typeface="Proxima Nova"/>
                <a:sym typeface="Proxima Nova"/>
              </a:rPr>
              <a:t> </a:t>
            </a:r>
            <a:r>
              <a:rPr b="1" lang="en" sz="1100">
                <a:solidFill>
                  <a:srgbClr val="434343"/>
                </a:solidFill>
                <a:latin typeface="Proxima Nova"/>
                <a:ea typeface="Proxima Nova"/>
                <a:cs typeface="Proxima Nova"/>
                <a:sym typeface="Proxima Nova"/>
              </a:rPr>
              <a:t>(0.51 to 0.28)</a:t>
            </a:r>
            <a:r>
              <a:rPr lang="en" sz="1100">
                <a:solidFill>
                  <a:srgbClr val="434343"/>
                </a:solidFill>
                <a:latin typeface="Proxima Nova"/>
                <a:ea typeface="Proxima Nova"/>
                <a:cs typeface="Proxima Nova"/>
                <a:sym typeface="Proxima Nova"/>
              </a:rPr>
              <a:t> but no change in validation misclassification rate.</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b="1" lang="en" sz="1100">
                <a:solidFill>
                  <a:srgbClr val="434343"/>
                </a:solidFill>
                <a:latin typeface="Proxima Nova"/>
                <a:ea typeface="Proxima Nova"/>
                <a:cs typeface="Proxima Nova"/>
                <a:sym typeface="Proxima Nova"/>
              </a:rPr>
              <a:t>-Model is overfitting on training data.</a:t>
            </a:r>
            <a:endParaRPr b="1" sz="1100">
              <a:solidFill>
                <a:srgbClr val="434343"/>
              </a:solidFill>
              <a:latin typeface="Proxima Nova"/>
              <a:ea typeface="Proxima Nova"/>
              <a:cs typeface="Proxima Nova"/>
              <a:sym typeface="Proxima Nova"/>
            </a:endParaRPr>
          </a:p>
        </p:txBody>
      </p:sp>
      <p:sp>
        <p:nvSpPr>
          <p:cNvPr id="123" name="Google Shape;123;p18"/>
          <p:cNvSpPr/>
          <p:nvPr/>
        </p:nvSpPr>
        <p:spPr>
          <a:xfrm>
            <a:off x="2798522" y="1744225"/>
            <a:ext cx="196200" cy="105600"/>
          </a:xfrm>
          <a:prstGeom prst="rightArrow">
            <a:avLst>
              <a:gd fmla="val 50000" name="adj1"/>
              <a:gd fmla="val 50000" name="adj2"/>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4" name="Google Shape;124;p18"/>
          <p:cNvSpPr/>
          <p:nvPr/>
        </p:nvSpPr>
        <p:spPr>
          <a:xfrm>
            <a:off x="6324572" y="1744225"/>
            <a:ext cx="196200" cy="105600"/>
          </a:xfrm>
          <a:prstGeom prst="rightArrow">
            <a:avLst>
              <a:gd fmla="val 50000" name="adj1"/>
              <a:gd fmla="val 50000" name="adj2"/>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5" name="Google Shape;125;p18"/>
          <p:cNvSpPr/>
          <p:nvPr/>
        </p:nvSpPr>
        <p:spPr>
          <a:xfrm rot="5400000">
            <a:off x="7646297" y="2606688"/>
            <a:ext cx="196200" cy="105600"/>
          </a:xfrm>
          <a:prstGeom prst="rightArrow">
            <a:avLst>
              <a:gd fmla="val 50000" name="adj1"/>
              <a:gd fmla="val 50000" name="adj2"/>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6" name="Google Shape;126;p18"/>
          <p:cNvSpPr/>
          <p:nvPr/>
        </p:nvSpPr>
        <p:spPr>
          <a:xfrm rot="10800000">
            <a:off x="4978647" y="3556738"/>
            <a:ext cx="196200" cy="105600"/>
          </a:xfrm>
          <a:prstGeom prst="rightArrow">
            <a:avLst>
              <a:gd fmla="val 50000" name="adj1"/>
              <a:gd fmla="val 50000" name="adj2"/>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19"/>
          <p:cNvSpPr txBox="1"/>
          <p:nvPr>
            <p:ph idx="1" type="body"/>
          </p:nvPr>
        </p:nvSpPr>
        <p:spPr>
          <a:xfrm>
            <a:off x="131550" y="576750"/>
            <a:ext cx="8880900" cy="42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   </a:t>
            </a:r>
            <a:r>
              <a:rPr lang="en" sz="1500"/>
              <a:t>               </a:t>
            </a:r>
            <a:endParaRPr sz="15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            </a:t>
            </a:r>
            <a:endParaRPr sz="1600"/>
          </a:p>
          <a:p>
            <a:pPr indent="0" lvl="0" marL="0" rtl="0" algn="l">
              <a:spcBef>
                <a:spcPts val="1200"/>
              </a:spcBef>
              <a:spcAft>
                <a:spcPts val="0"/>
              </a:spcAft>
              <a:buNone/>
            </a:pPr>
            <a:r>
              <a:rPr lang="en" sz="1600"/>
              <a:t>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2" name="Google Shape;13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19"/>
          <p:cNvSpPr/>
          <p:nvPr/>
        </p:nvSpPr>
        <p:spPr>
          <a:xfrm>
            <a:off x="307050" y="947850"/>
            <a:ext cx="3502800" cy="1318200"/>
          </a:xfrm>
          <a:prstGeom prst="roundRect">
            <a:avLst>
              <a:gd fmla="val 0" name="adj"/>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Proxima Nova"/>
                <a:ea typeface="Proxima Nova"/>
                <a:cs typeface="Proxima Nova"/>
                <a:sym typeface="Proxima Nova"/>
              </a:rPr>
              <a:t>Model 2.1 (Base Model)</a:t>
            </a:r>
            <a:endParaRPr b="1"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-Used only </a:t>
            </a:r>
            <a:r>
              <a:rPr lang="en" sz="1100">
                <a:solidFill>
                  <a:srgbClr val="434343"/>
                </a:solidFill>
                <a:latin typeface="Proxima Nova"/>
                <a:ea typeface="Proxima Nova"/>
                <a:cs typeface="Proxima Nova"/>
                <a:sym typeface="Proxima Nova"/>
              </a:rPr>
              <a:t>4 genres</a:t>
            </a:r>
            <a:r>
              <a:rPr b="1" lang="en" sz="1100">
                <a:solidFill>
                  <a:srgbClr val="434343"/>
                </a:solidFill>
                <a:latin typeface="Proxima Nova"/>
                <a:ea typeface="Proxima Nova"/>
                <a:cs typeface="Proxima Nova"/>
                <a:sym typeface="Proxima Nova"/>
              </a:rPr>
              <a:t> </a:t>
            </a:r>
            <a:r>
              <a:rPr lang="en" sz="1100">
                <a:solidFill>
                  <a:srgbClr val="434343"/>
                </a:solidFill>
                <a:latin typeface="Proxima Nova"/>
                <a:ea typeface="Proxima Nova"/>
                <a:cs typeface="Proxima Nova"/>
                <a:sym typeface="Proxima Nova"/>
              </a:rPr>
              <a:t>(Drama, </a:t>
            </a:r>
            <a:r>
              <a:rPr lang="en" sz="1100">
                <a:solidFill>
                  <a:srgbClr val="434343"/>
                </a:solidFill>
                <a:latin typeface="Proxima Nova"/>
                <a:ea typeface="Proxima Nova"/>
                <a:cs typeface="Proxima Nova"/>
                <a:sym typeface="Proxima Nova"/>
              </a:rPr>
              <a:t>Comedy</a:t>
            </a:r>
            <a:r>
              <a:rPr lang="en" sz="1100">
                <a:solidFill>
                  <a:srgbClr val="434343"/>
                </a:solidFill>
                <a:latin typeface="Proxima Nova"/>
                <a:ea typeface="Proxima Nova"/>
                <a:cs typeface="Proxima Nova"/>
                <a:sym typeface="Proxima Nova"/>
              </a:rPr>
              <a:t>, Action, Horror)</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-Default weights, Min no. of documents:10</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-Text Topic- No. Of multi-term clusters:4</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b="1" lang="en" sz="1100">
                <a:solidFill>
                  <a:srgbClr val="434343"/>
                </a:solidFill>
                <a:latin typeface="Proxima Nova"/>
                <a:ea typeface="Proxima Nova"/>
                <a:cs typeface="Proxima Nova"/>
                <a:sym typeface="Proxima Nova"/>
              </a:rPr>
              <a:t>-Neural Network-0.28 and Regression-0.29 are the best models with min misclassification rate. </a:t>
            </a:r>
            <a:endParaRPr b="1" sz="1100">
              <a:solidFill>
                <a:srgbClr val="434343"/>
              </a:solidFill>
              <a:latin typeface="Proxima Nova"/>
              <a:ea typeface="Proxima Nova"/>
              <a:cs typeface="Proxima Nova"/>
              <a:sym typeface="Proxima Nova"/>
            </a:endParaRPr>
          </a:p>
        </p:txBody>
      </p:sp>
      <p:sp>
        <p:nvSpPr>
          <p:cNvPr id="134" name="Google Shape;134;p19"/>
          <p:cNvSpPr/>
          <p:nvPr/>
        </p:nvSpPr>
        <p:spPr>
          <a:xfrm>
            <a:off x="5254500" y="245900"/>
            <a:ext cx="326100" cy="196200"/>
          </a:xfrm>
          <a:prstGeom prst="rightArrow">
            <a:avLst>
              <a:gd fmla="val 50000" name="adj1"/>
              <a:gd fmla="val 50000" name="adj2"/>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5" name="Google Shape;135;p19"/>
          <p:cNvSpPr/>
          <p:nvPr/>
        </p:nvSpPr>
        <p:spPr>
          <a:xfrm>
            <a:off x="5071750" y="955775"/>
            <a:ext cx="3502800" cy="1383300"/>
          </a:xfrm>
          <a:prstGeom prst="roundRect">
            <a:avLst>
              <a:gd fmla="val 0" name="adj"/>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Proxima Nova"/>
                <a:ea typeface="Proxima Nova"/>
                <a:cs typeface="Proxima Nova"/>
                <a:sym typeface="Proxima Nova"/>
              </a:rPr>
              <a:t>Model 2.2 (Regression &amp; Neural Network)</a:t>
            </a:r>
            <a:endParaRPr b="1"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-Partition: Train:50, Validation:50</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-Term weight: Default, Entropy, Mutual Info, IDF, None ; Min no. of docs:10</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b="1" lang="en" sz="1100">
                <a:solidFill>
                  <a:srgbClr val="434343"/>
                </a:solidFill>
                <a:latin typeface="Proxima Nova"/>
                <a:ea typeface="Proxima Nova"/>
                <a:cs typeface="Proxima Nova"/>
                <a:sym typeface="Proxima Nova"/>
              </a:rPr>
              <a:t>-Entropy is best term weight, </a:t>
            </a:r>
            <a:r>
              <a:rPr lang="en" sz="1100">
                <a:solidFill>
                  <a:srgbClr val="434343"/>
                </a:solidFill>
                <a:latin typeface="Proxima Nova"/>
                <a:ea typeface="Proxima Nova"/>
                <a:cs typeface="Proxima Nova"/>
                <a:sym typeface="Proxima Nova"/>
              </a:rPr>
              <a:t>decided to use for model tuning.</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b="1" lang="en" sz="1100">
                <a:solidFill>
                  <a:srgbClr val="434343"/>
                </a:solidFill>
                <a:latin typeface="Proxima Nova"/>
                <a:ea typeface="Proxima Nova"/>
                <a:cs typeface="Proxima Nova"/>
                <a:sym typeface="Proxima Nova"/>
              </a:rPr>
              <a:t>-Misclassification rate, Neural Network (Entropy):0.26</a:t>
            </a:r>
            <a:r>
              <a:rPr b="1" lang="en" sz="1100">
                <a:solidFill>
                  <a:srgbClr val="434343"/>
                </a:solidFill>
                <a:latin typeface="Proxima Nova"/>
                <a:ea typeface="Proxima Nova"/>
                <a:cs typeface="Proxima Nova"/>
                <a:sym typeface="Proxima Nova"/>
              </a:rPr>
              <a:t>2</a:t>
            </a:r>
            <a:r>
              <a:rPr b="1" lang="en" sz="1100">
                <a:solidFill>
                  <a:srgbClr val="434343"/>
                </a:solidFill>
                <a:latin typeface="Proxima Nova"/>
                <a:ea typeface="Proxima Nova"/>
                <a:cs typeface="Proxima Nova"/>
                <a:sym typeface="Proxima Nova"/>
              </a:rPr>
              <a:t>, Regression (Entropy):0.26</a:t>
            </a:r>
            <a:r>
              <a:rPr b="1" lang="en" sz="1100">
                <a:solidFill>
                  <a:srgbClr val="434343"/>
                </a:solidFill>
                <a:latin typeface="Proxima Nova"/>
                <a:ea typeface="Proxima Nova"/>
                <a:cs typeface="Proxima Nova"/>
                <a:sym typeface="Proxima Nova"/>
              </a:rPr>
              <a:t>3</a:t>
            </a:r>
            <a:endParaRPr b="1" sz="1100">
              <a:solidFill>
                <a:srgbClr val="434343"/>
              </a:solidFill>
              <a:latin typeface="Proxima Nova"/>
              <a:ea typeface="Proxima Nova"/>
              <a:cs typeface="Proxima Nova"/>
              <a:sym typeface="Proxima Nova"/>
            </a:endParaRPr>
          </a:p>
        </p:txBody>
      </p:sp>
      <p:sp>
        <p:nvSpPr>
          <p:cNvPr id="136" name="Google Shape;136;p19"/>
          <p:cNvSpPr/>
          <p:nvPr/>
        </p:nvSpPr>
        <p:spPr>
          <a:xfrm>
            <a:off x="5071750" y="3045325"/>
            <a:ext cx="3502800" cy="1383300"/>
          </a:xfrm>
          <a:prstGeom prst="roundRect">
            <a:avLst>
              <a:gd fmla="val 0" name="adj"/>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Proxima Nova"/>
                <a:ea typeface="Proxima Nova"/>
                <a:cs typeface="Proxima Nova"/>
                <a:sym typeface="Proxima Nova"/>
              </a:rPr>
              <a:t>Model 2.3 (Regression &amp; Neural Network)</a:t>
            </a:r>
            <a:endParaRPr b="1" sz="1300">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-Term weight: Entropy, Min no. of documents: 10, 12, 16, 7, 4</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b="1" lang="en" sz="1100">
                <a:solidFill>
                  <a:srgbClr val="434343"/>
                </a:solidFill>
                <a:latin typeface="Proxima Nova"/>
                <a:ea typeface="Proxima Nova"/>
                <a:cs typeface="Proxima Nova"/>
                <a:sym typeface="Proxima Nova"/>
              </a:rPr>
              <a:t>-No significant difference in misclassification rate. Decided min no. of documents as 10</a:t>
            </a:r>
            <a:r>
              <a:rPr lang="en" sz="1100">
                <a:solidFill>
                  <a:srgbClr val="434343"/>
                </a:solidFill>
                <a:latin typeface="Proxima Nova"/>
                <a:ea typeface="Proxima Nova"/>
                <a:cs typeface="Proxima Nova"/>
                <a:sym typeface="Proxima Nova"/>
              </a:rPr>
              <a:t>.</a:t>
            </a:r>
            <a:endParaRPr sz="1100">
              <a:solidFill>
                <a:srgbClr val="434343"/>
              </a:solidFill>
              <a:latin typeface="Proxima Nova"/>
              <a:ea typeface="Proxima Nova"/>
              <a:cs typeface="Proxima Nova"/>
              <a:sym typeface="Proxima Nova"/>
            </a:endParaRPr>
          </a:p>
        </p:txBody>
      </p:sp>
      <p:sp>
        <p:nvSpPr>
          <p:cNvPr id="137" name="Google Shape;137;p19"/>
          <p:cNvSpPr/>
          <p:nvPr/>
        </p:nvSpPr>
        <p:spPr>
          <a:xfrm>
            <a:off x="307050" y="3010225"/>
            <a:ext cx="3562500" cy="1453500"/>
          </a:xfrm>
          <a:prstGeom prst="rect">
            <a:avLst/>
          </a:prstGeom>
          <a:solidFill>
            <a:srgbClr val="FFE5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latin typeface="Proxima Nova"/>
                <a:ea typeface="Proxima Nova"/>
                <a:cs typeface="Proxima Nova"/>
                <a:sym typeface="Proxima Nova"/>
              </a:rPr>
              <a:t>Model 2.4 (Regression and Neural Network) </a:t>
            </a:r>
            <a:endParaRPr b="1" sz="1300">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-With user topics in Text Topic node.</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-Regression with both forward and backward selection model.</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-Both models with SVD and without SVD.</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b="1" lang="en" sz="1100">
                <a:solidFill>
                  <a:srgbClr val="434343"/>
                </a:solidFill>
                <a:latin typeface="Proxima Nova"/>
                <a:ea typeface="Proxima Nova"/>
                <a:cs typeface="Proxima Nova"/>
                <a:sym typeface="Proxima Nova"/>
              </a:rPr>
              <a:t>-Regression model with backward selection performed best with misclassification rate: 0.26</a:t>
            </a:r>
            <a:endParaRPr b="1" sz="1100">
              <a:solidFill>
                <a:srgbClr val="434343"/>
              </a:solidFill>
              <a:latin typeface="Proxima Nova"/>
              <a:ea typeface="Proxima Nova"/>
              <a:cs typeface="Proxima Nova"/>
              <a:sym typeface="Proxima Nova"/>
            </a:endParaRPr>
          </a:p>
        </p:txBody>
      </p:sp>
      <p:sp>
        <p:nvSpPr>
          <p:cNvPr id="138" name="Google Shape;138;p19"/>
          <p:cNvSpPr txBox="1"/>
          <p:nvPr>
            <p:ph type="title"/>
          </p:nvPr>
        </p:nvSpPr>
        <p:spPr>
          <a:xfrm>
            <a:off x="0" y="22907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Modeling Approach</a:t>
            </a:r>
            <a:endParaRPr b="1"/>
          </a:p>
        </p:txBody>
      </p:sp>
      <p:sp>
        <p:nvSpPr>
          <p:cNvPr id="139" name="Google Shape;139;p19"/>
          <p:cNvSpPr/>
          <p:nvPr/>
        </p:nvSpPr>
        <p:spPr>
          <a:xfrm>
            <a:off x="4174477" y="1849900"/>
            <a:ext cx="326100" cy="112200"/>
          </a:xfrm>
          <a:prstGeom prst="rightArrow">
            <a:avLst>
              <a:gd fmla="val 50000" name="adj1"/>
              <a:gd fmla="val 50000" name="adj2"/>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0" name="Google Shape;140;p19"/>
          <p:cNvSpPr/>
          <p:nvPr/>
        </p:nvSpPr>
        <p:spPr>
          <a:xfrm rot="10796837">
            <a:off x="4174466" y="3680887"/>
            <a:ext cx="326100" cy="112200"/>
          </a:xfrm>
          <a:prstGeom prst="rightArrow">
            <a:avLst>
              <a:gd fmla="val 50000" name="adj1"/>
              <a:gd fmla="val 50000" name="adj2"/>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1" name="Google Shape;141;p19"/>
          <p:cNvSpPr/>
          <p:nvPr/>
        </p:nvSpPr>
        <p:spPr>
          <a:xfrm rot="5400000">
            <a:off x="6725047" y="2538375"/>
            <a:ext cx="196200" cy="105600"/>
          </a:xfrm>
          <a:prstGeom prst="rightArrow">
            <a:avLst>
              <a:gd fmla="val 50000" name="adj1"/>
              <a:gd fmla="val 50000" name="adj2"/>
            </a:avLst>
          </a:prstGeom>
          <a:solidFill>
            <a:srgbClr val="F3F3F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0" y="22907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Modeling Results</a:t>
            </a:r>
            <a:endParaRPr b="1"/>
          </a:p>
        </p:txBody>
      </p:sp>
      <p:sp>
        <p:nvSpPr>
          <p:cNvPr id="147" name="Google Shape;147;p20"/>
          <p:cNvSpPr/>
          <p:nvPr/>
        </p:nvSpPr>
        <p:spPr>
          <a:xfrm>
            <a:off x="2195250" y="867225"/>
            <a:ext cx="4753500" cy="1526700"/>
          </a:xfrm>
          <a:prstGeom prst="roundRect">
            <a:avLst>
              <a:gd fmla="val 0" name="adj"/>
            </a:avLst>
          </a:prstGeom>
          <a:solidFill>
            <a:srgbClr val="FFE599"/>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Proxima Nova"/>
                <a:ea typeface="Proxima Nova"/>
                <a:cs typeface="Proxima Nova"/>
                <a:sym typeface="Proxima Nova"/>
              </a:rPr>
              <a:t>Final </a:t>
            </a:r>
            <a:r>
              <a:rPr b="1" lang="en" sz="1300">
                <a:solidFill>
                  <a:schemeClr val="dk1"/>
                </a:solidFill>
                <a:latin typeface="Proxima Nova"/>
                <a:ea typeface="Proxima Nova"/>
                <a:cs typeface="Proxima Nova"/>
                <a:sym typeface="Proxima Nova"/>
              </a:rPr>
              <a:t>Model 2.5 (Regression model with SVD &amp; without SVD &amp; Text Topic Raw)</a:t>
            </a:r>
            <a:endParaRPr b="1"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-Partition: Train:40, Validation:30, Test:30</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-Term Weight: Entropy</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-With backward selection and </a:t>
            </a:r>
            <a:r>
              <a:rPr b="1" lang="en" sz="1100">
                <a:solidFill>
                  <a:srgbClr val="434343"/>
                </a:solidFill>
                <a:latin typeface="Proxima Nova"/>
                <a:ea typeface="Proxima Nova"/>
                <a:cs typeface="Proxima Nova"/>
                <a:sym typeface="Proxima Nova"/>
              </a:rPr>
              <a:t>with SVD</a:t>
            </a:r>
            <a:r>
              <a:rPr lang="en" sz="1100">
                <a:solidFill>
                  <a:srgbClr val="434343"/>
                </a:solidFill>
                <a:latin typeface="Proxima Nova"/>
                <a:ea typeface="Proxima Nova"/>
                <a:cs typeface="Proxima Nova"/>
                <a:sym typeface="Proxima Nova"/>
              </a:rPr>
              <a:t> has misclassification rate: 0.26</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-With backward selection and </a:t>
            </a:r>
            <a:r>
              <a:rPr b="1" lang="en" sz="1100">
                <a:solidFill>
                  <a:srgbClr val="434343"/>
                </a:solidFill>
                <a:latin typeface="Proxima Nova"/>
                <a:ea typeface="Proxima Nova"/>
                <a:cs typeface="Proxima Nova"/>
                <a:sym typeface="Proxima Nova"/>
              </a:rPr>
              <a:t>without SVD</a:t>
            </a:r>
            <a:r>
              <a:rPr lang="en" sz="1100">
                <a:solidFill>
                  <a:srgbClr val="434343"/>
                </a:solidFill>
                <a:latin typeface="Proxima Nova"/>
                <a:ea typeface="Proxima Nova"/>
                <a:cs typeface="Proxima Nova"/>
                <a:sym typeface="Proxima Nova"/>
              </a:rPr>
              <a:t> has misclassification rate: 0.35</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rPr lang="en" sz="1100">
                <a:solidFill>
                  <a:srgbClr val="434343"/>
                </a:solidFill>
                <a:latin typeface="Proxima Nova"/>
                <a:ea typeface="Proxima Nova"/>
                <a:cs typeface="Proxima Nova"/>
                <a:sym typeface="Proxima Nova"/>
              </a:rPr>
              <a:t>-With backward selection and </a:t>
            </a:r>
            <a:r>
              <a:rPr b="1" lang="en" sz="1100">
                <a:solidFill>
                  <a:srgbClr val="434343"/>
                </a:solidFill>
                <a:latin typeface="Proxima Nova"/>
                <a:ea typeface="Proxima Nova"/>
                <a:cs typeface="Proxima Nova"/>
                <a:sym typeface="Proxima Nova"/>
              </a:rPr>
              <a:t>without SVD &amp; Text Topic Raw</a:t>
            </a:r>
            <a:r>
              <a:rPr lang="en" sz="1100">
                <a:solidFill>
                  <a:srgbClr val="434343"/>
                </a:solidFill>
                <a:latin typeface="Proxima Nova"/>
                <a:ea typeface="Proxima Nova"/>
                <a:cs typeface="Proxima Nova"/>
                <a:sym typeface="Proxima Nova"/>
              </a:rPr>
              <a:t> has misclassification rate: 0.40</a:t>
            </a:r>
            <a:endParaRPr sz="1100">
              <a:solidFill>
                <a:srgbClr val="434343"/>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rgbClr val="434343"/>
              </a:solidFill>
              <a:latin typeface="Proxima Nova"/>
              <a:ea typeface="Proxima Nova"/>
              <a:cs typeface="Proxima Nova"/>
              <a:sym typeface="Proxima Nova"/>
            </a:endParaRPr>
          </a:p>
        </p:txBody>
      </p:sp>
      <p:sp>
        <p:nvSpPr>
          <p:cNvPr id="148" name="Google Shape;148;p20"/>
          <p:cNvSpPr/>
          <p:nvPr/>
        </p:nvSpPr>
        <p:spPr>
          <a:xfrm>
            <a:off x="304925" y="4140525"/>
            <a:ext cx="8508300" cy="653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dk1"/>
                </a:solidFill>
                <a:latin typeface="Proxima Nova"/>
                <a:ea typeface="Proxima Nova"/>
                <a:cs typeface="Proxima Nova"/>
                <a:sym typeface="Proxima Nova"/>
              </a:rPr>
              <a:t>Conclusion: </a:t>
            </a:r>
            <a:r>
              <a:rPr lang="en" sz="1300">
                <a:solidFill>
                  <a:schemeClr val="dk1"/>
                </a:solidFill>
                <a:latin typeface="Proxima Nova"/>
                <a:ea typeface="Proxima Nova"/>
                <a:cs typeface="Proxima Nova"/>
                <a:sym typeface="Proxima Nova"/>
              </a:rPr>
              <a:t>Regression model with backward selection is our best performing model in terms of validation misclassification rate. As we remove SVD dimensions from our model the performance drops. Adding SVD dimensions would give us better results however complex interpretability.</a:t>
            </a:r>
            <a:endParaRPr b="1" sz="13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49" name="Google Shape;149;p20"/>
          <p:cNvPicPr preferRelativeResize="0"/>
          <p:nvPr/>
        </p:nvPicPr>
        <p:blipFill>
          <a:blip r:embed="rId4">
            <a:alphaModFix/>
          </a:blip>
          <a:stretch>
            <a:fillRect/>
          </a:stretch>
        </p:blipFill>
        <p:spPr>
          <a:xfrm>
            <a:off x="304913" y="2516112"/>
            <a:ext cx="8248819" cy="1412213"/>
          </a:xfrm>
          <a:prstGeom prst="rect">
            <a:avLst/>
          </a:prstGeom>
          <a:noFill/>
          <a:ln cap="flat" cmpd="sng" w="9525">
            <a:solidFill>
              <a:schemeClr val="dk2"/>
            </a:solidFill>
            <a:prstDash val="solid"/>
            <a:round/>
            <a:headEnd len="sm" w="sm" type="none"/>
            <a:tailEnd len="sm" w="sm" type="none"/>
          </a:ln>
        </p:spPr>
      </p:pic>
      <p:pic>
        <p:nvPicPr>
          <p:cNvPr id="150" name="Google Shape;150;p20"/>
          <p:cNvPicPr preferRelativeResize="0"/>
          <p:nvPr/>
        </p:nvPicPr>
        <p:blipFill>
          <a:blip r:embed="rId5">
            <a:alphaModFix/>
          </a:blip>
          <a:stretch>
            <a:fillRect/>
          </a:stretch>
        </p:blipFill>
        <p:spPr>
          <a:xfrm>
            <a:off x="52750" y="858863"/>
            <a:ext cx="9038499" cy="16001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1"/>
          <p:cNvSpPr txBox="1"/>
          <p:nvPr>
            <p:ph type="title"/>
          </p:nvPr>
        </p:nvSpPr>
        <p:spPr>
          <a:xfrm>
            <a:off x="0" y="295000"/>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Business Implementation</a:t>
            </a:r>
            <a:endParaRPr b="1"/>
          </a:p>
        </p:txBody>
      </p:sp>
      <p:sp>
        <p:nvSpPr>
          <p:cNvPr id="156" name="Google Shape;156;p21"/>
          <p:cNvSpPr txBox="1"/>
          <p:nvPr>
            <p:ph idx="1" type="body"/>
          </p:nvPr>
        </p:nvSpPr>
        <p:spPr>
          <a:xfrm>
            <a:off x="0" y="923600"/>
            <a:ext cx="3591600" cy="3805500"/>
          </a:xfrm>
          <a:prstGeom prst="rect">
            <a:avLst/>
          </a:prstGeom>
          <a:noFill/>
        </p:spPr>
        <p:txBody>
          <a:bodyPr anchorCtr="0" anchor="ctr" bIns="91425" lIns="91425" spcFirstLastPara="1" rIns="91425" wrap="square" tIns="91425">
            <a:normAutofit/>
          </a:bodyPr>
          <a:lstStyle/>
          <a:p>
            <a:pPr indent="0" lvl="0" marL="0" rtl="0" algn="ctr">
              <a:lnSpc>
                <a:spcPct val="200000"/>
              </a:lnSpc>
              <a:spcBef>
                <a:spcPts val="1000"/>
              </a:spcBef>
              <a:spcAft>
                <a:spcPts val="0"/>
              </a:spcAft>
              <a:buNone/>
            </a:pPr>
            <a:r>
              <a:rPr b="1" lang="en" sz="2100">
                <a:solidFill>
                  <a:schemeClr val="dk1"/>
                </a:solidFill>
              </a:rPr>
              <a:t>Product Recommendations</a:t>
            </a:r>
            <a:endParaRPr b="1" sz="2100">
              <a:solidFill>
                <a:schemeClr val="dk1"/>
              </a:solidFill>
            </a:endParaRPr>
          </a:p>
          <a:p>
            <a:pPr indent="0" lvl="0" marL="0" rtl="0" algn="ctr">
              <a:lnSpc>
                <a:spcPct val="200000"/>
              </a:lnSpc>
              <a:spcBef>
                <a:spcPts val="1000"/>
              </a:spcBef>
              <a:spcAft>
                <a:spcPts val="0"/>
              </a:spcAft>
              <a:buNone/>
            </a:pPr>
            <a:r>
              <a:rPr b="1" lang="en" sz="2100">
                <a:solidFill>
                  <a:schemeClr val="dk1"/>
                </a:solidFill>
              </a:rPr>
              <a:t>Inventory Management</a:t>
            </a:r>
            <a:endParaRPr b="1" sz="2100">
              <a:solidFill>
                <a:schemeClr val="dk1"/>
              </a:solidFill>
            </a:endParaRPr>
          </a:p>
          <a:p>
            <a:pPr indent="0" lvl="0" marL="0" rtl="0" algn="ctr">
              <a:lnSpc>
                <a:spcPct val="200000"/>
              </a:lnSpc>
              <a:spcBef>
                <a:spcPts val="1000"/>
              </a:spcBef>
              <a:spcAft>
                <a:spcPts val="1000"/>
              </a:spcAft>
              <a:buNone/>
            </a:pPr>
            <a:r>
              <a:rPr b="1" lang="en" sz="2100">
                <a:solidFill>
                  <a:schemeClr val="dk1"/>
                </a:solidFill>
              </a:rPr>
              <a:t>Customer Segmentation</a:t>
            </a:r>
            <a:endParaRPr b="1" sz="2100">
              <a:solidFill>
                <a:schemeClr val="dk1"/>
              </a:solidFill>
            </a:endParaRPr>
          </a:p>
        </p:txBody>
      </p:sp>
      <p:sp>
        <p:nvSpPr>
          <p:cNvPr id="157" name="Google Shape;15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21"/>
          <p:cNvPicPr preferRelativeResize="0"/>
          <p:nvPr/>
        </p:nvPicPr>
        <p:blipFill>
          <a:blip r:embed="rId4">
            <a:alphaModFix/>
          </a:blip>
          <a:stretch>
            <a:fillRect/>
          </a:stretch>
        </p:blipFill>
        <p:spPr>
          <a:xfrm>
            <a:off x="3591625" y="1110300"/>
            <a:ext cx="5429530" cy="3618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