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Proxima Nova" panose="02000506030000020004"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3EEF43-59C8-45D3-B730-56F78D4E3908}">
  <a:tblStyle styleId="{703EEF43-59C8-45D3-B730-56F78D4E39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b80a3456b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b80a3456b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Balaji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b80a3456b1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b80a3456b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ba239d7e3f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ba239d7e3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80a3456b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b80a3456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ba239d7e3f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ba239d7e3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ba239d7e3f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ba239d7e3f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ba239d7e3f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ba239d7e3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ba239d7e3f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ba239d7e3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697d4f8ab6_3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697d4f8ab6_3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Chetan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b80a3456b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b80a3456b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b80a3456b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b80a3456b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b80a3456b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b80a3456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Andrea</a:t>
            </a:r>
            <a:endParaRPr/>
          </a:p>
          <a:p>
            <a:pPr marL="0" lvl="0" indent="0" algn="l" rtl="0">
              <a:spcBef>
                <a:spcPts val="0"/>
              </a:spcBef>
              <a:spcAft>
                <a:spcPts val="0"/>
              </a:spcAft>
              <a:buNone/>
            </a:pPr>
            <a:endParaRPr/>
          </a:p>
          <a:p>
            <a:pPr marL="0" lvl="0" indent="0" algn="l" rtl="0">
              <a:spcBef>
                <a:spcPts val="0"/>
              </a:spcBef>
              <a:spcAft>
                <a:spcPts val="0"/>
              </a:spcAft>
              <a:buNone/>
            </a:pPr>
            <a:r>
              <a:rPr lang="en"/>
              <a:t>Highlights: Mention that data has split by Domestic &amp; International</a:t>
            </a:r>
            <a:endParaRPr/>
          </a:p>
          <a:p>
            <a:pPr marL="0" lvl="0" indent="0" algn="l" rtl="0">
              <a:spcBef>
                <a:spcPts val="0"/>
              </a:spcBef>
              <a:spcAft>
                <a:spcPts val="0"/>
              </a:spcAft>
              <a:buNone/>
            </a:pPr>
            <a:endParaRPr/>
          </a:p>
          <a:p>
            <a:pPr marL="0" lvl="0" indent="0" algn="l" rtl="0">
              <a:spcBef>
                <a:spcPts val="0"/>
              </a:spcBef>
              <a:spcAft>
                <a:spcPts val="0"/>
              </a:spcAft>
              <a:buNone/>
            </a:pPr>
            <a:r>
              <a:rPr lang="en"/>
              <a:t>Primary Variable: Mention that RPM can be called airline “traffic.”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80a3456b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80a3456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Andrea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ba239d7e3f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ba239d7e3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Andrea</a:t>
            </a:r>
            <a:endParaRPr/>
          </a:p>
          <a:p>
            <a:pPr marL="457200" lvl="0" indent="-298450" algn="l" rtl="0">
              <a:spcBef>
                <a:spcPts val="0"/>
              </a:spcBef>
              <a:spcAft>
                <a:spcPts val="0"/>
              </a:spcAft>
              <a:buSzPts val="1100"/>
              <a:buChar char="●"/>
            </a:pPr>
            <a:r>
              <a:rPr lang="en"/>
              <a:t>ACF: autocorrelation present</a:t>
            </a:r>
            <a:endParaRPr/>
          </a:p>
          <a:p>
            <a:pPr marL="457200" lvl="0" indent="-298450" algn="l" rtl="0">
              <a:spcBef>
                <a:spcPts val="0"/>
              </a:spcBef>
              <a:spcAft>
                <a:spcPts val="0"/>
              </a:spcAft>
              <a:buSzPts val="1100"/>
              <a:buChar char="●"/>
            </a:pPr>
            <a:r>
              <a:rPr lang="en"/>
              <a:t>PACF: values at lag 1 are strongly correlated with the values at the preceding time point</a:t>
            </a:r>
            <a:endParaRPr/>
          </a:p>
          <a:p>
            <a:pPr marL="457200" lvl="0" indent="-298450" algn="l" rtl="0">
              <a:spcBef>
                <a:spcPts val="0"/>
              </a:spcBef>
              <a:spcAft>
                <a:spcPts val="0"/>
              </a:spcAft>
              <a:buSzPts val="1100"/>
              <a:buChar char="●"/>
            </a:pPr>
            <a:r>
              <a:rPr lang="en"/>
              <a:t>White Noise: reject the null, series contains systematic variation that can be used to forecast.</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97d4f8ab6_3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697d4f8ab6_3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Chetan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ba5785655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ba5785655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Shubham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a578565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ba578565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Shubham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RPM Forecast Modeling</a:t>
            </a:r>
            <a:r>
              <a:rPr lang="en" sz="4800"/>
              <a:t> Project</a:t>
            </a:r>
            <a:endParaRPr sz="4800"/>
          </a:p>
        </p:txBody>
      </p:sp>
      <p:sp>
        <p:nvSpPr>
          <p:cNvPr id="60" name="Google Shape;60;p13"/>
          <p:cNvSpPr txBox="1">
            <a:spLocks noGrp="1"/>
          </p:cNvSpPr>
          <p:nvPr>
            <p:ph type="subTitle" idx="1"/>
          </p:nvPr>
        </p:nvSpPr>
        <p:spPr>
          <a:xfrm>
            <a:off x="510450" y="3182326"/>
            <a:ext cx="8123100" cy="675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i="1" dirty="0"/>
              <a:t>Forecasting Project</a:t>
            </a: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Recommended Business Actions</a:t>
            </a:r>
            <a:endParaRPr/>
          </a:p>
        </p:txBody>
      </p:sp>
      <p:sp>
        <p:nvSpPr>
          <p:cNvPr id="149" name="Google Shape;149;p22"/>
          <p:cNvSpPr txBox="1">
            <a:spLocks noGrp="1"/>
          </p:cNvSpPr>
          <p:nvPr>
            <p:ph type="body" idx="4294967295"/>
          </p:nvPr>
        </p:nvSpPr>
        <p:spPr>
          <a:xfrm>
            <a:off x="266075" y="9698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aviation industry has nearly recovered from pandemic and is forecasted to continue growth similar to pre-pandemic</a:t>
            </a:r>
            <a:endParaRPr/>
          </a:p>
          <a:p>
            <a:pPr marL="457200" lvl="0" indent="-342900" algn="l" rtl="0">
              <a:spcBef>
                <a:spcPts val="1200"/>
              </a:spcBef>
              <a:spcAft>
                <a:spcPts val="0"/>
              </a:spcAft>
              <a:buSzPts val="1800"/>
              <a:buChar char="●"/>
            </a:pPr>
            <a:r>
              <a:rPr lang="en" i="1"/>
              <a:t>Airports:</a:t>
            </a:r>
            <a:r>
              <a:rPr lang="en"/>
              <a:t> </a:t>
            </a:r>
            <a:endParaRPr/>
          </a:p>
          <a:p>
            <a:pPr marL="914400" lvl="1" indent="-317500" algn="l" rtl="0">
              <a:spcBef>
                <a:spcPts val="0"/>
              </a:spcBef>
              <a:spcAft>
                <a:spcPts val="0"/>
              </a:spcAft>
              <a:buSzPts val="1400"/>
              <a:buChar char="○"/>
            </a:pPr>
            <a:r>
              <a:rPr lang="en"/>
              <a:t>Should continue on any cancelled / deferred pre-pandemic expansion or renovation plans</a:t>
            </a:r>
            <a:endParaRPr/>
          </a:p>
          <a:p>
            <a:pPr marL="914400" lvl="1" indent="-317500" algn="l" rtl="0">
              <a:spcBef>
                <a:spcPts val="0"/>
              </a:spcBef>
              <a:spcAft>
                <a:spcPts val="0"/>
              </a:spcAft>
              <a:buSzPts val="1400"/>
              <a:buChar char="○"/>
            </a:pPr>
            <a:r>
              <a:rPr lang="en"/>
              <a:t>Continue to grow workforce, in particular highly skilled bottleneck positions</a:t>
            </a:r>
            <a:endParaRPr/>
          </a:p>
          <a:p>
            <a:pPr marL="457200" lvl="0" indent="-342900" algn="l" rtl="0">
              <a:spcBef>
                <a:spcPts val="0"/>
              </a:spcBef>
              <a:spcAft>
                <a:spcPts val="0"/>
              </a:spcAft>
              <a:buSzPts val="1800"/>
              <a:buChar char="●"/>
            </a:pPr>
            <a:r>
              <a:rPr lang="en" i="1"/>
              <a:t>Airlines:</a:t>
            </a:r>
            <a:r>
              <a:rPr lang="en"/>
              <a:t> </a:t>
            </a:r>
            <a:endParaRPr/>
          </a:p>
          <a:p>
            <a:pPr marL="914400" lvl="1" indent="-317500" algn="l" rtl="0">
              <a:spcBef>
                <a:spcPts val="0"/>
              </a:spcBef>
              <a:spcAft>
                <a:spcPts val="0"/>
              </a:spcAft>
              <a:buSzPts val="1400"/>
              <a:buChar char="○"/>
            </a:pPr>
            <a:r>
              <a:rPr lang="en"/>
              <a:t>Continue any fleet expansion / upgrade plans to ensure sufficient capacity</a:t>
            </a:r>
            <a:endParaRPr/>
          </a:p>
          <a:p>
            <a:pPr marL="914400" lvl="1" indent="-317500" algn="l" rtl="0">
              <a:spcBef>
                <a:spcPts val="0"/>
              </a:spcBef>
              <a:spcAft>
                <a:spcPts val="0"/>
              </a:spcAft>
              <a:buSzPts val="1400"/>
              <a:buChar char="○"/>
            </a:pPr>
            <a:r>
              <a:rPr lang="en"/>
              <a:t>Make sure to have budget available </a:t>
            </a:r>
            <a:endParaRPr/>
          </a:p>
          <a:p>
            <a:pPr marL="914400" lvl="1" indent="-317500" algn="l" rtl="0">
              <a:spcBef>
                <a:spcPts val="0"/>
              </a:spcBef>
              <a:spcAft>
                <a:spcPts val="0"/>
              </a:spcAft>
              <a:buSzPts val="1400"/>
              <a:buChar char="○"/>
            </a:pPr>
            <a:r>
              <a:rPr lang="en"/>
              <a:t>Place any airplane orders sooner than pre-pandemic as supply chain is also recovering from pandemic</a:t>
            </a:r>
            <a:endParaRPr/>
          </a:p>
          <a:p>
            <a:pPr marL="914400" lvl="1" indent="-317500" algn="l" rtl="0">
              <a:spcBef>
                <a:spcPts val="0"/>
              </a:spcBef>
              <a:spcAft>
                <a:spcPts val="0"/>
              </a:spcAft>
              <a:buSzPts val="1400"/>
              <a:buChar char="○"/>
            </a:pPr>
            <a:r>
              <a:rPr lang="en"/>
              <a:t>Keep forecasted growth in mind for ticket pricing strategy</a:t>
            </a:r>
            <a:endParaRPr>
              <a:solidFill>
                <a:srgbClr val="980000"/>
              </a:solidFill>
            </a:endParaRPr>
          </a:p>
        </p:txBody>
      </p:sp>
      <p:sp>
        <p:nvSpPr>
          <p:cNvPr id="150" name="Google Shape;15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Importance of Forecast Models in Aviation Planning</a:t>
            </a:r>
            <a:endParaRPr/>
          </a:p>
        </p:txBody>
      </p:sp>
      <p:sp>
        <p:nvSpPr>
          <p:cNvPr id="156" name="Google Shape;156;p23"/>
          <p:cNvSpPr txBox="1">
            <a:spLocks noGrp="1"/>
          </p:cNvSpPr>
          <p:nvPr>
            <p:ph type="body" idx="4294967295"/>
          </p:nvPr>
        </p:nvSpPr>
        <p:spPr>
          <a:xfrm>
            <a:off x="311700" y="1152475"/>
            <a:ext cx="4101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need for forecast models is real</a:t>
            </a:r>
            <a:endParaRPr/>
          </a:p>
          <a:p>
            <a:pPr marL="0" lvl="0" indent="0" algn="l" rtl="0">
              <a:spcBef>
                <a:spcPts val="1200"/>
              </a:spcBef>
              <a:spcAft>
                <a:spcPts val="0"/>
              </a:spcAft>
              <a:buNone/>
            </a:pPr>
            <a:r>
              <a:rPr lang="en"/>
              <a:t>According to airlines.org, U.S. domestic airline capacity was constrained by three factors in 2023:</a:t>
            </a:r>
            <a:endParaRPr/>
          </a:p>
          <a:p>
            <a:pPr marL="457200" lvl="0" indent="-342900" algn="l" rtl="0">
              <a:spcBef>
                <a:spcPts val="1200"/>
              </a:spcBef>
              <a:spcAft>
                <a:spcPts val="0"/>
              </a:spcAft>
              <a:buSzPts val="1800"/>
              <a:buChar char="●"/>
            </a:pPr>
            <a:r>
              <a:rPr lang="en"/>
              <a:t>Air traffic controller staffing</a:t>
            </a:r>
            <a:endParaRPr/>
          </a:p>
          <a:p>
            <a:pPr marL="457200" lvl="0" indent="-342900" algn="l" rtl="0">
              <a:spcBef>
                <a:spcPts val="0"/>
              </a:spcBef>
              <a:spcAft>
                <a:spcPts val="0"/>
              </a:spcAft>
              <a:buSzPts val="1800"/>
              <a:buChar char="●"/>
            </a:pPr>
            <a:r>
              <a:rPr lang="en"/>
              <a:t>Aircraft/Engine Delivery Delays</a:t>
            </a:r>
            <a:endParaRPr/>
          </a:p>
          <a:p>
            <a:pPr marL="457200" lvl="0" indent="-342900" algn="l" rtl="0">
              <a:spcBef>
                <a:spcPts val="0"/>
              </a:spcBef>
              <a:spcAft>
                <a:spcPts val="0"/>
              </a:spcAft>
              <a:buSzPts val="1800"/>
              <a:buChar char="●"/>
            </a:pPr>
            <a:r>
              <a:rPr lang="en"/>
              <a:t>Regional Airline Pilot Supply</a:t>
            </a:r>
            <a:endParaRPr/>
          </a:p>
          <a:p>
            <a:pPr marL="0" lvl="0" indent="0" algn="l" rtl="0">
              <a:spcBef>
                <a:spcPts val="1200"/>
              </a:spcBef>
              <a:spcAft>
                <a:spcPts val="1200"/>
              </a:spcAft>
              <a:buNone/>
            </a:pPr>
            <a:endParaRPr/>
          </a:p>
        </p:txBody>
      </p:sp>
      <p:sp>
        <p:nvSpPr>
          <p:cNvPr id="157" name="Google Shape;15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158" name="Google Shape;158;p23"/>
          <p:cNvPicPr preferRelativeResize="0"/>
          <p:nvPr/>
        </p:nvPicPr>
        <p:blipFill>
          <a:blip r:embed="rId3">
            <a:alphaModFix/>
          </a:blip>
          <a:stretch>
            <a:fillRect/>
          </a:stretch>
        </p:blipFill>
        <p:spPr>
          <a:xfrm>
            <a:off x="4521575" y="1303424"/>
            <a:ext cx="4286175" cy="240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Appendix Slides</a:t>
            </a:r>
            <a:endParaRPr/>
          </a:p>
        </p:txBody>
      </p:sp>
      <p:sp>
        <p:nvSpPr>
          <p:cNvPr id="164" name="Google Shape;16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Proxima Nova"/>
                <a:ea typeface="Proxima Nova"/>
                <a:cs typeface="Proxima Nova"/>
                <a:sym typeface="Proxima Nova"/>
              </a:rPr>
              <a:t>12</a:t>
            </a:fld>
            <a:endParaRPr>
              <a:solidFill>
                <a:schemeClr val="lt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Overview</a:t>
            </a:r>
            <a:endParaRPr/>
          </a:p>
        </p:txBody>
      </p:sp>
      <p:sp>
        <p:nvSpPr>
          <p:cNvPr id="170" name="Google Shape;17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Review data set for quality</a:t>
            </a:r>
            <a:endParaRPr/>
          </a:p>
          <a:p>
            <a:pPr marL="457200" lvl="0" indent="-342900" algn="l" rtl="0">
              <a:spcBef>
                <a:spcPts val="0"/>
              </a:spcBef>
              <a:spcAft>
                <a:spcPts val="0"/>
              </a:spcAft>
              <a:buSzPts val="1800"/>
              <a:buChar char="●"/>
            </a:pPr>
            <a:r>
              <a:rPr lang="en"/>
              <a:t>Conduct descriptive assessment and correct any data issues</a:t>
            </a:r>
            <a:endParaRPr/>
          </a:p>
          <a:p>
            <a:pPr marL="457200" lvl="0" indent="-342900" algn="l" rtl="0">
              <a:spcBef>
                <a:spcPts val="0"/>
              </a:spcBef>
              <a:spcAft>
                <a:spcPts val="0"/>
              </a:spcAft>
              <a:buSzPts val="1800"/>
              <a:buChar char="●"/>
            </a:pPr>
            <a:r>
              <a:rPr lang="en"/>
              <a:t>Conduct Time Series Exploration </a:t>
            </a:r>
            <a:endParaRPr/>
          </a:p>
          <a:p>
            <a:pPr marL="457200" lvl="0" indent="-342900" algn="l" rtl="0">
              <a:spcBef>
                <a:spcPts val="0"/>
              </a:spcBef>
              <a:spcAft>
                <a:spcPts val="0"/>
              </a:spcAft>
              <a:buSzPts val="1800"/>
              <a:buChar char="●"/>
            </a:pPr>
            <a:r>
              <a:rPr lang="en"/>
              <a:t>Create model based on the tools learned in class and forecast key variables </a:t>
            </a:r>
            <a:endParaRPr/>
          </a:p>
          <a:p>
            <a:pPr marL="457200" lvl="0" indent="-342900" algn="l" rtl="0">
              <a:spcBef>
                <a:spcPts val="0"/>
              </a:spcBef>
              <a:spcAft>
                <a:spcPts val="0"/>
              </a:spcAft>
              <a:buSzPts val="1800"/>
              <a:buChar char="●"/>
            </a:pPr>
            <a:r>
              <a:rPr lang="en"/>
              <a:t>Collect and assess insights  </a:t>
            </a:r>
            <a:endParaRPr/>
          </a:p>
          <a:p>
            <a:pPr marL="457200" lvl="0" indent="-342900" algn="l" rtl="0">
              <a:spcBef>
                <a:spcPts val="0"/>
              </a:spcBef>
              <a:spcAft>
                <a:spcPts val="0"/>
              </a:spcAft>
              <a:buSzPts val="1800"/>
              <a:buChar char="●"/>
            </a:pPr>
            <a:r>
              <a:rPr lang="en"/>
              <a:t>Collect any customer feedback </a:t>
            </a:r>
            <a:endParaRPr/>
          </a:p>
          <a:p>
            <a:pPr marL="457200" lvl="0" indent="-342900" algn="l" rtl="0">
              <a:spcBef>
                <a:spcPts val="0"/>
              </a:spcBef>
              <a:spcAft>
                <a:spcPts val="0"/>
              </a:spcAft>
              <a:buSzPts val="1800"/>
              <a:buChar char="●"/>
            </a:pPr>
            <a:r>
              <a:rPr lang="en"/>
              <a:t>Document findings in report</a:t>
            </a:r>
            <a:endParaRPr/>
          </a:p>
          <a:p>
            <a:pPr marL="457200" lvl="0" indent="-342900" algn="l" rtl="0">
              <a:spcBef>
                <a:spcPts val="0"/>
              </a:spcBef>
              <a:spcAft>
                <a:spcPts val="0"/>
              </a:spcAft>
              <a:buSzPts val="1800"/>
              <a:buChar char="●"/>
            </a:pPr>
            <a:r>
              <a:rPr lang="en"/>
              <a:t>Present findings to stakeholders</a:t>
            </a:r>
            <a:endParaRPr/>
          </a:p>
        </p:txBody>
      </p:sp>
      <p:sp>
        <p:nvSpPr>
          <p:cNvPr id="171" name="Google Shape;17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13</a:t>
            </a:fld>
            <a:endParaRPr>
              <a:solidFill>
                <a:schemeClr val="dk1"/>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in Python</a:t>
            </a:r>
            <a:endParaRPr/>
          </a:p>
        </p:txBody>
      </p:sp>
      <p:sp>
        <p:nvSpPr>
          <p:cNvPr id="177" name="Google Shape;17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14</a:t>
            </a:fld>
            <a:endParaRPr>
              <a:solidFill>
                <a:schemeClr val="dk1"/>
              </a:solidFill>
              <a:latin typeface="Proxima Nova"/>
              <a:ea typeface="Proxima Nova"/>
              <a:cs typeface="Proxima Nova"/>
              <a:sym typeface="Proxima Nova"/>
            </a:endParaRPr>
          </a:p>
        </p:txBody>
      </p:sp>
      <p:sp>
        <p:nvSpPr>
          <p:cNvPr id="178" name="Google Shape;17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Python data file read in:</a:t>
            </a:r>
            <a:endParaRPr/>
          </a:p>
        </p:txBody>
      </p:sp>
      <p:pic>
        <p:nvPicPr>
          <p:cNvPr id="179" name="Google Shape;179;p26"/>
          <p:cNvPicPr preferRelativeResize="0"/>
          <p:nvPr/>
        </p:nvPicPr>
        <p:blipFill>
          <a:blip r:embed="rId3">
            <a:alphaModFix/>
          </a:blip>
          <a:stretch>
            <a:fillRect/>
          </a:stretch>
        </p:blipFill>
        <p:spPr>
          <a:xfrm>
            <a:off x="448650" y="1622425"/>
            <a:ext cx="7163050" cy="298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in Python cont.</a:t>
            </a:r>
            <a:endParaRPr/>
          </a:p>
        </p:txBody>
      </p:sp>
      <p:sp>
        <p:nvSpPr>
          <p:cNvPr id="185" name="Google Shape;18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15</a:t>
            </a:fld>
            <a:endParaRPr>
              <a:solidFill>
                <a:schemeClr val="dk1"/>
              </a:solidFill>
              <a:latin typeface="Proxima Nova"/>
              <a:ea typeface="Proxima Nova"/>
              <a:cs typeface="Proxima Nova"/>
              <a:sym typeface="Proxima Nova"/>
            </a:endParaRPr>
          </a:p>
        </p:txBody>
      </p:sp>
      <p:sp>
        <p:nvSpPr>
          <p:cNvPr id="186" name="Google Shape;18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Null Value Checks:</a:t>
            </a:r>
            <a:endParaRPr/>
          </a:p>
        </p:txBody>
      </p:sp>
      <p:pic>
        <p:nvPicPr>
          <p:cNvPr id="187" name="Google Shape;187;p27"/>
          <p:cNvPicPr preferRelativeResize="0"/>
          <p:nvPr/>
        </p:nvPicPr>
        <p:blipFill rotWithShape="1">
          <a:blip r:embed="rId3">
            <a:alphaModFix/>
          </a:blip>
          <a:srcRect r="50154"/>
          <a:stretch/>
        </p:blipFill>
        <p:spPr>
          <a:xfrm>
            <a:off x="430675" y="1637025"/>
            <a:ext cx="4141326" cy="288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in Python cont.</a:t>
            </a:r>
            <a:endParaRPr/>
          </a:p>
        </p:txBody>
      </p:sp>
      <p:sp>
        <p:nvSpPr>
          <p:cNvPr id="193" name="Google Shape;19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16</a:t>
            </a:fld>
            <a:endParaRPr>
              <a:solidFill>
                <a:schemeClr val="dk1"/>
              </a:solidFill>
              <a:latin typeface="Proxima Nova"/>
              <a:ea typeface="Proxima Nova"/>
              <a:cs typeface="Proxima Nova"/>
              <a:sym typeface="Proxima Nova"/>
            </a:endParaRPr>
          </a:p>
        </p:txBody>
      </p:sp>
      <p:sp>
        <p:nvSpPr>
          <p:cNvPr id="194" name="Google Shape;19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Data Type Corrections:</a:t>
            </a:r>
            <a:endParaRPr/>
          </a:p>
        </p:txBody>
      </p:sp>
      <p:pic>
        <p:nvPicPr>
          <p:cNvPr id="195" name="Google Shape;195;p28"/>
          <p:cNvPicPr preferRelativeResize="0"/>
          <p:nvPr/>
        </p:nvPicPr>
        <p:blipFill>
          <a:blip r:embed="rId3">
            <a:alphaModFix/>
          </a:blip>
          <a:stretch>
            <a:fillRect/>
          </a:stretch>
        </p:blipFill>
        <p:spPr>
          <a:xfrm>
            <a:off x="457600" y="1719888"/>
            <a:ext cx="1952625" cy="2676525"/>
          </a:xfrm>
          <a:prstGeom prst="rect">
            <a:avLst/>
          </a:prstGeom>
          <a:noFill/>
          <a:ln>
            <a:noFill/>
          </a:ln>
        </p:spPr>
      </p:pic>
      <p:pic>
        <p:nvPicPr>
          <p:cNvPr id="196" name="Google Shape;196;p28"/>
          <p:cNvPicPr preferRelativeResize="0"/>
          <p:nvPr/>
        </p:nvPicPr>
        <p:blipFill rotWithShape="1">
          <a:blip r:embed="rId4">
            <a:alphaModFix/>
          </a:blip>
          <a:srcRect r="48472"/>
          <a:stretch/>
        </p:blipFill>
        <p:spPr>
          <a:xfrm>
            <a:off x="3150350" y="1567500"/>
            <a:ext cx="3062625" cy="2828925"/>
          </a:xfrm>
          <a:prstGeom prst="rect">
            <a:avLst/>
          </a:prstGeom>
          <a:noFill/>
          <a:ln>
            <a:noFill/>
          </a:ln>
        </p:spPr>
      </p:pic>
      <p:sp>
        <p:nvSpPr>
          <p:cNvPr id="197" name="Google Shape;197;p28"/>
          <p:cNvSpPr/>
          <p:nvPr/>
        </p:nvSpPr>
        <p:spPr>
          <a:xfrm>
            <a:off x="2299225" y="2730950"/>
            <a:ext cx="851100" cy="736200"/>
          </a:xfrm>
          <a:prstGeom prst="strip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98" name="Google Shape;198;p28"/>
          <p:cNvSpPr txBox="1"/>
          <p:nvPr/>
        </p:nvSpPr>
        <p:spPr>
          <a:xfrm>
            <a:off x="6212975" y="1567500"/>
            <a:ext cx="2880900" cy="3075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Summary:</a:t>
            </a:r>
            <a:r>
              <a:rPr lang="en"/>
              <a:t> </a:t>
            </a:r>
            <a:endParaRPr/>
          </a:p>
          <a:p>
            <a:pPr marL="457200" lvl="0" indent="-317500" algn="l" rtl="0">
              <a:spcBef>
                <a:spcPts val="0"/>
              </a:spcBef>
              <a:spcAft>
                <a:spcPts val="0"/>
              </a:spcAft>
              <a:buSzPts val="1400"/>
              <a:buChar char="●"/>
            </a:pPr>
            <a:r>
              <a:rPr lang="en"/>
              <a:t>Checked the data types:</a:t>
            </a:r>
            <a:endParaRPr/>
          </a:p>
          <a:p>
            <a:pPr marL="914400" lvl="1" indent="-317500" algn="l" rtl="0">
              <a:spcBef>
                <a:spcPts val="0"/>
              </a:spcBef>
              <a:spcAft>
                <a:spcPts val="0"/>
              </a:spcAft>
              <a:buSzPts val="1400"/>
              <a:buChar char="○"/>
            </a:pPr>
            <a:r>
              <a:rPr lang="en"/>
              <a:t>Numeric values and object types due to the presence of comma (,) in values in the csv file. </a:t>
            </a:r>
            <a:endParaRPr/>
          </a:p>
          <a:p>
            <a:pPr marL="914400" lvl="1" indent="-317500" algn="l" rtl="0">
              <a:spcBef>
                <a:spcPts val="0"/>
              </a:spcBef>
              <a:spcAft>
                <a:spcPts val="0"/>
              </a:spcAft>
              <a:buSzPts val="1400"/>
              <a:buChar char="○"/>
            </a:pPr>
            <a:r>
              <a:rPr lang="en"/>
              <a:t>Need to change these values into numeric to import it sas for forecasting. </a:t>
            </a:r>
            <a:endParaRPr/>
          </a:p>
          <a:p>
            <a:pPr marL="457200" lvl="0" indent="-317500" algn="l" rtl="0">
              <a:spcBef>
                <a:spcPts val="0"/>
              </a:spcBef>
              <a:spcAft>
                <a:spcPts val="0"/>
              </a:spcAft>
              <a:buSzPts val="1400"/>
              <a:buChar char="●"/>
            </a:pPr>
            <a:r>
              <a:rPr lang="en"/>
              <a:t>Changed data type to numeric in Python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in Python cont.</a:t>
            </a:r>
            <a:endParaRPr/>
          </a:p>
        </p:txBody>
      </p:sp>
      <p:sp>
        <p:nvSpPr>
          <p:cNvPr id="204" name="Google Shape;20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17</a:t>
            </a:fld>
            <a:endParaRPr>
              <a:solidFill>
                <a:schemeClr val="dk1"/>
              </a:solidFill>
              <a:latin typeface="Proxima Nova"/>
              <a:ea typeface="Proxima Nova"/>
              <a:cs typeface="Proxima Nova"/>
              <a:sym typeface="Proxima Nova"/>
            </a:endParaRPr>
          </a:p>
        </p:txBody>
      </p:sp>
      <p:sp>
        <p:nvSpPr>
          <p:cNvPr id="205" name="Google Shape;20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Date and Time Formatting:</a:t>
            </a:r>
            <a:endParaRPr/>
          </a:p>
        </p:txBody>
      </p:sp>
      <p:pic>
        <p:nvPicPr>
          <p:cNvPr id="206" name="Google Shape;206;p29"/>
          <p:cNvPicPr preferRelativeResize="0"/>
          <p:nvPr/>
        </p:nvPicPr>
        <p:blipFill>
          <a:blip r:embed="rId3">
            <a:alphaModFix/>
          </a:blip>
          <a:stretch>
            <a:fillRect/>
          </a:stretch>
        </p:blipFill>
        <p:spPr>
          <a:xfrm>
            <a:off x="457600" y="1615550"/>
            <a:ext cx="5647649" cy="3222050"/>
          </a:xfrm>
          <a:prstGeom prst="rect">
            <a:avLst/>
          </a:prstGeom>
          <a:noFill/>
          <a:ln>
            <a:noFill/>
          </a:ln>
        </p:spPr>
      </p:pic>
      <p:sp>
        <p:nvSpPr>
          <p:cNvPr id="207" name="Google Shape;207;p29"/>
          <p:cNvSpPr txBox="1"/>
          <p:nvPr/>
        </p:nvSpPr>
        <p:spPr>
          <a:xfrm>
            <a:off x="6248875" y="1615550"/>
            <a:ext cx="2621100" cy="30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Summary:</a:t>
            </a:r>
            <a:r>
              <a:rPr lang="en"/>
              <a:t> </a:t>
            </a:r>
            <a:endParaRPr/>
          </a:p>
          <a:p>
            <a:pPr marL="457200" lvl="0" indent="-317500" algn="l" rtl="0">
              <a:spcBef>
                <a:spcPts val="0"/>
              </a:spcBef>
              <a:spcAft>
                <a:spcPts val="0"/>
              </a:spcAft>
              <a:buSzPts val="1400"/>
              <a:buChar char="●"/>
            </a:pPr>
            <a:r>
              <a:rPr lang="en"/>
              <a:t>We have two variables ‘Year’ and ‘Month’, in order to use the data in SAS we need datetime format variables. </a:t>
            </a:r>
            <a:endParaRPr/>
          </a:p>
          <a:p>
            <a:pPr marL="457200" lvl="0" indent="-317500" algn="l" rtl="0">
              <a:spcBef>
                <a:spcPts val="0"/>
              </a:spcBef>
              <a:spcAft>
                <a:spcPts val="0"/>
              </a:spcAft>
              <a:buSzPts val="1400"/>
              <a:buChar char="●"/>
            </a:pPr>
            <a:r>
              <a:rPr lang="en"/>
              <a:t>Combined ‘Year’ and ‘Month’ to create a new variable ‘Date’ which is a supported date format by SAS.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Accuracy and Fit</a:t>
            </a:r>
            <a:endParaRPr/>
          </a:p>
        </p:txBody>
      </p:sp>
      <p:sp>
        <p:nvSpPr>
          <p:cNvPr id="213" name="Google Shape;21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214" name="Google Shape;214;p30"/>
          <p:cNvPicPr preferRelativeResize="0"/>
          <p:nvPr/>
        </p:nvPicPr>
        <p:blipFill>
          <a:blip r:embed="rId3">
            <a:alphaModFix/>
          </a:blip>
          <a:stretch>
            <a:fillRect/>
          </a:stretch>
        </p:blipFill>
        <p:spPr>
          <a:xfrm>
            <a:off x="407350" y="1152475"/>
            <a:ext cx="3640525" cy="541775"/>
          </a:xfrm>
          <a:prstGeom prst="rect">
            <a:avLst/>
          </a:prstGeom>
          <a:noFill/>
          <a:ln>
            <a:noFill/>
          </a:ln>
        </p:spPr>
      </p:pic>
      <p:pic>
        <p:nvPicPr>
          <p:cNvPr id="215" name="Google Shape;215;p30"/>
          <p:cNvPicPr preferRelativeResize="0"/>
          <p:nvPr/>
        </p:nvPicPr>
        <p:blipFill>
          <a:blip r:embed="rId4">
            <a:alphaModFix/>
          </a:blip>
          <a:stretch>
            <a:fillRect/>
          </a:stretch>
        </p:blipFill>
        <p:spPr>
          <a:xfrm>
            <a:off x="407350" y="1694246"/>
            <a:ext cx="3530500" cy="541775"/>
          </a:xfrm>
          <a:prstGeom prst="rect">
            <a:avLst/>
          </a:prstGeom>
          <a:noFill/>
          <a:ln>
            <a:noFill/>
          </a:ln>
        </p:spPr>
      </p:pic>
      <p:pic>
        <p:nvPicPr>
          <p:cNvPr id="216" name="Google Shape;216;p30"/>
          <p:cNvPicPr preferRelativeResize="0"/>
          <p:nvPr/>
        </p:nvPicPr>
        <p:blipFill>
          <a:blip r:embed="rId5">
            <a:alphaModFix/>
          </a:blip>
          <a:stretch>
            <a:fillRect/>
          </a:stretch>
        </p:blipFill>
        <p:spPr>
          <a:xfrm>
            <a:off x="407350" y="2218625"/>
            <a:ext cx="3530500" cy="541775"/>
          </a:xfrm>
          <a:prstGeom prst="rect">
            <a:avLst/>
          </a:prstGeom>
          <a:noFill/>
          <a:ln>
            <a:noFill/>
          </a:ln>
        </p:spPr>
      </p:pic>
      <p:pic>
        <p:nvPicPr>
          <p:cNvPr id="217" name="Google Shape;217;p30"/>
          <p:cNvPicPr preferRelativeResize="0"/>
          <p:nvPr/>
        </p:nvPicPr>
        <p:blipFill>
          <a:blip r:embed="rId6">
            <a:alphaModFix/>
          </a:blip>
          <a:stretch>
            <a:fillRect/>
          </a:stretch>
        </p:blipFill>
        <p:spPr>
          <a:xfrm>
            <a:off x="407350" y="2706875"/>
            <a:ext cx="3530500" cy="541750"/>
          </a:xfrm>
          <a:prstGeom prst="rect">
            <a:avLst/>
          </a:prstGeom>
          <a:noFill/>
          <a:ln>
            <a:noFill/>
          </a:ln>
        </p:spPr>
      </p:pic>
      <p:pic>
        <p:nvPicPr>
          <p:cNvPr id="218" name="Google Shape;218;p30"/>
          <p:cNvPicPr preferRelativeResize="0"/>
          <p:nvPr/>
        </p:nvPicPr>
        <p:blipFill>
          <a:blip r:embed="rId7">
            <a:alphaModFix/>
          </a:blip>
          <a:stretch>
            <a:fillRect/>
          </a:stretch>
        </p:blipFill>
        <p:spPr>
          <a:xfrm>
            <a:off x="407352" y="3432225"/>
            <a:ext cx="8424951" cy="1066800"/>
          </a:xfrm>
          <a:prstGeom prst="rect">
            <a:avLst/>
          </a:prstGeom>
          <a:noFill/>
          <a:ln>
            <a:noFill/>
          </a:ln>
        </p:spPr>
      </p:pic>
      <p:sp>
        <p:nvSpPr>
          <p:cNvPr id="219" name="Google Shape;219;p30"/>
          <p:cNvSpPr txBox="1">
            <a:spLocks noGrp="1"/>
          </p:cNvSpPr>
          <p:nvPr>
            <p:ph type="body" idx="4294967295"/>
          </p:nvPr>
        </p:nvSpPr>
        <p:spPr>
          <a:xfrm>
            <a:off x="4383300" y="1152475"/>
            <a:ext cx="4449000" cy="14220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1200"/>
              </a:spcAft>
              <a:buNone/>
            </a:pPr>
            <a:r>
              <a:rPr lang="en"/>
              <a:t>Considering all metrics, the "</a:t>
            </a:r>
            <a:r>
              <a:rPr lang="en" b="1"/>
              <a:t>AR1_forecast</a:t>
            </a:r>
            <a:r>
              <a:rPr lang="en"/>
              <a:t>" is the best model to use among those presented. It has the lowest error rates across all metrics, suggesting it has the best fit, highest accuracy, and is the most reliable for forecasting in this context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67" name="Google Shape;67;p14"/>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Business Relevance</a:t>
            </a:r>
            <a:endParaRPr/>
          </a:p>
          <a:p>
            <a:pPr marL="457200" lvl="0" indent="-342900" algn="l" rtl="0">
              <a:spcBef>
                <a:spcPts val="0"/>
              </a:spcBef>
              <a:spcAft>
                <a:spcPts val="0"/>
              </a:spcAft>
              <a:buSzPts val="1800"/>
              <a:buChar char="●"/>
            </a:pPr>
            <a:r>
              <a:rPr lang="en"/>
              <a:t>Dataset Review Summary</a:t>
            </a:r>
            <a:endParaRPr/>
          </a:p>
          <a:p>
            <a:pPr marL="457200" lvl="0" indent="-342900" algn="l" rtl="0">
              <a:spcBef>
                <a:spcPts val="0"/>
              </a:spcBef>
              <a:spcAft>
                <a:spcPts val="0"/>
              </a:spcAft>
              <a:buSzPts val="1800"/>
              <a:buChar char="●"/>
            </a:pPr>
            <a:r>
              <a:rPr lang="en"/>
              <a:t>Time Series Evaluation</a:t>
            </a:r>
            <a:endParaRPr/>
          </a:p>
          <a:p>
            <a:pPr marL="457200" lvl="0" indent="-342900" algn="l" rtl="0">
              <a:spcBef>
                <a:spcPts val="0"/>
              </a:spcBef>
              <a:spcAft>
                <a:spcPts val="0"/>
              </a:spcAft>
              <a:buSzPts val="1800"/>
              <a:buChar char="●"/>
            </a:pPr>
            <a:r>
              <a:rPr lang="en"/>
              <a:t>Modeling Summary</a:t>
            </a:r>
            <a:endParaRPr/>
          </a:p>
          <a:p>
            <a:pPr marL="457200" lvl="0" indent="-342900" algn="l" rtl="0">
              <a:spcBef>
                <a:spcPts val="0"/>
              </a:spcBef>
              <a:spcAft>
                <a:spcPts val="0"/>
              </a:spcAft>
              <a:buSzPts val="1800"/>
              <a:buChar char="●"/>
            </a:pPr>
            <a:r>
              <a:rPr lang="en"/>
              <a:t>Recommended Business Actions</a:t>
            </a:r>
            <a:endParaRPr/>
          </a:p>
          <a:p>
            <a:pPr marL="457200" lvl="0" indent="-342900" algn="l" rtl="0">
              <a:spcBef>
                <a:spcPts val="0"/>
              </a:spcBef>
              <a:spcAft>
                <a:spcPts val="0"/>
              </a:spcAft>
              <a:buSzPts val="1800"/>
              <a:buChar char="●"/>
            </a:pPr>
            <a:r>
              <a:rPr lang="en"/>
              <a:t>Closing</a:t>
            </a:r>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69" name="Google Shape;69;p14"/>
          <p:cNvPicPr preferRelativeResize="0"/>
          <p:nvPr/>
        </p:nvPicPr>
        <p:blipFill>
          <a:blip r:embed="rId3">
            <a:alphaModFix/>
          </a:blip>
          <a:stretch>
            <a:fillRect/>
          </a:stretch>
        </p:blipFill>
        <p:spPr>
          <a:xfrm>
            <a:off x="4398125" y="1204850"/>
            <a:ext cx="4235150" cy="238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Relevance</a:t>
            </a:r>
            <a:endParaRPr/>
          </a:p>
        </p:txBody>
      </p:sp>
      <p:sp>
        <p:nvSpPr>
          <p:cNvPr id="75" name="Google Shape;75;p15"/>
          <p:cNvSpPr txBox="1">
            <a:spLocks noGrp="1"/>
          </p:cNvSpPr>
          <p:nvPr>
            <p:ph type="body" idx="4294967295"/>
          </p:nvPr>
        </p:nvSpPr>
        <p:spPr>
          <a:xfrm>
            <a:off x="311700" y="1152475"/>
            <a:ext cx="5328900" cy="37203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b="1"/>
              <a:t>Aviation Industry - </a:t>
            </a:r>
            <a:r>
              <a:rPr lang="en"/>
              <a:t>Major global transportation resource</a:t>
            </a:r>
            <a:endParaRPr/>
          </a:p>
          <a:p>
            <a:pPr marL="457200" lvl="0" indent="-317182" algn="l" rtl="0">
              <a:spcBef>
                <a:spcPts val="1200"/>
              </a:spcBef>
              <a:spcAft>
                <a:spcPts val="0"/>
              </a:spcAft>
              <a:buSzPct val="100000"/>
              <a:buChar char="●"/>
            </a:pPr>
            <a:r>
              <a:rPr lang="en"/>
              <a:t>Large economic footprint and supply chain</a:t>
            </a:r>
            <a:endParaRPr/>
          </a:p>
          <a:p>
            <a:pPr marL="457200" lvl="0" indent="-317182" algn="l" rtl="0">
              <a:spcBef>
                <a:spcPts val="0"/>
              </a:spcBef>
              <a:spcAft>
                <a:spcPts val="0"/>
              </a:spcAft>
              <a:buSzPct val="100000"/>
              <a:buChar char="●"/>
            </a:pPr>
            <a:r>
              <a:rPr lang="en"/>
              <a:t>Complex infrastructure</a:t>
            </a:r>
            <a:endParaRPr/>
          </a:p>
          <a:p>
            <a:pPr marL="457200" lvl="0" indent="-317182" algn="l" rtl="0">
              <a:spcBef>
                <a:spcPts val="0"/>
              </a:spcBef>
              <a:spcAft>
                <a:spcPts val="0"/>
              </a:spcAft>
              <a:buSzPct val="100000"/>
              <a:buChar char="●"/>
            </a:pPr>
            <a:r>
              <a:rPr lang="en"/>
              <a:t>Highly skilled workforce</a:t>
            </a:r>
            <a:endParaRPr/>
          </a:p>
          <a:p>
            <a:pPr marL="457200" lvl="0" indent="-317182" algn="l" rtl="0">
              <a:spcBef>
                <a:spcPts val="0"/>
              </a:spcBef>
              <a:spcAft>
                <a:spcPts val="0"/>
              </a:spcAft>
              <a:buSzPct val="100000"/>
              <a:buChar char="●"/>
            </a:pPr>
            <a:r>
              <a:rPr lang="en"/>
              <a:t>Hit hard by pandemic with uncertain future</a:t>
            </a:r>
            <a:endParaRPr/>
          </a:p>
          <a:p>
            <a:pPr marL="0" lvl="0" indent="0" algn="l" rtl="0">
              <a:lnSpc>
                <a:spcPct val="105000"/>
              </a:lnSpc>
              <a:spcBef>
                <a:spcPts val="1200"/>
              </a:spcBef>
              <a:spcAft>
                <a:spcPts val="0"/>
              </a:spcAft>
              <a:buNone/>
            </a:pPr>
            <a:r>
              <a:rPr lang="en" b="1"/>
              <a:t>Why Forecast?</a:t>
            </a:r>
            <a:endParaRPr b="1"/>
          </a:p>
          <a:p>
            <a:pPr marL="457200" lvl="0" indent="-317182" algn="l" rtl="0">
              <a:spcBef>
                <a:spcPts val="500"/>
              </a:spcBef>
              <a:spcAft>
                <a:spcPts val="0"/>
              </a:spcAft>
              <a:buSzPct val="100000"/>
              <a:buChar char="●"/>
            </a:pPr>
            <a:r>
              <a:rPr lang="en" i="1"/>
              <a:t>Airports:</a:t>
            </a:r>
            <a:r>
              <a:rPr lang="en"/>
              <a:t> </a:t>
            </a:r>
            <a:endParaRPr/>
          </a:p>
          <a:p>
            <a:pPr marL="914400" lvl="1" indent="-304528" algn="l" rtl="0">
              <a:spcBef>
                <a:spcPts val="0"/>
              </a:spcBef>
              <a:spcAft>
                <a:spcPts val="0"/>
              </a:spcAft>
              <a:buSzPct val="100000"/>
              <a:buChar char="○"/>
            </a:pPr>
            <a:r>
              <a:rPr lang="en" sz="1542"/>
              <a:t>Should airports to plan to expansion or renovation?</a:t>
            </a:r>
            <a:endParaRPr sz="1542"/>
          </a:p>
          <a:p>
            <a:pPr marL="914400" lvl="1" indent="-304528" algn="l" rtl="0">
              <a:spcBef>
                <a:spcPts val="0"/>
              </a:spcBef>
              <a:spcAft>
                <a:spcPts val="0"/>
              </a:spcAft>
              <a:buSzPct val="100000"/>
              <a:buChar char="○"/>
            </a:pPr>
            <a:r>
              <a:rPr lang="en" sz="1542"/>
              <a:t>How will this affect financial planning and staffing?</a:t>
            </a:r>
            <a:endParaRPr sz="1542"/>
          </a:p>
          <a:p>
            <a:pPr marL="457200" lvl="0" indent="-317182" algn="l" rtl="0">
              <a:spcBef>
                <a:spcPts val="0"/>
              </a:spcBef>
              <a:spcAft>
                <a:spcPts val="0"/>
              </a:spcAft>
              <a:buSzPct val="100000"/>
              <a:buChar char="●"/>
            </a:pPr>
            <a:r>
              <a:rPr lang="en" i="1"/>
              <a:t>Airlines:</a:t>
            </a:r>
            <a:r>
              <a:rPr lang="en"/>
              <a:t> </a:t>
            </a:r>
            <a:endParaRPr/>
          </a:p>
          <a:p>
            <a:pPr marL="914400" lvl="1" indent="-304528" algn="l" rtl="0">
              <a:spcBef>
                <a:spcPts val="0"/>
              </a:spcBef>
              <a:spcAft>
                <a:spcPts val="0"/>
              </a:spcAft>
              <a:buSzPct val="100000"/>
              <a:buChar char="○"/>
            </a:pPr>
            <a:r>
              <a:rPr lang="en" sz="1542"/>
              <a:t>Should airlines increase the size of their airplanes?  Buy additionally airplanes?  Sell off airplanes?</a:t>
            </a:r>
            <a:endParaRPr sz="1542"/>
          </a:p>
          <a:p>
            <a:pPr marL="914400" lvl="1" indent="-304528" algn="l" rtl="0">
              <a:spcBef>
                <a:spcPts val="0"/>
              </a:spcBef>
              <a:spcAft>
                <a:spcPts val="0"/>
              </a:spcAft>
              <a:buSzPct val="100000"/>
              <a:buChar char="○"/>
            </a:pPr>
            <a:r>
              <a:rPr lang="en" sz="1542"/>
              <a:t>How will financial plans be affected?</a:t>
            </a:r>
            <a:endParaRPr sz="1542"/>
          </a:p>
          <a:p>
            <a:pPr marL="914400" lvl="1" indent="-304528" algn="l" rtl="0">
              <a:spcBef>
                <a:spcPts val="0"/>
              </a:spcBef>
              <a:spcAft>
                <a:spcPts val="0"/>
              </a:spcAft>
              <a:buSzPct val="100000"/>
              <a:buChar char="○"/>
            </a:pPr>
            <a:r>
              <a:rPr lang="en" sz="1542"/>
              <a:t>What route optimizations can be made to meet future demand?</a:t>
            </a:r>
            <a:endParaRPr sz="1542"/>
          </a:p>
          <a:p>
            <a:pPr marL="914400" lvl="1" indent="-304528" algn="l" rtl="0">
              <a:spcBef>
                <a:spcPts val="0"/>
              </a:spcBef>
              <a:spcAft>
                <a:spcPts val="0"/>
              </a:spcAft>
              <a:buSzPct val="100000"/>
              <a:buChar char="○"/>
            </a:pPr>
            <a:r>
              <a:rPr lang="en" sz="1542"/>
              <a:t>What insights can be gained for ticket pricing strategy?</a:t>
            </a:r>
            <a:endParaRPr sz="1542"/>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77" name="Google Shape;77;p15"/>
          <p:cNvPicPr preferRelativeResize="0"/>
          <p:nvPr/>
        </p:nvPicPr>
        <p:blipFill>
          <a:blip r:embed="rId3">
            <a:alphaModFix/>
          </a:blip>
          <a:stretch>
            <a:fillRect/>
          </a:stretch>
        </p:blipFill>
        <p:spPr>
          <a:xfrm>
            <a:off x="5640552" y="3249700"/>
            <a:ext cx="2473425" cy="1319164"/>
          </a:xfrm>
          <a:prstGeom prst="rect">
            <a:avLst/>
          </a:prstGeom>
          <a:noFill/>
          <a:ln>
            <a:noFill/>
          </a:ln>
        </p:spPr>
      </p:pic>
      <p:pic>
        <p:nvPicPr>
          <p:cNvPr id="78" name="Google Shape;78;p15"/>
          <p:cNvPicPr preferRelativeResize="0"/>
          <p:nvPr/>
        </p:nvPicPr>
        <p:blipFill>
          <a:blip r:embed="rId4">
            <a:alphaModFix/>
          </a:blip>
          <a:stretch>
            <a:fillRect/>
          </a:stretch>
        </p:blipFill>
        <p:spPr>
          <a:xfrm>
            <a:off x="5640550" y="716475"/>
            <a:ext cx="2473425" cy="247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Overview</a:t>
            </a:r>
            <a:endParaRPr/>
          </a:p>
        </p:txBody>
      </p:sp>
      <p:sp>
        <p:nvSpPr>
          <p:cNvPr id="84" name="Google Shape;84;p16"/>
          <p:cNvSpPr txBox="1">
            <a:spLocks noGrp="1"/>
          </p:cNvSpPr>
          <p:nvPr>
            <p:ph type="body" idx="1"/>
          </p:nvPr>
        </p:nvSpPr>
        <p:spPr>
          <a:xfrm>
            <a:off x="311700" y="1017725"/>
            <a:ext cx="39999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t>Highlights:</a:t>
            </a:r>
            <a:endParaRPr sz="1700" b="1"/>
          </a:p>
          <a:p>
            <a:pPr marL="457200" lvl="0" indent="-336550" algn="l" rtl="0">
              <a:spcBef>
                <a:spcPts val="0"/>
              </a:spcBef>
              <a:spcAft>
                <a:spcPts val="0"/>
              </a:spcAft>
              <a:buSzPts val="1700"/>
              <a:buChar char="●"/>
            </a:pPr>
            <a:r>
              <a:rPr lang="en" sz="1700"/>
              <a:t>Monthly U.S. airline traffic data from 2003 to 2023</a:t>
            </a:r>
            <a:endParaRPr sz="1700"/>
          </a:p>
          <a:p>
            <a:pPr marL="457200" lvl="0" indent="-336550" algn="l" rtl="0">
              <a:spcBef>
                <a:spcPts val="0"/>
              </a:spcBef>
              <a:spcAft>
                <a:spcPts val="0"/>
              </a:spcAft>
              <a:buSzPts val="1700"/>
              <a:buChar char="●"/>
            </a:pPr>
            <a:r>
              <a:rPr lang="en" sz="1700"/>
              <a:t>Source: U.S. Department of Transportation’s (DOT), Bureau of Transportation Statistics</a:t>
            </a:r>
            <a:endParaRPr sz="1700"/>
          </a:p>
          <a:p>
            <a:pPr marL="0" lvl="0" indent="0" algn="l" rtl="0">
              <a:spcBef>
                <a:spcPts val="1000"/>
              </a:spcBef>
              <a:spcAft>
                <a:spcPts val="0"/>
              </a:spcAft>
              <a:buNone/>
            </a:pPr>
            <a:r>
              <a:rPr lang="en" sz="1700" b="1"/>
              <a:t>Data Cleaning in Python:</a:t>
            </a:r>
            <a:endParaRPr sz="1700"/>
          </a:p>
          <a:p>
            <a:pPr marL="457200" lvl="0" indent="-336550" algn="l" rtl="0">
              <a:spcBef>
                <a:spcPts val="0"/>
              </a:spcBef>
              <a:spcAft>
                <a:spcPts val="0"/>
              </a:spcAft>
              <a:buSzPts val="1700"/>
              <a:buChar char="✓"/>
            </a:pPr>
            <a:r>
              <a:rPr lang="en" sz="1700"/>
              <a:t>Null value checks</a:t>
            </a:r>
            <a:endParaRPr sz="1700"/>
          </a:p>
          <a:p>
            <a:pPr marL="457200" lvl="0" indent="-336550" algn="l" rtl="0">
              <a:spcBef>
                <a:spcPts val="0"/>
              </a:spcBef>
              <a:spcAft>
                <a:spcPts val="0"/>
              </a:spcAft>
              <a:buSzPts val="1700"/>
              <a:buChar char="✓"/>
            </a:pPr>
            <a:r>
              <a:rPr lang="en" sz="1700"/>
              <a:t>Data type corrections</a:t>
            </a:r>
            <a:endParaRPr sz="1700"/>
          </a:p>
          <a:p>
            <a:pPr marL="457200" lvl="0" indent="-336550" algn="l" rtl="0">
              <a:spcBef>
                <a:spcPts val="0"/>
              </a:spcBef>
              <a:spcAft>
                <a:spcPts val="0"/>
              </a:spcAft>
              <a:buSzPts val="1700"/>
              <a:buChar char="✓"/>
            </a:pPr>
            <a:r>
              <a:rPr lang="en" sz="1700"/>
              <a:t>Date / time formatting</a:t>
            </a:r>
            <a:endParaRPr sz="1700"/>
          </a:p>
        </p:txBody>
      </p:sp>
      <p:sp>
        <p:nvSpPr>
          <p:cNvPr id="85" name="Google Shape;8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4</a:t>
            </a:fld>
            <a:endParaRPr>
              <a:solidFill>
                <a:schemeClr val="dk1"/>
              </a:solidFill>
              <a:latin typeface="Proxima Nova"/>
              <a:ea typeface="Proxima Nova"/>
              <a:cs typeface="Proxima Nova"/>
              <a:sym typeface="Proxima Nova"/>
            </a:endParaRPr>
          </a:p>
        </p:txBody>
      </p:sp>
      <p:sp>
        <p:nvSpPr>
          <p:cNvPr id="86" name="Google Shape;86;p16"/>
          <p:cNvSpPr txBox="1">
            <a:spLocks noGrp="1"/>
          </p:cNvSpPr>
          <p:nvPr>
            <p:ph type="body" idx="2"/>
          </p:nvPr>
        </p:nvSpPr>
        <p:spPr>
          <a:xfrm>
            <a:off x="4832400" y="1017775"/>
            <a:ext cx="4188600" cy="35511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700" b="1"/>
              <a:t>Primary Variable: </a:t>
            </a:r>
            <a:endParaRPr sz="1700" b="1"/>
          </a:p>
          <a:p>
            <a:pPr marL="0" lvl="0" indent="0" algn="ctr" rtl="0">
              <a:lnSpc>
                <a:spcPct val="100000"/>
              </a:lnSpc>
              <a:spcBef>
                <a:spcPts val="0"/>
              </a:spcBef>
              <a:spcAft>
                <a:spcPts val="0"/>
              </a:spcAft>
              <a:buNone/>
            </a:pPr>
            <a:r>
              <a:rPr lang="en" sz="1700" u="sng">
                <a:highlight>
                  <a:srgbClr val="FFFF00"/>
                </a:highlight>
              </a:rPr>
              <a:t>Revenue Passenger Miles (RPM)</a:t>
            </a:r>
            <a:endParaRPr sz="1700" u="sng">
              <a:highlight>
                <a:srgbClr val="FFFF00"/>
              </a:highlight>
            </a:endParaRPr>
          </a:p>
          <a:p>
            <a:pPr marL="457200" lvl="0" indent="-336550" algn="l" rtl="0">
              <a:lnSpc>
                <a:spcPct val="100000"/>
              </a:lnSpc>
              <a:spcBef>
                <a:spcPts val="1000"/>
              </a:spcBef>
              <a:spcAft>
                <a:spcPts val="0"/>
              </a:spcAft>
              <a:buSzPts val="1700"/>
              <a:buChar char="●"/>
            </a:pPr>
            <a:r>
              <a:rPr lang="en" sz="1700"/>
              <a:t>Measures demand for air transport. </a:t>
            </a:r>
            <a:endParaRPr sz="1700"/>
          </a:p>
          <a:p>
            <a:pPr marL="457200" lvl="0" indent="-336550" algn="l" rtl="0">
              <a:lnSpc>
                <a:spcPct val="100000"/>
              </a:lnSpc>
              <a:spcBef>
                <a:spcPts val="0"/>
              </a:spcBef>
              <a:spcAft>
                <a:spcPts val="0"/>
              </a:spcAft>
              <a:buSzPts val="1700"/>
              <a:buChar char="●"/>
            </a:pPr>
            <a:r>
              <a:rPr lang="en" sz="1700" b="1"/>
              <a:t>RPM</a:t>
            </a:r>
            <a:r>
              <a:rPr lang="en" sz="1700"/>
              <a:t> = Number of revenue passengers * Total distance traveled. </a:t>
            </a:r>
            <a:endParaRPr sz="1700"/>
          </a:p>
          <a:p>
            <a:pPr marL="457200" lvl="0" indent="-336550" algn="l" rtl="0">
              <a:lnSpc>
                <a:spcPct val="100000"/>
              </a:lnSpc>
              <a:spcBef>
                <a:spcPts val="0"/>
              </a:spcBef>
              <a:spcAft>
                <a:spcPts val="0"/>
              </a:spcAft>
              <a:buSzPts val="1700"/>
              <a:buChar char="●"/>
            </a:pPr>
            <a:r>
              <a:rPr lang="en" sz="1700"/>
              <a:t>Additional Variables:</a:t>
            </a:r>
            <a:endParaRPr sz="1700"/>
          </a:p>
          <a:p>
            <a:pPr marL="800100" lvl="1" indent="-336550" algn="l" rtl="0">
              <a:lnSpc>
                <a:spcPct val="100000"/>
              </a:lnSpc>
              <a:spcBef>
                <a:spcPts val="0"/>
              </a:spcBef>
              <a:spcAft>
                <a:spcPts val="0"/>
              </a:spcAft>
              <a:buSzPts val="1700"/>
              <a:buChar char="○"/>
            </a:pPr>
            <a:r>
              <a:rPr lang="en" sz="1700" b="1"/>
              <a:t>Pax</a:t>
            </a:r>
            <a:r>
              <a:rPr lang="en" sz="1700"/>
              <a:t> - Total passengers</a:t>
            </a:r>
            <a:endParaRPr sz="1700"/>
          </a:p>
          <a:p>
            <a:pPr marL="800100" lvl="1" indent="-336550" algn="l" rtl="0">
              <a:lnSpc>
                <a:spcPct val="100000"/>
              </a:lnSpc>
              <a:spcBef>
                <a:spcPts val="0"/>
              </a:spcBef>
              <a:spcAft>
                <a:spcPts val="0"/>
              </a:spcAft>
              <a:buSzPts val="1700"/>
              <a:buChar char="○"/>
            </a:pPr>
            <a:r>
              <a:rPr lang="en" sz="1700" b="1"/>
              <a:t>Flt</a:t>
            </a:r>
            <a:r>
              <a:rPr lang="en" sz="1700"/>
              <a:t> - Total flights</a:t>
            </a:r>
            <a:endParaRPr sz="1700"/>
          </a:p>
          <a:p>
            <a:pPr marL="800100" lvl="1" indent="-336550" algn="l" rtl="0">
              <a:lnSpc>
                <a:spcPct val="100000"/>
              </a:lnSpc>
              <a:spcBef>
                <a:spcPts val="0"/>
              </a:spcBef>
              <a:spcAft>
                <a:spcPts val="0"/>
              </a:spcAft>
              <a:buSzPts val="1700"/>
              <a:buChar char="○"/>
            </a:pPr>
            <a:r>
              <a:rPr lang="en" sz="1700" b="1"/>
              <a:t>ASM</a:t>
            </a:r>
            <a:r>
              <a:rPr lang="en" sz="1700"/>
              <a:t> - Available seat miles (empty seats / miles traveled)</a:t>
            </a:r>
            <a:endParaRPr sz="1700"/>
          </a:p>
          <a:p>
            <a:pPr marL="800100" lvl="1" indent="-336550" algn="l" rtl="0">
              <a:lnSpc>
                <a:spcPct val="100000"/>
              </a:lnSpc>
              <a:spcBef>
                <a:spcPts val="0"/>
              </a:spcBef>
              <a:spcAft>
                <a:spcPts val="0"/>
              </a:spcAft>
              <a:buSzPts val="1700"/>
              <a:buChar char="○"/>
            </a:pPr>
            <a:r>
              <a:rPr lang="en" sz="1700" b="1"/>
              <a:t>LF</a:t>
            </a:r>
            <a:r>
              <a:rPr lang="en" sz="1700"/>
              <a:t> - Load factor (% capacity of planes)</a:t>
            </a:r>
            <a:endParaRPr sz="1700"/>
          </a:p>
        </p:txBody>
      </p:sp>
      <p:sp>
        <p:nvSpPr>
          <p:cNvPr id="87" name="Google Shape;87;p16"/>
          <p:cNvSpPr txBox="1"/>
          <p:nvPr/>
        </p:nvSpPr>
        <p:spPr>
          <a:xfrm>
            <a:off x="468050" y="4548600"/>
            <a:ext cx="8267400" cy="4671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i="1">
                <a:solidFill>
                  <a:srgbClr val="0000FF"/>
                </a:solidFill>
                <a:latin typeface="Proxima Nova"/>
                <a:ea typeface="Proxima Nova"/>
                <a:cs typeface="Proxima Nova"/>
                <a:sym typeface="Proxima Nova"/>
              </a:rPr>
              <a:t>Dataset contains the information needed to answer business questions and cleaned for SAS import</a:t>
            </a:r>
            <a:endParaRPr b="1" i="1">
              <a:solidFill>
                <a:srgbClr val="0000FF"/>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Series Exploration</a:t>
            </a:r>
            <a:endParaRPr/>
          </a:p>
        </p:txBody>
      </p:sp>
      <p:sp>
        <p:nvSpPr>
          <p:cNvPr id="93" name="Google Shape;93;p17"/>
          <p:cNvSpPr txBox="1">
            <a:spLocks noGrp="1"/>
          </p:cNvSpPr>
          <p:nvPr>
            <p:ph type="body" idx="1"/>
          </p:nvPr>
        </p:nvSpPr>
        <p:spPr>
          <a:xfrm>
            <a:off x="311700" y="1017725"/>
            <a:ext cx="4121100" cy="1007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Data has both a trend and seasonality</a:t>
            </a:r>
            <a:endParaRPr sz="1600"/>
          </a:p>
          <a:p>
            <a:pPr marL="457200" lvl="0" indent="-330200" algn="l" rtl="0">
              <a:spcBef>
                <a:spcPts val="0"/>
              </a:spcBef>
              <a:spcAft>
                <a:spcPts val="0"/>
              </a:spcAft>
              <a:buSzPts val="1600"/>
              <a:buChar char="●"/>
            </a:pPr>
            <a:r>
              <a:rPr lang="en" sz="1600"/>
              <a:t>Highest RPM in July, Lowest RPM in February</a:t>
            </a:r>
            <a:endParaRPr sz="1600"/>
          </a:p>
        </p:txBody>
      </p:sp>
      <p:sp>
        <p:nvSpPr>
          <p:cNvPr id="94" name="Google Shape;9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5</a:t>
            </a:fld>
            <a:endParaRPr>
              <a:solidFill>
                <a:schemeClr val="dk1"/>
              </a:solidFill>
              <a:latin typeface="Proxima Nova"/>
              <a:ea typeface="Proxima Nova"/>
              <a:cs typeface="Proxima Nova"/>
              <a:sym typeface="Proxima Nova"/>
            </a:endParaRPr>
          </a:p>
        </p:txBody>
      </p:sp>
      <p:sp>
        <p:nvSpPr>
          <p:cNvPr id="95" name="Google Shape;95;p17"/>
          <p:cNvSpPr txBox="1"/>
          <p:nvPr/>
        </p:nvSpPr>
        <p:spPr>
          <a:xfrm>
            <a:off x="468050" y="4548600"/>
            <a:ext cx="8267400" cy="4671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i="1">
                <a:solidFill>
                  <a:srgbClr val="0000FF"/>
                </a:solidFill>
                <a:latin typeface="Proxima Nova"/>
                <a:ea typeface="Proxima Nova"/>
                <a:cs typeface="Proxima Nova"/>
                <a:sym typeface="Proxima Nova"/>
              </a:rPr>
              <a:t>Data has both trend and additive seasonality, with irregularity during pandemic</a:t>
            </a:r>
            <a:endParaRPr b="1" i="1">
              <a:solidFill>
                <a:srgbClr val="0000FF"/>
              </a:solidFill>
              <a:latin typeface="Proxima Nova"/>
              <a:ea typeface="Proxima Nova"/>
              <a:cs typeface="Proxima Nova"/>
              <a:sym typeface="Proxima Nova"/>
            </a:endParaRPr>
          </a:p>
        </p:txBody>
      </p:sp>
      <p:pic>
        <p:nvPicPr>
          <p:cNvPr id="96" name="Google Shape;96;p17"/>
          <p:cNvPicPr preferRelativeResize="0"/>
          <p:nvPr/>
        </p:nvPicPr>
        <p:blipFill>
          <a:blip r:embed="rId3">
            <a:alphaModFix/>
          </a:blip>
          <a:stretch>
            <a:fillRect/>
          </a:stretch>
        </p:blipFill>
        <p:spPr>
          <a:xfrm>
            <a:off x="5067525" y="2025425"/>
            <a:ext cx="3250361" cy="2443225"/>
          </a:xfrm>
          <a:prstGeom prst="rect">
            <a:avLst/>
          </a:prstGeom>
          <a:noFill/>
          <a:ln>
            <a:noFill/>
          </a:ln>
        </p:spPr>
      </p:pic>
      <p:pic>
        <p:nvPicPr>
          <p:cNvPr id="97" name="Google Shape;97;p17"/>
          <p:cNvPicPr preferRelativeResize="0"/>
          <p:nvPr/>
        </p:nvPicPr>
        <p:blipFill>
          <a:blip r:embed="rId4">
            <a:alphaModFix/>
          </a:blip>
          <a:stretch>
            <a:fillRect/>
          </a:stretch>
        </p:blipFill>
        <p:spPr>
          <a:xfrm>
            <a:off x="885627" y="2025426"/>
            <a:ext cx="3317647" cy="2443225"/>
          </a:xfrm>
          <a:prstGeom prst="rect">
            <a:avLst/>
          </a:prstGeom>
          <a:noFill/>
          <a:ln>
            <a:noFill/>
          </a:ln>
        </p:spPr>
      </p:pic>
      <p:sp>
        <p:nvSpPr>
          <p:cNvPr id="98" name="Google Shape;98;p17"/>
          <p:cNvSpPr txBox="1">
            <a:spLocks noGrp="1"/>
          </p:cNvSpPr>
          <p:nvPr>
            <p:ph type="body" idx="1"/>
          </p:nvPr>
        </p:nvSpPr>
        <p:spPr>
          <a:xfrm>
            <a:off x="4572000" y="1017725"/>
            <a:ext cx="4121100" cy="1007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General upward trend 2003-2019</a:t>
            </a:r>
            <a:endParaRPr sz="1600"/>
          </a:p>
          <a:p>
            <a:pPr marL="457200" lvl="0" indent="-330200" algn="l" rtl="0">
              <a:spcBef>
                <a:spcPts val="0"/>
              </a:spcBef>
              <a:spcAft>
                <a:spcPts val="0"/>
              </a:spcAft>
              <a:buSzPts val="1600"/>
              <a:buChar char="●"/>
            </a:pPr>
            <a:r>
              <a:rPr lang="en" sz="1600"/>
              <a:t>Pandemic caused irregularity in 2020-2021</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Series Exploration cont.</a:t>
            </a:r>
            <a:endParaRPr/>
          </a:p>
        </p:txBody>
      </p:sp>
      <p:sp>
        <p:nvSpPr>
          <p:cNvPr id="104" name="Google Shape;104;p18"/>
          <p:cNvSpPr txBox="1">
            <a:spLocks noGrp="1"/>
          </p:cNvSpPr>
          <p:nvPr>
            <p:ph type="body" idx="1"/>
          </p:nvPr>
        </p:nvSpPr>
        <p:spPr>
          <a:xfrm>
            <a:off x="4832400" y="1152475"/>
            <a:ext cx="3999900" cy="31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Initial Correlation Data Insights</a:t>
            </a:r>
            <a:endParaRPr sz="1700"/>
          </a:p>
          <a:p>
            <a:pPr marL="457200" lvl="0" indent="-336550" algn="l" rtl="0">
              <a:spcBef>
                <a:spcPts val="1200"/>
              </a:spcBef>
              <a:spcAft>
                <a:spcPts val="0"/>
              </a:spcAft>
              <a:buSzPts val="1700"/>
              <a:buChar char="●"/>
            </a:pPr>
            <a:r>
              <a:rPr lang="en" sz="1700"/>
              <a:t>In ACF, there is significant autocorrelation of errors till lag 6.</a:t>
            </a:r>
            <a:endParaRPr sz="1700"/>
          </a:p>
          <a:p>
            <a:pPr marL="457200" lvl="0" indent="-336550" algn="l" rtl="0">
              <a:spcBef>
                <a:spcPts val="0"/>
              </a:spcBef>
              <a:spcAft>
                <a:spcPts val="0"/>
              </a:spcAft>
              <a:buSzPts val="1700"/>
              <a:buChar char="●"/>
            </a:pPr>
            <a:r>
              <a:rPr lang="en" sz="1700"/>
              <a:t>PACF shows lag 1 effect.</a:t>
            </a:r>
            <a:endParaRPr sz="1700"/>
          </a:p>
          <a:p>
            <a:pPr marL="457200" lvl="0" indent="-336550" algn="l" rtl="0">
              <a:spcBef>
                <a:spcPts val="0"/>
              </a:spcBef>
              <a:spcAft>
                <a:spcPts val="0"/>
              </a:spcAft>
              <a:buSzPts val="1700"/>
              <a:buChar char="●"/>
            </a:pPr>
            <a:r>
              <a:rPr lang="en" sz="1700"/>
              <a:t>There is no white noise.</a:t>
            </a:r>
            <a:endParaRPr sz="1700"/>
          </a:p>
        </p:txBody>
      </p:sp>
      <p:sp>
        <p:nvSpPr>
          <p:cNvPr id="105" name="Google Shape;10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6</a:t>
            </a:fld>
            <a:endParaRPr>
              <a:solidFill>
                <a:schemeClr val="dk1"/>
              </a:solidFill>
              <a:latin typeface="Proxima Nova"/>
              <a:ea typeface="Proxima Nova"/>
              <a:cs typeface="Proxima Nova"/>
              <a:sym typeface="Proxima Nova"/>
            </a:endParaRPr>
          </a:p>
        </p:txBody>
      </p:sp>
      <p:pic>
        <p:nvPicPr>
          <p:cNvPr id="106" name="Google Shape;106;p18"/>
          <p:cNvPicPr preferRelativeResize="0"/>
          <p:nvPr/>
        </p:nvPicPr>
        <p:blipFill rotWithShape="1">
          <a:blip r:embed="rId3">
            <a:alphaModFix/>
          </a:blip>
          <a:srcRect t="3350" b="-5183"/>
          <a:stretch/>
        </p:blipFill>
        <p:spPr>
          <a:xfrm>
            <a:off x="311700" y="1051700"/>
            <a:ext cx="4418951" cy="3401800"/>
          </a:xfrm>
          <a:prstGeom prst="rect">
            <a:avLst/>
          </a:prstGeom>
          <a:noFill/>
          <a:ln>
            <a:noFill/>
          </a:ln>
        </p:spPr>
      </p:pic>
      <p:sp>
        <p:nvSpPr>
          <p:cNvPr id="107" name="Google Shape;107;p18"/>
          <p:cNvSpPr txBox="1"/>
          <p:nvPr/>
        </p:nvSpPr>
        <p:spPr>
          <a:xfrm>
            <a:off x="468050" y="4548600"/>
            <a:ext cx="8267400" cy="4671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i="1">
                <a:solidFill>
                  <a:srgbClr val="0000FF"/>
                </a:solidFill>
                <a:latin typeface="Proxima Nova"/>
                <a:ea typeface="Proxima Nova"/>
                <a:cs typeface="Proxima Nova"/>
                <a:sym typeface="Proxima Nova"/>
              </a:rPr>
              <a:t>Parameters understood for the next modeling step</a:t>
            </a:r>
            <a:endParaRPr b="1" i="1">
              <a:solidFill>
                <a:srgbClr val="0000FF"/>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Approach</a:t>
            </a:r>
            <a:endParaRPr/>
          </a:p>
        </p:txBody>
      </p:sp>
      <p:sp>
        <p:nvSpPr>
          <p:cNvPr id="113" name="Google Shape;11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pSp>
        <p:nvGrpSpPr>
          <p:cNvPr id="114" name="Google Shape;114;p19"/>
          <p:cNvGrpSpPr/>
          <p:nvPr/>
        </p:nvGrpSpPr>
        <p:grpSpPr>
          <a:xfrm>
            <a:off x="5632317" y="1189841"/>
            <a:ext cx="3305700" cy="1900004"/>
            <a:chOff x="5632317" y="1189775"/>
            <a:chExt cx="3305700" cy="3483050"/>
          </a:xfrm>
        </p:grpSpPr>
        <p:sp>
          <p:nvSpPr>
            <p:cNvPr id="115" name="Google Shape;115;p19"/>
            <p:cNvSpPr/>
            <p:nvPr/>
          </p:nvSpPr>
          <p:spPr>
            <a:xfrm>
              <a:off x="5632317" y="1189775"/>
              <a:ext cx="3305700" cy="669000"/>
            </a:xfrm>
            <a:prstGeom prst="chevron">
              <a:avLst>
                <a:gd name="adj" fmla="val 50000"/>
              </a:avLst>
            </a:prstGeom>
            <a:solidFill>
              <a:srgbClr val="D837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3.ARIMAX</a:t>
              </a:r>
              <a:endParaRPr>
                <a:solidFill>
                  <a:srgbClr val="FFFFFF"/>
                </a:solidFill>
                <a:latin typeface="Roboto"/>
                <a:ea typeface="Roboto"/>
                <a:cs typeface="Roboto"/>
                <a:sym typeface="Roboto"/>
              </a:endParaRPr>
            </a:p>
          </p:txBody>
        </p:sp>
        <p:sp>
          <p:nvSpPr>
            <p:cNvPr id="116" name="Google Shape;116;p19"/>
            <p:cNvSpPr txBox="1"/>
            <p:nvPr/>
          </p:nvSpPr>
          <p:spPr>
            <a:xfrm>
              <a:off x="6097025" y="2057125"/>
              <a:ext cx="25305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latin typeface="Roboto"/>
                  <a:ea typeface="Roboto"/>
                  <a:cs typeface="Roboto"/>
                  <a:sym typeface="Roboto"/>
                </a:rPr>
                <a:t>ARIMAX (2, 1) with intervention</a:t>
              </a:r>
              <a:endParaRPr sz="1200" b="1">
                <a:latin typeface="Roboto"/>
                <a:ea typeface="Roboto"/>
                <a:cs typeface="Roboto"/>
                <a:sym typeface="Roboto"/>
              </a:endParaRPr>
            </a:p>
            <a:p>
              <a:pPr marL="0" lvl="0" indent="0" algn="l" rtl="0">
                <a:lnSpc>
                  <a:spcPct val="115000"/>
                </a:lnSpc>
                <a:spcBef>
                  <a:spcPts val="0"/>
                </a:spcBef>
                <a:spcAft>
                  <a:spcPts val="0"/>
                </a:spcAft>
                <a:buNone/>
              </a:pPr>
              <a:endParaRPr sz="1200" b="1">
                <a:latin typeface="Roboto"/>
                <a:ea typeface="Roboto"/>
                <a:cs typeface="Roboto"/>
                <a:sym typeface="Roboto"/>
              </a:endParaRPr>
            </a:p>
            <a:p>
              <a:pPr marL="0" lvl="0" indent="0" algn="l" rtl="0">
                <a:lnSpc>
                  <a:spcPct val="115000"/>
                </a:lnSpc>
                <a:spcBef>
                  <a:spcPts val="0"/>
                </a:spcBef>
                <a:spcAft>
                  <a:spcPts val="0"/>
                </a:spcAft>
                <a:buNone/>
              </a:pPr>
              <a:r>
                <a:rPr lang="en" sz="1200" b="1">
                  <a:latin typeface="Roboto"/>
                  <a:ea typeface="Roboto"/>
                  <a:cs typeface="Roboto"/>
                  <a:sym typeface="Roboto"/>
                </a:rPr>
                <a:t>ARIMAX (2, 1) with Flt</a:t>
              </a:r>
              <a:endParaRPr sz="1200" b="1">
                <a:latin typeface="Roboto"/>
                <a:ea typeface="Roboto"/>
                <a:cs typeface="Roboto"/>
                <a:sym typeface="Roboto"/>
              </a:endParaRPr>
            </a:p>
            <a:p>
              <a:pPr marL="0" lvl="0" indent="0" algn="l" rtl="0">
                <a:lnSpc>
                  <a:spcPct val="115000"/>
                </a:lnSpc>
                <a:spcBef>
                  <a:spcPts val="0"/>
                </a:spcBef>
                <a:spcAft>
                  <a:spcPts val="0"/>
                </a:spcAft>
                <a:buNone/>
              </a:pPr>
              <a:endParaRPr sz="1200" b="1">
                <a:latin typeface="Roboto"/>
                <a:ea typeface="Roboto"/>
                <a:cs typeface="Roboto"/>
                <a:sym typeface="Roboto"/>
              </a:endParaRPr>
            </a:p>
            <a:p>
              <a:pPr marL="0" lvl="0" indent="0" algn="l" rtl="0">
                <a:lnSpc>
                  <a:spcPct val="115000"/>
                </a:lnSpc>
                <a:spcBef>
                  <a:spcPts val="0"/>
                </a:spcBef>
                <a:spcAft>
                  <a:spcPts val="0"/>
                </a:spcAft>
                <a:buNone/>
              </a:pPr>
              <a:r>
                <a:rPr lang="en" sz="1200" b="1">
                  <a:latin typeface="Roboto"/>
                  <a:ea typeface="Roboto"/>
                  <a:cs typeface="Roboto"/>
                  <a:sym typeface="Roboto"/>
                </a:rPr>
                <a:t>ARIMAX (2, 1) with Ramp &amp; Flt</a:t>
              </a:r>
              <a:endParaRPr sz="1200" b="1">
                <a:latin typeface="Roboto"/>
                <a:ea typeface="Roboto"/>
                <a:cs typeface="Roboto"/>
                <a:sym typeface="Roboto"/>
              </a:endParaRPr>
            </a:p>
            <a:p>
              <a:pPr marL="0" lvl="0" indent="0" algn="l" rtl="0">
                <a:lnSpc>
                  <a:spcPct val="115000"/>
                </a:lnSpc>
                <a:spcBef>
                  <a:spcPts val="0"/>
                </a:spcBef>
                <a:spcAft>
                  <a:spcPts val="0"/>
                </a:spcAft>
                <a:buNone/>
              </a:pPr>
              <a:endParaRPr sz="1200" b="1">
                <a:latin typeface="Roboto"/>
                <a:ea typeface="Roboto"/>
                <a:cs typeface="Roboto"/>
                <a:sym typeface="Roboto"/>
              </a:endParaRPr>
            </a:p>
            <a:p>
              <a:pPr marL="0" lvl="0" indent="0" algn="l" rtl="0">
                <a:lnSpc>
                  <a:spcPct val="115000"/>
                </a:lnSpc>
                <a:spcBef>
                  <a:spcPts val="0"/>
                </a:spcBef>
                <a:spcAft>
                  <a:spcPts val="0"/>
                </a:spcAft>
                <a:buNone/>
              </a:pPr>
              <a:endParaRPr sz="1200" b="1">
                <a:latin typeface="Roboto"/>
                <a:ea typeface="Roboto"/>
                <a:cs typeface="Roboto"/>
                <a:sym typeface="Roboto"/>
              </a:endParaRPr>
            </a:p>
            <a:p>
              <a:pPr marL="0" lvl="0" indent="0" algn="l" rtl="0">
                <a:lnSpc>
                  <a:spcPct val="115000"/>
                </a:lnSpc>
                <a:spcBef>
                  <a:spcPts val="0"/>
                </a:spcBef>
                <a:spcAft>
                  <a:spcPts val="0"/>
                </a:spcAft>
                <a:buNone/>
              </a:pPr>
              <a:endParaRPr sz="1200" b="1">
                <a:latin typeface="Roboto"/>
                <a:ea typeface="Roboto"/>
                <a:cs typeface="Roboto"/>
                <a:sym typeface="Roboto"/>
              </a:endParaRPr>
            </a:p>
            <a:p>
              <a:pPr marL="0" lvl="0" indent="0" algn="l" rtl="0">
                <a:lnSpc>
                  <a:spcPct val="115000"/>
                </a:lnSpc>
                <a:spcBef>
                  <a:spcPts val="0"/>
                </a:spcBef>
                <a:spcAft>
                  <a:spcPts val="0"/>
                </a:spcAft>
                <a:buNone/>
              </a:pPr>
              <a:endParaRPr sz="1200" b="1">
                <a:latin typeface="Roboto"/>
                <a:ea typeface="Roboto"/>
                <a:cs typeface="Roboto"/>
                <a:sym typeface="Roboto"/>
              </a:endParaRPr>
            </a:p>
          </p:txBody>
        </p:sp>
      </p:grpSp>
      <p:grpSp>
        <p:nvGrpSpPr>
          <p:cNvPr id="117" name="Google Shape;117;p19"/>
          <p:cNvGrpSpPr/>
          <p:nvPr/>
        </p:nvGrpSpPr>
        <p:grpSpPr>
          <a:xfrm>
            <a:off x="0" y="1189958"/>
            <a:ext cx="3546900" cy="1899887"/>
            <a:chOff x="0" y="1189989"/>
            <a:chExt cx="3546900" cy="3482836"/>
          </a:xfrm>
        </p:grpSpPr>
        <p:sp>
          <p:nvSpPr>
            <p:cNvPr id="118" name="Google Shape;118;p19"/>
            <p:cNvSpPr/>
            <p:nvPr/>
          </p:nvSpPr>
          <p:spPr>
            <a:xfrm>
              <a:off x="0" y="1189989"/>
              <a:ext cx="3546900" cy="669000"/>
            </a:xfrm>
            <a:prstGeom prst="homePlate">
              <a:avLst>
                <a:gd name="adj" fmla="val 50000"/>
              </a:avLst>
            </a:prstGeom>
            <a:solidFill>
              <a:srgbClr val="801F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1.ESM</a:t>
              </a:r>
              <a:endParaRPr>
                <a:solidFill>
                  <a:srgbClr val="FFFFFF"/>
                </a:solidFill>
                <a:latin typeface="Roboto"/>
                <a:ea typeface="Roboto"/>
                <a:cs typeface="Roboto"/>
                <a:sym typeface="Roboto"/>
              </a:endParaRPr>
            </a:p>
          </p:txBody>
        </p:sp>
        <p:sp>
          <p:nvSpPr>
            <p:cNvPr id="119" name="Google Shape;119;p19"/>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latin typeface="Roboto"/>
                  <a:ea typeface="Roboto"/>
                  <a:cs typeface="Roboto"/>
                  <a:sym typeface="Roboto"/>
                </a:rPr>
                <a:t>Additive Seasonal Exponential Smoothing model</a:t>
              </a:r>
              <a:endParaRPr sz="1200" b="1">
                <a:latin typeface="Roboto"/>
                <a:ea typeface="Roboto"/>
                <a:cs typeface="Roboto"/>
                <a:sym typeface="Roboto"/>
              </a:endParaRPr>
            </a:p>
          </p:txBody>
        </p:sp>
      </p:grpSp>
      <p:grpSp>
        <p:nvGrpSpPr>
          <p:cNvPr id="120" name="Google Shape;120;p19"/>
          <p:cNvGrpSpPr/>
          <p:nvPr/>
        </p:nvGrpSpPr>
        <p:grpSpPr>
          <a:xfrm>
            <a:off x="2944204" y="1189841"/>
            <a:ext cx="3305700" cy="1900004"/>
            <a:chOff x="2944204" y="1189775"/>
            <a:chExt cx="3305700" cy="3483050"/>
          </a:xfrm>
        </p:grpSpPr>
        <p:sp>
          <p:nvSpPr>
            <p:cNvPr id="121" name="Google Shape;121;p19"/>
            <p:cNvSpPr/>
            <p:nvPr/>
          </p:nvSpPr>
          <p:spPr>
            <a:xfrm>
              <a:off x="2944204" y="1189775"/>
              <a:ext cx="3305700" cy="669000"/>
            </a:xfrm>
            <a:prstGeom prst="chevron">
              <a:avLst>
                <a:gd name="adj" fmla="val 50000"/>
              </a:avLst>
            </a:prstGeom>
            <a:solidFill>
              <a:srgbClr val="B02B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2.ARIMA</a:t>
              </a:r>
              <a:endParaRPr>
                <a:solidFill>
                  <a:srgbClr val="FFFFFF"/>
                </a:solidFill>
                <a:latin typeface="Roboto"/>
                <a:ea typeface="Roboto"/>
                <a:cs typeface="Roboto"/>
                <a:sym typeface="Roboto"/>
              </a:endParaRPr>
            </a:p>
          </p:txBody>
        </p:sp>
        <p:sp>
          <p:nvSpPr>
            <p:cNvPr id="122" name="Google Shape;122;p19"/>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latin typeface="Roboto"/>
                  <a:ea typeface="Roboto"/>
                  <a:cs typeface="Roboto"/>
                  <a:sym typeface="Roboto"/>
                </a:rPr>
                <a:t>ARIMA (1, 1) on ESM errors</a:t>
              </a:r>
              <a:endParaRPr sz="1200" b="1">
                <a:latin typeface="Roboto"/>
                <a:ea typeface="Roboto"/>
                <a:cs typeface="Roboto"/>
                <a:sym typeface="Roboto"/>
              </a:endParaRPr>
            </a:p>
            <a:p>
              <a:pPr marL="0" lvl="0" indent="0" algn="l" rtl="0">
                <a:lnSpc>
                  <a:spcPct val="115000"/>
                </a:lnSpc>
                <a:spcBef>
                  <a:spcPts val="0"/>
                </a:spcBef>
                <a:spcAft>
                  <a:spcPts val="0"/>
                </a:spcAft>
                <a:buNone/>
              </a:pPr>
              <a:endParaRPr sz="1200" b="1">
                <a:latin typeface="Roboto"/>
                <a:ea typeface="Roboto"/>
                <a:cs typeface="Roboto"/>
                <a:sym typeface="Roboto"/>
              </a:endParaRPr>
            </a:p>
            <a:p>
              <a:pPr marL="0" lvl="0" indent="0" algn="l" rtl="0">
                <a:lnSpc>
                  <a:spcPct val="115000"/>
                </a:lnSpc>
                <a:spcBef>
                  <a:spcPts val="0"/>
                </a:spcBef>
                <a:spcAft>
                  <a:spcPts val="0"/>
                </a:spcAft>
                <a:buNone/>
              </a:pPr>
              <a:r>
                <a:rPr lang="en" sz="1200" b="1">
                  <a:latin typeface="Roboto"/>
                  <a:ea typeface="Roboto"/>
                  <a:cs typeface="Roboto"/>
                  <a:sym typeface="Roboto"/>
                </a:rPr>
                <a:t>ARIMA (1, 1) on RPM</a:t>
              </a:r>
              <a:endParaRPr sz="1200" b="1">
                <a:latin typeface="Roboto"/>
                <a:ea typeface="Roboto"/>
                <a:cs typeface="Roboto"/>
                <a:sym typeface="Roboto"/>
              </a:endParaRPr>
            </a:p>
            <a:p>
              <a:pPr marL="0" lvl="0" indent="0" algn="l" rtl="0">
                <a:lnSpc>
                  <a:spcPct val="115000"/>
                </a:lnSpc>
                <a:spcBef>
                  <a:spcPts val="0"/>
                </a:spcBef>
                <a:spcAft>
                  <a:spcPts val="0"/>
                </a:spcAft>
                <a:buNone/>
              </a:pPr>
              <a:endParaRPr sz="1200" b="1">
                <a:latin typeface="Roboto"/>
                <a:ea typeface="Roboto"/>
                <a:cs typeface="Roboto"/>
                <a:sym typeface="Roboto"/>
              </a:endParaRPr>
            </a:p>
            <a:p>
              <a:pPr marL="0" lvl="0" indent="0" algn="l" rtl="0">
                <a:lnSpc>
                  <a:spcPct val="115000"/>
                </a:lnSpc>
                <a:spcBef>
                  <a:spcPts val="0"/>
                </a:spcBef>
                <a:spcAft>
                  <a:spcPts val="0"/>
                </a:spcAft>
                <a:buNone/>
              </a:pPr>
              <a:endParaRPr sz="1200" b="1">
                <a:latin typeface="Roboto"/>
                <a:ea typeface="Roboto"/>
                <a:cs typeface="Roboto"/>
                <a:sym typeface="Roboto"/>
              </a:endParaRPr>
            </a:p>
          </p:txBody>
        </p:sp>
      </p:grpSp>
      <p:sp>
        <p:nvSpPr>
          <p:cNvPr id="123" name="Google Shape;123;p19"/>
          <p:cNvSpPr txBox="1">
            <a:spLocks noGrp="1"/>
          </p:cNvSpPr>
          <p:nvPr>
            <p:ph type="body" idx="4294967295"/>
          </p:nvPr>
        </p:nvSpPr>
        <p:spPr>
          <a:xfrm>
            <a:off x="334400" y="3914750"/>
            <a:ext cx="8520600" cy="3936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1200"/>
              </a:spcAft>
              <a:buSzPts val="275"/>
              <a:buNone/>
            </a:pPr>
            <a:r>
              <a:rPr lang="en" sz="1350">
                <a:solidFill>
                  <a:schemeClr val="dk1"/>
                </a:solidFill>
              </a:rPr>
              <a:t>Implemented </a:t>
            </a:r>
            <a:r>
              <a:rPr lang="en" sz="1350" b="1">
                <a:solidFill>
                  <a:schemeClr val="dk1"/>
                </a:solidFill>
              </a:rPr>
              <a:t>Out-of-Sample</a:t>
            </a:r>
            <a:r>
              <a:rPr lang="en" sz="1350">
                <a:solidFill>
                  <a:schemeClr val="dk1"/>
                </a:solidFill>
              </a:rPr>
              <a:t> models for accuracy evaluation</a:t>
            </a:r>
            <a:endParaRPr sz="1350">
              <a:solidFill>
                <a:schemeClr val="dk1"/>
              </a:solidFill>
            </a:endParaRPr>
          </a:p>
        </p:txBody>
      </p:sp>
      <p:sp>
        <p:nvSpPr>
          <p:cNvPr id="124" name="Google Shape;124;p19"/>
          <p:cNvSpPr txBox="1"/>
          <p:nvPr/>
        </p:nvSpPr>
        <p:spPr>
          <a:xfrm>
            <a:off x="468050" y="4548600"/>
            <a:ext cx="8267400" cy="4671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i="1">
                <a:solidFill>
                  <a:srgbClr val="0000FF"/>
                </a:solidFill>
                <a:latin typeface="Proxima Nova"/>
                <a:ea typeface="Proxima Nova"/>
                <a:cs typeface="Proxima Nova"/>
                <a:sym typeface="Proxima Nova"/>
              </a:rPr>
              <a:t>Rigorous methodology makes us confident in forecasting</a:t>
            </a:r>
            <a:endParaRPr b="1" i="1">
              <a:solidFill>
                <a:srgbClr val="0000FF"/>
              </a:solidFill>
              <a:latin typeface="Proxima Nova"/>
              <a:ea typeface="Proxima Nova"/>
              <a:cs typeface="Proxima Nova"/>
              <a:sym typeface="Proxima Nova"/>
            </a:endParaRPr>
          </a:p>
        </p:txBody>
      </p:sp>
      <p:sp>
        <p:nvSpPr>
          <p:cNvPr id="125" name="Google Shape;125;p19"/>
          <p:cNvSpPr/>
          <p:nvPr/>
        </p:nvSpPr>
        <p:spPr>
          <a:xfrm>
            <a:off x="5059650" y="2172850"/>
            <a:ext cx="275100" cy="1926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26" name="Google Shape;126;p19"/>
          <p:cNvSpPr txBox="1">
            <a:spLocks noGrp="1"/>
          </p:cNvSpPr>
          <p:nvPr>
            <p:ph type="body" idx="4294967295"/>
          </p:nvPr>
        </p:nvSpPr>
        <p:spPr>
          <a:xfrm>
            <a:off x="339100" y="3502300"/>
            <a:ext cx="8520600" cy="3672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SzPts val="275"/>
              <a:buNone/>
            </a:pPr>
            <a:r>
              <a:rPr lang="en" sz="1350">
                <a:solidFill>
                  <a:schemeClr val="dk1"/>
                </a:solidFill>
              </a:rPr>
              <a:t>Employed </a:t>
            </a:r>
            <a:r>
              <a:rPr lang="en" sz="1350" b="1">
                <a:solidFill>
                  <a:schemeClr val="dk1"/>
                </a:solidFill>
              </a:rPr>
              <a:t>Pre-Whitening</a:t>
            </a:r>
            <a:r>
              <a:rPr lang="en" sz="1350">
                <a:solidFill>
                  <a:schemeClr val="dk1"/>
                </a:solidFill>
              </a:rPr>
              <a:t> techniques to analyze Cross-Correlations</a:t>
            </a:r>
            <a:endParaRPr sz="1350">
              <a:solidFill>
                <a:schemeClr val="dk1"/>
              </a:solidFill>
            </a:endParaRPr>
          </a:p>
          <a:p>
            <a:pPr marL="457200" lvl="0" indent="0" algn="l" rtl="0">
              <a:lnSpc>
                <a:spcPct val="130000"/>
              </a:lnSpc>
              <a:spcBef>
                <a:spcPts val="1200"/>
              </a:spcBef>
              <a:spcAft>
                <a:spcPts val="1200"/>
              </a:spcAft>
              <a:buSzPts val="275"/>
              <a:buNone/>
            </a:pPr>
            <a:endParaRPr sz="1350">
              <a:solidFill>
                <a:schemeClr val="dk1"/>
              </a:solidFill>
            </a:endParaRPr>
          </a:p>
        </p:txBody>
      </p:sp>
      <p:sp>
        <p:nvSpPr>
          <p:cNvPr id="127" name="Google Shape;127;p19"/>
          <p:cNvSpPr txBox="1">
            <a:spLocks noGrp="1"/>
          </p:cNvSpPr>
          <p:nvPr>
            <p:ph type="body" idx="4294967295"/>
          </p:nvPr>
        </p:nvSpPr>
        <p:spPr>
          <a:xfrm>
            <a:off x="339100" y="3089850"/>
            <a:ext cx="8520600" cy="367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buSzPts val="688"/>
              <a:buNone/>
            </a:pPr>
            <a:r>
              <a:rPr lang="en" sz="1325">
                <a:solidFill>
                  <a:schemeClr val="dk1"/>
                </a:solidFill>
              </a:rPr>
              <a:t>Developed </a:t>
            </a:r>
            <a:r>
              <a:rPr lang="en" sz="1325" b="1">
                <a:solidFill>
                  <a:schemeClr val="dk1"/>
                </a:solidFill>
              </a:rPr>
              <a:t>Intervention </a:t>
            </a:r>
            <a:r>
              <a:rPr lang="en" sz="1325">
                <a:solidFill>
                  <a:schemeClr val="dk1"/>
                </a:solidFill>
              </a:rPr>
              <a:t>to mitigate the impact of the Pandemic</a:t>
            </a:r>
            <a:endParaRPr sz="1325">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Comparison </a:t>
            </a:r>
            <a:endParaRPr/>
          </a:p>
        </p:txBody>
      </p:sp>
      <p:sp>
        <p:nvSpPr>
          <p:cNvPr id="133" name="Google Shape;133;p20"/>
          <p:cNvSpPr txBox="1">
            <a:spLocks noGrp="1"/>
          </p:cNvSpPr>
          <p:nvPr>
            <p:ph type="body" idx="4294967295"/>
          </p:nvPr>
        </p:nvSpPr>
        <p:spPr>
          <a:xfrm>
            <a:off x="311700" y="910300"/>
            <a:ext cx="8520600" cy="392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400"/>
              <a:t>To find the better model we look at following metrics,</a:t>
            </a:r>
            <a:endParaRPr sz="1400"/>
          </a:p>
          <a:p>
            <a:pPr marL="457200" lvl="0" indent="-317500" algn="l" rtl="0">
              <a:spcBef>
                <a:spcPts val="1200"/>
              </a:spcBef>
              <a:spcAft>
                <a:spcPts val="0"/>
              </a:spcAft>
              <a:buSzPts val="1400"/>
              <a:buChar char="●"/>
            </a:pPr>
            <a:r>
              <a:rPr lang="en" sz="1400" b="1"/>
              <a:t>For model accuracy-</a:t>
            </a:r>
            <a:r>
              <a:rPr lang="en" sz="1400"/>
              <a:t> MAPE and MSE</a:t>
            </a:r>
            <a:endParaRPr sz="1400"/>
          </a:p>
          <a:p>
            <a:pPr marL="457200" lvl="0" indent="-317500" algn="l" rtl="0">
              <a:spcBef>
                <a:spcPts val="0"/>
              </a:spcBef>
              <a:spcAft>
                <a:spcPts val="0"/>
              </a:spcAft>
              <a:buSzPts val="1400"/>
              <a:buChar char="●"/>
            </a:pPr>
            <a:r>
              <a:rPr lang="en" sz="1400" b="1"/>
              <a:t>For Parsimoniousness-</a:t>
            </a:r>
            <a:r>
              <a:rPr lang="en" sz="1400"/>
              <a:t> AIC and SBC</a:t>
            </a:r>
            <a:endParaRPr sz="1400"/>
          </a:p>
          <a:p>
            <a:pPr marL="0" lvl="0" indent="0" algn="l" rtl="0">
              <a:spcBef>
                <a:spcPts val="1200"/>
              </a:spcBef>
              <a:spcAft>
                <a:spcPts val="0"/>
              </a:spcAft>
              <a:buNone/>
            </a:pPr>
            <a:r>
              <a:rPr lang="en" sz="1400"/>
              <a:t>If we look at the following results:</a:t>
            </a: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a:p>
          <a:p>
            <a:pPr marL="0" lvl="0" indent="0" algn="l" rtl="0">
              <a:spcBef>
                <a:spcPts val="1200"/>
              </a:spcBef>
              <a:spcAft>
                <a:spcPts val="0"/>
              </a:spcAft>
              <a:buNone/>
            </a:pPr>
            <a:endParaRPr sz="1400"/>
          </a:p>
          <a:p>
            <a:pPr marL="0" lvl="0" indent="0" algn="l" rtl="0">
              <a:spcBef>
                <a:spcPts val="1200"/>
              </a:spcBef>
              <a:spcAft>
                <a:spcPts val="0"/>
              </a:spcAft>
              <a:buNone/>
            </a:pPr>
            <a:r>
              <a:rPr lang="en" sz="1400"/>
              <a:t>ARIMA(1,1) Model is the best model with, </a:t>
            </a:r>
            <a:r>
              <a:rPr lang="en" sz="1400" b="1"/>
              <a:t>MAPE - 96.23%</a:t>
            </a:r>
            <a:r>
              <a:rPr lang="en" sz="1400"/>
              <a:t> and </a:t>
            </a:r>
            <a:r>
              <a:rPr lang="en" sz="1400" b="1"/>
              <a:t>MSE - 1.315</a:t>
            </a:r>
            <a:endParaRPr sz="1400" b="1"/>
          </a:p>
          <a:p>
            <a:pPr marL="0" lvl="0" indent="0" algn="l" rtl="0">
              <a:spcBef>
                <a:spcPts val="1200"/>
              </a:spcBef>
              <a:spcAft>
                <a:spcPts val="0"/>
              </a:spcAft>
              <a:buNone/>
            </a:pPr>
            <a:r>
              <a:rPr lang="en" sz="1400" b="1"/>
              <a:t>                                                                       AIC - 368.490 </a:t>
            </a:r>
            <a:r>
              <a:rPr lang="en" sz="1400"/>
              <a:t>and </a:t>
            </a:r>
            <a:r>
              <a:rPr lang="en" sz="1400" b="1"/>
              <a:t>SBC - 369.945</a:t>
            </a:r>
            <a:endParaRPr sz="1400" b="1"/>
          </a:p>
          <a:p>
            <a:pPr marL="0" lvl="0" indent="0" algn="l" rtl="0">
              <a:spcBef>
                <a:spcPts val="1200"/>
              </a:spcBef>
              <a:spcAft>
                <a:spcPts val="1200"/>
              </a:spcAft>
              <a:buNone/>
            </a:pPr>
            <a:endParaRPr/>
          </a:p>
        </p:txBody>
      </p:sp>
      <p:sp>
        <p:nvSpPr>
          <p:cNvPr id="134" name="Google Shape;13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35" name="Google Shape;135;p20"/>
          <p:cNvPicPr preferRelativeResize="0"/>
          <p:nvPr/>
        </p:nvPicPr>
        <p:blipFill>
          <a:blip r:embed="rId3">
            <a:alphaModFix/>
          </a:blip>
          <a:stretch>
            <a:fillRect/>
          </a:stretch>
        </p:blipFill>
        <p:spPr>
          <a:xfrm>
            <a:off x="266913" y="2242900"/>
            <a:ext cx="8610176" cy="1429050"/>
          </a:xfrm>
          <a:prstGeom prst="rect">
            <a:avLst/>
          </a:prstGeom>
          <a:noFill/>
          <a:ln>
            <a:noFill/>
          </a:ln>
        </p:spPr>
      </p:pic>
      <p:sp>
        <p:nvSpPr>
          <p:cNvPr id="136" name="Google Shape;136;p20"/>
          <p:cNvSpPr/>
          <p:nvPr/>
        </p:nvSpPr>
        <p:spPr>
          <a:xfrm>
            <a:off x="394400" y="2576375"/>
            <a:ext cx="8361000" cy="242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Forecast Insights </a:t>
            </a:r>
            <a:endParaRPr/>
          </a:p>
        </p:txBody>
      </p:sp>
      <p:sp>
        <p:nvSpPr>
          <p:cNvPr id="142" name="Google Shape;14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graphicFrame>
        <p:nvGraphicFramePr>
          <p:cNvPr id="143" name="Google Shape;143;p21"/>
          <p:cNvGraphicFramePr/>
          <p:nvPr/>
        </p:nvGraphicFramePr>
        <p:xfrm>
          <a:off x="311700" y="1017713"/>
          <a:ext cx="8520600" cy="3075113"/>
        </p:xfrm>
        <a:graphic>
          <a:graphicData uri="http://schemas.openxmlformats.org/drawingml/2006/table">
            <a:tbl>
              <a:tblPr>
                <a:noFill/>
                <a:tableStyleId>{703EEF43-59C8-45D3-B730-56F78D4E3908}</a:tableStyleId>
              </a:tblPr>
              <a:tblGrid>
                <a:gridCol w="2487600">
                  <a:extLst>
                    <a:ext uri="{9D8B030D-6E8A-4147-A177-3AD203B41FA5}">
                      <a16:colId xmlns:a16="http://schemas.microsoft.com/office/drawing/2014/main" val="20000"/>
                    </a:ext>
                  </a:extLst>
                </a:gridCol>
                <a:gridCol w="1614625">
                  <a:extLst>
                    <a:ext uri="{9D8B030D-6E8A-4147-A177-3AD203B41FA5}">
                      <a16:colId xmlns:a16="http://schemas.microsoft.com/office/drawing/2014/main" val="20001"/>
                    </a:ext>
                  </a:extLst>
                </a:gridCol>
                <a:gridCol w="1552325">
                  <a:extLst>
                    <a:ext uri="{9D8B030D-6E8A-4147-A177-3AD203B41FA5}">
                      <a16:colId xmlns:a16="http://schemas.microsoft.com/office/drawing/2014/main" val="20002"/>
                    </a:ext>
                  </a:extLst>
                </a:gridCol>
                <a:gridCol w="1433025">
                  <a:extLst>
                    <a:ext uri="{9D8B030D-6E8A-4147-A177-3AD203B41FA5}">
                      <a16:colId xmlns:a16="http://schemas.microsoft.com/office/drawing/2014/main" val="20003"/>
                    </a:ext>
                  </a:extLst>
                </a:gridCol>
                <a:gridCol w="1433025">
                  <a:extLst>
                    <a:ext uri="{9D8B030D-6E8A-4147-A177-3AD203B41FA5}">
                      <a16:colId xmlns:a16="http://schemas.microsoft.com/office/drawing/2014/main" val="20004"/>
                    </a:ext>
                  </a:extLst>
                </a:gridCol>
              </a:tblGrid>
              <a:tr h="408150">
                <a:tc>
                  <a:txBody>
                    <a:bodyPr/>
                    <a:lstStyle/>
                    <a:p>
                      <a:pPr marL="0" lvl="0" indent="0" algn="ctr" rtl="0">
                        <a:spcBef>
                          <a:spcPts val="0"/>
                        </a:spcBef>
                        <a:spcAft>
                          <a:spcPts val="0"/>
                        </a:spcAft>
                        <a:buNone/>
                      </a:pPr>
                      <a:r>
                        <a:rPr lang="en" b="1"/>
                        <a:t>Parameters</a:t>
                      </a:r>
                      <a:endParaRPr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E9E9E"/>
                    </a:solidFill>
                  </a:tcPr>
                </a:tc>
                <a:tc>
                  <a:txBody>
                    <a:bodyPr/>
                    <a:lstStyle/>
                    <a:p>
                      <a:pPr marL="0" lvl="0" indent="0" algn="ctr" rtl="0">
                        <a:spcBef>
                          <a:spcPts val="0"/>
                        </a:spcBef>
                        <a:spcAft>
                          <a:spcPts val="0"/>
                        </a:spcAft>
                        <a:buNone/>
                      </a:pPr>
                      <a:r>
                        <a:rPr lang="en" sz="1200" b="1"/>
                        <a:t>Pre Pandemic Data</a:t>
                      </a:r>
                      <a:endParaRPr sz="1200" b="1"/>
                    </a:p>
                    <a:p>
                      <a:pPr marL="0" lvl="0" indent="0" algn="ctr" rtl="0">
                        <a:spcBef>
                          <a:spcPts val="0"/>
                        </a:spcBef>
                        <a:spcAft>
                          <a:spcPts val="0"/>
                        </a:spcAft>
                        <a:buNone/>
                      </a:pPr>
                      <a:r>
                        <a:rPr lang="en" sz="1200" b="1"/>
                        <a:t>(Oct 2018 - Sept 2019)</a:t>
                      </a:r>
                      <a:endParaRPr sz="12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E9E9E"/>
                    </a:solidFill>
                  </a:tcPr>
                </a:tc>
                <a:tc>
                  <a:txBody>
                    <a:bodyPr/>
                    <a:lstStyle/>
                    <a:p>
                      <a:pPr marL="0" lvl="0" indent="0" algn="ctr" rtl="0">
                        <a:spcBef>
                          <a:spcPts val="0"/>
                        </a:spcBef>
                        <a:spcAft>
                          <a:spcPts val="0"/>
                        </a:spcAft>
                        <a:buNone/>
                      </a:pPr>
                      <a:r>
                        <a:rPr lang="en" sz="1200" b="1"/>
                        <a:t>1 Year Previous Data</a:t>
                      </a:r>
                      <a:endParaRPr sz="1200" b="1"/>
                    </a:p>
                    <a:p>
                      <a:pPr marL="0" lvl="0" indent="0" algn="ctr" rtl="0">
                        <a:spcBef>
                          <a:spcPts val="0"/>
                        </a:spcBef>
                        <a:spcAft>
                          <a:spcPts val="0"/>
                        </a:spcAft>
                        <a:buNone/>
                      </a:pPr>
                      <a:r>
                        <a:rPr lang="en" sz="1200" b="1"/>
                        <a:t>(Oct 2022 - Sept 2023)</a:t>
                      </a:r>
                      <a:endParaRPr sz="12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E9E9E"/>
                    </a:solidFill>
                  </a:tcPr>
                </a:tc>
                <a:tc>
                  <a:txBody>
                    <a:bodyPr/>
                    <a:lstStyle/>
                    <a:p>
                      <a:pPr marL="0" lvl="0" indent="0" algn="ctr" rtl="0">
                        <a:spcBef>
                          <a:spcPts val="0"/>
                        </a:spcBef>
                        <a:spcAft>
                          <a:spcPts val="0"/>
                        </a:spcAft>
                        <a:buNone/>
                      </a:pPr>
                      <a:r>
                        <a:rPr lang="en" sz="1200" b="1"/>
                        <a:t>RAMP</a:t>
                      </a:r>
                      <a:endParaRPr sz="1200" b="1"/>
                    </a:p>
                    <a:p>
                      <a:pPr marL="0" lvl="0" indent="0" algn="ctr" rtl="0">
                        <a:spcBef>
                          <a:spcPts val="0"/>
                        </a:spcBef>
                        <a:spcAft>
                          <a:spcPts val="0"/>
                        </a:spcAft>
                        <a:buNone/>
                      </a:pPr>
                      <a:r>
                        <a:rPr lang="en" sz="1200" b="1"/>
                        <a:t>Forecasted Data</a:t>
                      </a:r>
                      <a:endParaRPr sz="1200" b="1"/>
                    </a:p>
                    <a:p>
                      <a:pPr marL="0" lvl="0" indent="0" algn="ctr" rtl="0">
                        <a:spcBef>
                          <a:spcPts val="0"/>
                        </a:spcBef>
                        <a:spcAft>
                          <a:spcPts val="0"/>
                        </a:spcAft>
                        <a:buNone/>
                      </a:pPr>
                      <a:r>
                        <a:rPr lang="en" sz="1200" b="1"/>
                        <a:t>(Oct 2023 - Sept 2024)</a:t>
                      </a:r>
                      <a:endParaRPr sz="12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E9E9E"/>
                    </a:solidFill>
                  </a:tcPr>
                </a:tc>
                <a:tc>
                  <a:txBody>
                    <a:bodyPr/>
                    <a:lstStyle/>
                    <a:p>
                      <a:pPr marL="0" lvl="0" indent="0" algn="ctr" rtl="0">
                        <a:spcBef>
                          <a:spcPts val="0"/>
                        </a:spcBef>
                        <a:spcAft>
                          <a:spcPts val="0"/>
                        </a:spcAft>
                        <a:buNone/>
                      </a:pPr>
                      <a:r>
                        <a:rPr lang="en" sz="1200" b="1"/>
                        <a:t>Forecasted Data (Oct 2024 - Sept 2025)</a:t>
                      </a:r>
                      <a:endParaRPr sz="12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E9E9E"/>
                    </a:solidFill>
                  </a:tcPr>
                </a:tc>
                <a:extLst>
                  <a:ext uri="{0D108BD9-81ED-4DB2-BD59-A6C34878D82A}">
                    <a16:rowId xmlns:a16="http://schemas.microsoft.com/office/drawing/2014/main" val="10000"/>
                  </a:ext>
                </a:extLst>
              </a:tr>
              <a:tr h="449075">
                <a:tc>
                  <a:txBody>
                    <a:bodyPr/>
                    <a:lstStyle/>
                    <a:p>
                      <a:pPr marL="0" lvl="0" indent="0" algn="l" rtl="0">
                        <a:spcBef>
                          <a:spcPts val="0"/>
                        </a:spcBef>
                        <a:spcAft>
                          <a:spcPts val="0"/>
                        </a:spcAft>
                        <a:buNone/>
                      </a:pPr>
                      <a:r>
                        <a:rPr lang="en" sz="1300"/>
                        <a:t>Total Forecasted Revenue Passenger Miles (RPM)</a:t>
                      </a:r>
                      <a:endParaRPr sz="13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1200"/>
                        </a:spcAft>
                        <a:buNone/>
                      </a:pPr>
                      <a:r>
                        <a:rPr lang="en" sz="1300">
                          <a:solidFill>
                            <a:schemeClr val="dk1"/>
                          </a:solidFill>
                        </a:rPr>
                        <a:t>1,043,159,551 Miles</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1200"/>
                        </a:spcAft>
                        <a:buNone/>
                      </a:pPr>
                      <a:r>
                        <a:rPr lang="en" sz="1300">
                          <a:solidFill>
                            <a:schemeClr val="dk1"/>
                          </a:solidFill>
                        </a:rPr>
                        <a:t>1,052,851,272 Miles</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1200"/>
                        </a:spcAft>
                        <a:buNone/>
                      </a:pPr>
                      <a:r>
                        <a:rPr lang="en" sz="1300">
                          <a:solidFill>
                            <a:schemeClr val="dk1"/>
                          </a:solidFill>
                        </a:rPr>
                        <a:t>1,134,606,681 Miles</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1200"/>
                        </a:spcAft>
                        <a:buNone/>
                      </a:pPr>
                      <a:r>
                        <a:rPr lang="en" sz="1300">
                          <a:solidFill>
                            <a:schemeClr val="dk1"/>
                          </a:solidFill>
                        </a:rPr>
                        <a:t>1,179,697,381 Miles</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451500">
                <a:tc>
                  <a:txBody>
                    <a:bodyPr/>
                    <a:lstStyle/>
                    <a:p>
                      <a:pPr marL="0" lvl="0" indent="0" algn="l" rtl="0">
                        <a:spcBef>
                          <a:spcPts val="0"/>
                        </a:spcBef>
                        <a:spcAft>
                          <a:spcPts val="0"/>
                        </a:spcAft>
                        <a:buNone/>
                      </a:pPr>
                      <a:r>
                        <a:rPr lang="en" sz="1300"/>
                        <a:t>Growth Rate</a:t>
                      </a:r>
                      <a:endParaRPr sz="13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457200" lvl="0" indent="0" algn="l" rtl="0">
                        <a:spcBef>
                          <a:spcPts val="0"/>
                        </a:spcBef>
                        <a:spcAft>
                          <a:spcPts val="0"/>
                        </a:spcAft>
                        <a:buNone/>
                      </a:pPr>
                      <a:r>
                        <a:rPr lang="en" sz="1300">
                          <a:solidFill>
                            <a:schemeClr val="dk1"/>
                          </a:solidFill>
                        </a:rPr>
                        <a:t>4.37% </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457200" lvl="0" indent="0" algn="l" rtl="0">
                        <a:spcBef>
                          <a:spcPts val="0"/>
                        </a:spcBef>
                        <a:spcAft>
                          <a:spcPts val="0"/>
                        </a:spcAft>
                        <a:buNone/>
                      </a:pPr>
                      <a:r>
                        <a:rPr lang="en" sz="1300">
                          <a:solidFill>
                            <a:schemeClr val="dk1"/>
                          </a:solidFill>
                        </a:rPr>
                        <a:t>4.40%</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1200"/>
                        </a:spcAft>
                        <a:buNone/>
                      </a:pPr>
                      <a:r>
                        <a:rPr lang="en" sz="1300">
                          <a:solidFill>
                            <a:schemeClr val="dk1"/>
                          </a:solidFill>
                        </a:rPr>
                        <a:t>7.77%</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1200"/>
                        </a:spcAft>
                        <a:buNone/>
                      </a:pPr>
                      <a:r>
                        <a:rPr lang="en" sz="1300">
                          <a:solidFill>
                            <a:schemeClr val="dk1"/>
                          </a:solidFill>
                        </a:rPr>
                        <a:t>3.0 - 4.5%</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70925">
                <a:tc>
                  <a:txBody>
                    <a:bodyPr/>
                    <a:lstStyle/>
                    <a:p>
                      <a:pPr marL="0" lvl="0" indent="0" algn="l" rtl="0">
                        <a:spcBef>
                          <a:spcPts val="0"/>
                        </a:spcBef>
                        <a:spcAft>
                          <a:spcPts val="0"/>
                        </a:spcAft>
                        <a:buNone/>
                      </a:pPr>
                      <a:r>
                        <a:rPr lang="en" sz="1300"/>
                        <a:t>Month with Highest RPM</a:t>
                      </a:r>
                      <a:endParaRPr sz="13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457200" lvl="0" indent="0" algn="l" rtl="0">
                        <a:spcBef>
                          <a:spcPts val="0"/>
                        </a:spcBef>
                        <a:spcAft>
                          <a:spcPts val="0"/>
                        </a:spcAft>
                        <a:buNone/>
                      </a:pPr>
                      <a:r>
                        <a:rPr lang="en" sz="1300">
                          <a:solidFill>
                            <a:schemeClr val="dk1"/>
                          </a:solidFill>
                        </a:rPr>
                        <a:t>July 2019</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457200" lvl="0" indent="0" algn="l" rtl="0">
                        <a:spcBef>
                          <a:spcPts val="0"/>
                        </a:spcBef>
                        <a:spcAft>
                          <a:spcPts val="0"/>
                        </a:spcAft>
                        <a:buNone/>
                      </a:pPr>
                      <a:r>
                        <a:rPr lang="en" sz="1300">
                          <a:solidFill>
                            <a:schemeClr val="dk1"/>
                          </a:solidFill>
                        </a:rPr>
                        <a:t>July 2023</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1200"/>
                        </a:spcAft>
                        <a:buNone/>
                      </a:pPr>
                      <a:r>
                        <a:rPr lang="en" sz="1300">
                          <a:solidFill>
                            <a:schemeClr val="dk1"/>
                          </a:solidFill>
                        </a:rPr>
                        <a:t>July 2024</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1200"/>
                        </a:spcAft>
                        <a:buNone/>
                      </a:pPr>
                      <a:r>
                        <a:rPr lang="en" sz="1300">
                          <a:solidFill>
                            <a:schemeClr val="dk1"/>
                          </a:solidFill>
                        </a:rPr>
                        <a:t>July 2025</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r h="470925">
                <a:tc>
                  <a:txBody>
                    <a:bodyPr/>
                    <a:lstStyle/>
                    <a:p>
                      <a:pPr marL="0" lvl="0" indent="0" algn="l" rtl="0">
                        <a:spcBef>
                          <a:spcPts val="0"/>
                        </a:spcBef>
                        <a:spcAft>
                          <a:spcPts val="0"/>
                        </a:spcAft>
                        <a:buNone/>
                      </a:pPr>
                      <a:r>
                        <a:rPr lang="en" sz="1300"/>
                        <a:t>Month with Lowest RPM</a:t>
                      </a:r>
                      <a:endParaRPr sz="13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457200" lvl="0" indent="0" algn="l" rtl="0">
                        <a:spcBef>
                          <a:spcPts val="0"/>
                        </a:spcBef>
                        <a:spcAft>
                          <a:spcPts val="0"/>
                        </a:spcAft>
                        <a:buNone/>
                      </a:pPr>
                      <a:r>
                        <a:rPr lang="en" sz="1300">
                          <a:solidFill>
                            <a:schemeClr val="dk1"/>
                          </a:solidFill>
                        </a:rPr>
                        <a:t>February 2019</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457200" lvl="0" indent="0" algn="l" rtl="0">
                        <a:spcBef>
                          <a:spcPts val="0"/>
                        </a:spcBef>
                        <a:spcAft>
                          <a:spcPts val="0"/>
                        </a:spcAft>
                        <a:buNone/>
                      </a:pPr>
                      <a:r>
                        <a:rPr lang="en" sz="1300">
                          <a:solidFill>
                            <a:schemeClr val="dk1"/>
                          </a:solidFill>
                        </a:rPr>
                        <a:t>February 2023</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1200"/>
                        </a:spcAft>
                        <a:buNone/>
                      </a:pPr>
                      <a:r>
                        <a:rPr lang="en" sz="1300">
                          <a:solidFill>
                            <a:schemeClr val="dk1"/>
                          </a:solidFill>
                        </a:rPr>
                        <a:t>February 2024</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1200"/>
                        </a:spcAft>
                        <a:buNone/>
                      </a:pPr>
                      <a:r>
                        <a:rPr lang="en" sz="1300">
                          <a:solidFill>
                            <a:schemeClr val="dk1"/>
                          </a:solidFill>
                        </a:rPr>
                        <a:t>February 2025</a:t>
                      </a:r>
                      <a:endParaRPr sz="13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1030</Words>
  <Application>Microsoft Macintosh PowerPoint</Application>
  <PresentationFormat>On-screen Show (16:9)</PresentationFormat>
  <Paragraphs>194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Roboto</vt:lpstr>
      <vt:lpstr>Proxima Nova</vt:lpstr>
      <vt:lpstr>Spearmint</vt:lpstr>
      <vt:lpstr>RPM Forecast Modeling Project</vt:lpstr>
      <vt:lpstr>Agenda</vt:lpstr>
      <vt:lpstr>Business Relevance</vt:lpstr>
      <vt:lpstr>Dataset Overview</vt:lpstr>
      <vt:lpstr>Time Series Exploration</vt:lpstr>
      <vt:lpstr>Time Series Exploration cont.</vt:lpstr>
      <vt:lpstr>Modeling Approach</vt:lpstr>
      <vt:lpstr>Model Comparison </vt:lpstr>
      <vt:lpstr>Forecast Insights </vt:lpstr>
      <vt:lpstr>Recommended Business Actions</vt:lpstr>
      <vt:lpstr>Importance of Forecast Models in Aviation Planning</vt:lpstr>
      <vt:lpstr>Appendix Slides</vt:lpstr>
      <vt:lpstr>Project Overview</vt:lpstr>
      <vt:lpstr>Data Cleaning in Python</vt:lpstr>
      <vt:lpstr>Data Cleaning in Python cont.</vt:lpstr>
      <vt:lpstr>Data Cleaning in Python cont.</vt:lpstr>
      <vt:lpstr>Data Cleaning in Python cont.</vt:lpstr>
      <vt:lpstr>Accuracy and 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RPM Forecast Modeling Project</dc:title>
  <cp:lastModifiedBy>Connolly, Kevin</cp:lastModifiedBy>
  <cp:revision>1</cp:revision>
  <dcterms:modified xsi:type="dcterms:W3CDTF">2024-04-09T00:38:48Z</dcterms:modified>
</cp:coreProperties>
</file>