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1"/>
  </p:notesMasterIdLst>
  <p:sldIdLst>
    <p:sldId id="256" r:id="rId2"/>
    <p:sldId id="284" r:id="rId3"/>
    <p:sldId id="257" r:id="rId4"/>
    <p:sldId id="258" r:id="rId5"/>
    <p:sldId id="259" r:id="rId6"/>
    <p:sldId id="260" r:id="rId7"/>
    <p:sldId id="261" r:id="rId8"/>
    <p:sldId id="262" r:id="rId9"/>
    <p:sldId id="263" r:id="rId10"/>
    <p:sldId id="264" r:id="rId11"/>
    <p:sldId id="285" r:id="rId12"/>
    <p:sldId id="265"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9144000" cy="5143500" type="screen16x9"/>
  <p:notesSz cx="6858000" cy="9144000"/>
  <p:embeddedFontLst>
    <p:embeddedFont>
      <p:font typeface="Average" pitchFamily="2" charset="77"/>
      <p:regular r:id="rId32"/>
    </p:embeddedFont>
    <p:embeddedFont>
      <p:font typeface="Garamond" panose="02020404030301010803" pitchFamily="18" charset="0"/>
      <p:regular r:id="rId33"/>
      <p:bold r:id="rId34"/>
      <p:italic r:id="rId35"/>
      <p:boldItalic r:id="rId36"/>
    </p:embeddedFont>
    <p:embeddedFont>
      <p:font typeface="Oswald" pitchFamily="2" charset="77"/>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iBtJ4nTzua/uAXK/WwdP8FqDu6e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69116"/>
  </p:normalViewPr>
  <p:slideViewPr>
    <p:cSldViewPr snapToGrid="0">
      <p:cViewPr varScale="1">
        <p:scale>
          <a:sx n="115" d="100"/>
          <a:sy n="115" d="100"/>
        </p:scale>
        <p:origin x="2104"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out their ongoing assignments.</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grpSp>
        <p:nvGrpSpPr>
          <p:cNvPr id="12" name="Google Shape;12;p30"/>
          <p:cNvGrpSpPr/>
          <p:nvPr/>
        </p:nvGrpSpPr>
        <p:grpSpPr>
          <a:xfrm>
            <a:off x="4350279" y="2855377"/>
            <a:ext cx="443589" cy="105632"/>
            <a:chOff x="4137525" y="2915950"/>
            <a:chExt cx="869100" cy="207000"/>
          </a:xfrm>
        </p:grpSpPr>
        <p:sp>
          <p:nvSpPr>
            <p:cNvPr id="13" name="Google Shape;13;p30"/>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30"/>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30"/>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30"/>
          <p:cNvSpPr txBox="1">
            <a:spLocks noGrp="1"/>
          </p:cNvSpPr>
          <p:nvPr>
            <p:ph type="ctrTitle"/>
          </p:nvPr>
        </p:nvSpPr>
        <p:spPr>
          <a:xfrm>
            <a:off x="671258" y="990800"/>
            <a:ext cx="7801500" cy="17301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7" name="Google Shape;17;p30"/>
          <p:cNvSpPr txBox="1">
            <a:spLocks noGrp="1"/>
          </p:cNvSpPr>
          <p:nvPr>
            <p:ph type="subTitle" idx="1"/>
          </p:nvPr>
        </p:nvSpPr>
        <p:spPr>
          <a:xfrm>
            <a:off x="671250" y="3174876"/>
            <a:ext cx="78015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8" name="Google Shape;18;p3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9"/>
        <p:cNvGrpSpPr/>
        <p:nvPr/>
      </p:nvGrpSpPr>
      <p:grpSpPr>
        <a:xfrm>
          <a:off x="0" y="0"/>
          <a:ext cx="0" cy="0"/>
          <a:chOff x="0" y="0"/>
          <a:chExt cx="0" cy="0"/>
        </a:xfrm>
      </p:grpSpPr>
      <p:sp>
        <p:nvSpPr>
          <p:cNvPr id="50" name="Google Shape;50;p39"/>
          <p:cNvSpPr txBox="1">
            <a:spLocks noGrp="1"/>
          </p:cNvSpPr>
          <p:nvPr>
            <p:ph type="title"/>
          </p:nvPr>
        </p:nvSpPr>
        <p:spPr>
          <a:xfrm>
            <a:off x="490250" y="526350"/>
            <a:ext cx="62271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51" name="Google Shape;51;p3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40"/>
          <p:cNvSpPr txBox="1">
            <a:spLocks noGrp="1"/>
          </p:cNvSpPr>
          <p:nvPr>
            <p:ph type="title" hasCustomPrompt="1"/>
          </p:nvPr>
        </p:nvSpPr>
        <p:spPr>
          <a:xfrm>
            <a:off x="311700" y="1255275"/>
            <a:ext cx="8520600" cy="1890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4" name="Google Shape;54;p40"/>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5" name="Google Shape;55;p4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9"/>
        <p:cNvGrpSpPr/>
        <p:nvPr/>
      </p:nvGrpSpPr>
      <p:grpSpPr>
        <a:xfrm>
          <a:off x="0" y="0"/>
          <a:ext cx="0" cy="0"/>
          <a:chOff x="0" y="0"/>
          <a:chExt cx="0" cy="0"/>
        </a:xfrm>
      </p:grpSpPr>
      <p:sp>
        <p:nvSpPr>
          <p:cNvPr id="20" name="Google Shape;20;p3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chemeClr val="accent2"/>
              </a:buClr>
              <a:buSzPts val="2100"/>
              <a:buFont typeface="Oswald"/>
              <a:buNone/>
              <a:defRPr sz="2100">
                <a:solidFill>
                  <a:schemeClr val="accent2"/>
                </a:solidFill>
                <a:latin typeface="Oswald"/>
                <a:ea typeface="Oswald"/>
                <a:cs typeface="Oswald"/>
                <a:sym typeface="Oswald"/>
              </a:defRPr>
            </a:lvl1pPr>
          </a:lstStyle>
          <a:p>
            <a:endParaRPr/>
          </a:p>
        </p:txBody>
      </p:sp>
      <p:sp>
        <p:nvSpPr>
          <p:cNvPr id="21" name="Google Shape;21;p3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4" name="Google Shape;24;p3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3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3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9" name="Google Shape;29;p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30" name="Google Shape;30;p3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3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3" name="Google Shape;33;p3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4" name="Google Shape;34;p3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cxnSp>
        <p:nvCxnSpPr>
          <p:cNvPr id="36" name="Google Shape;36;p35"/>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7" name="Google Shape;37;p35"/>
          <p:cNvSpPr txBox="1">
            <a:spLocks noGrp="1"/>
          </p:cNvSpPr>
          <p:nvPr>
            <p:ph type="title"/>
          </p:nvPr>
        </p:nvSpPr>
        <p:spPr>
          <a:xfrm>
            <a:off x="265500" y="1081400"/>
            <a:ext cx="4045200" cy="1710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5"/>
          <p:cNvSpPr txBox="1">
            <a:spLocks noGrp="1"/>
          </p:cNvSpPr>
          <p:nvPr>
            <p:ph type="subTitle" idx="1"/>
          </p:nvPr>
        </p:nvSpPr>
        <p:spPr>
          <a:xfrm>
            <a:off x="265500" y="2845201"/>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2"/>
              </a:buClr>
              <a:buSzPts val="2100"/>
              <a:buNone/>
              <a:defRPr sz="2100">
                <a:solidFill>
                  <a:schemeClr val="accent2"/>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9" name="Google Shape;39;p35"/>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40" name="Google Shape;40;p3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36"/>
          <p:cNvSpPr txBox="1">
            <a:spLocks noGrp="1"/>
          </p:cNvSpPr>
          <p:nvPr>
            <p:ph type="title"/>
          </p:nvPr>
        </p:nvSpPr>
        <p:spPr>
          <a:xfrm>
            <a:off x="671250" y="2141250"/>
            <a:ext cx="7852200" cy="8610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43" name="Google Shape;43;p36"/>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
        <p:nvSpPr>
          <p:cNvPr id="45" name="Google Shape;45;p37"/>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8" name="Google Shape;48;p3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dk1"/>
        </a:solidFill>
        <a:effectLst/>
      </p:bgPr>
    </p:bg>
    <p:spTree>
      <p:nvGrpSpPr>
        <p:cNvPr id="1" name="Shape 5"/>
        <p:cNvGrpSpPr/>
        <p:nvPr/>
      </p:nvGrpSpPr>
      <p:grpSpPr>
        <a:xfrm>
          <a:off x="0" y="0"/>
          <a:ext cx="0" cy="0"/>
          <a:chOff x="0" y="0"/>
          <a:chExt cx="0" cy="0"/>
        </a:xfrm>
      </p:grpSpPr>
      <p:sp>
        <p:nvSpPr>
          <p:cNvPr id="6" name="Google Shape;6;p29"/>
          <p:cNvSpPr/>
          <p:nvPr/>
        </p:nvSpPr>
        <p:spPr>
          <a:xfrm>
            <a:off x="8363650" y="4296925"/>
            <a:ext cx="1371900" cy="1648200"/>
          </a:xfrm>
          <a:prstGeom prst="ellipse">
            <a:avLst/>
          </a:prstGeom>
          <a:gradFill>
            <a:gsLst>
              <a:gs pos="0">
                <a:srgbClr val="FFFFFF"/>
              </a:gs>
              <a:gs pos="100000">
                <a:srgbClr val="BEBEBE"/>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29"/>
          <p:cNvSpPr/>
          <p:nvPr/>
        </p:nvSpPr>
        <p:spPr>
          <a:xfrm>
            <a:off x="8490250" y="4466850"/>
            <a:ext cx="1118700" cy="1375800"/>
          </a:xfrm>
          <a:prstGeom prst="ellipse">
            <a:avLst/>
          </a:prstGeom>
          <a:gradFill>
            <a:gsLst>
              <a:gs pos="0">
                <a:srgbClr val="E9ADA1"/>
              </a:gs>
              <a:gs pos="100000">
                <a:srgbClr val="CA553E"/>
              </a:gs>
            </a:gsLst>
            <a:path path="circle">
              <a:fillToRect l="50000" t="50000" r="50000" b="50000"/>
            </a:path>
            <a:tileRect/>
          </a:gra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8;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endParaRPr/>
          </a:p>
        </p:txBody>
      </p:sp>
      <p:sp>
        <p:nvSpPr>
          <p:cNvPr id="9" name="Google Shape;9;p2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lt1"/>
              </a:buClr>
              <a:buSzPts val="1800"/>
              <a:buFont typeface="Average"/>
              <a:buChar char="●"/>
              <a:defRPr sz="1800" b="0" i="0" u="none" strike="noStrike" cap="none">
                <a:solidFill>
                  <a:schemeClr val="lt1"/>
                </a:solidFill>
                <a:latin typeface="Average"/>
                <a:ea typeface="Average"/>
                <a:cs typeface="Average"/>
                <a:sym typeface="Average"/>
              </a:defRPr>
            </a:lvl1pPr>
            <a:lvl2pPr marL="914400" marR="0" lvl="1" indent="-317500" algn="l" rtl="0">
              <a:lnSpc>
                <a:spcPct val="115000"/>
              </a:lnSpc>
              <a:spcBef>
                <a:spcPts val="0"/>
              </a:spcBef>
              <a:spcAft>
                <a:spcPts val="0"/>
              </a:spcAft>
              <a:buClr>
                <a:schemeClr val="lt1"/>
              </a:buClr>
              <a:buSzPts val="1400"/>
              <a:buFont typeface="Average"/>
              <a:buChar char="○"/>
              <a:defRPr sz="1400" b="0" i="0" u="none" strike="noStrike" cap="none">
                <a:solidFill>
                  <a:schemeClr val="lt1"/>
                </a:solidFill>
                <a:latin typeface="Average"/>
                <a:ea typeface="Average"/>
                <a:cs typeface="Average"/>
                <a:sym typeface="Average"/>
              </a:defRPr>
            </a:lvl2pPr>
            <a:lvl3pPr marL="1371600" marR="0" lvl="2" indent="-317500" algn="l" rtl="0">
              <a:lnSpc>
                <a:spcPct val="115000"/>
              </a:lnSpc>
              <a:spcBef>
                <a:spcPts val="0"/>
              </a:spcBef>
              <a:spcAft>
                <a:spcPts val="0"/>
              </a:spcAft>
              <a:buClr>
                <a:schemeClr val="lt1"/>
              </a:buClr>
              <a:buSzPts val="1400"/>
              <a:buFont typeface="Average"/>
              <a:buChar char="■"/>
              <a:defRPr sz="1400" b="0" i="0" u="none" strike="noStrike" cap="none">
                <a:solidFill>
                  <a:schemeClr val="lt1"/>
                </a:solidFill>
                <a:latin typeface="Average"/>
                <a:ea typeface="Average"/>
                <a:cs typeface="Average"/>
                <a:sym typeface="Average"/>
              </a:defRPr>
            </a:lvl3pPr>
            <a:lvl4pPr marL="1828800" marR="0" lvl="3" indent="-317500" algn="l" rtl="0">
              <a:lnSpc>
                <a:spcPct val="115000"/>
              </a:lnSpc>
              <a:spcBef>
                <a:spcPts val="0"/>
              </a:spcBef>
              <a:spcAft>
                <a:spcPts val="0"/>
              </a:spcAft>
              <a:buClr>
                <a:schemeClr val="lt1"/>
              </a:buClr>
              <a:buSzPts val="1400"/>
              <a:buFont typeface="Average"/>
              <a:buChar char="●"/>
              <a:defRPr sz="1400" b="0" i="0" u="none" strike="noStrike" cap="none">
                <a:solidFill>
                  <a:schemeClr val="lt1"/>
                </a:solidFill>
                <a:latin typeface="Average"/>
                <a:ea typeface="Average"/>
                <a:cs typeface="Average"/>
                <a:sym typeface="Average"/>
              </a:defRPr>
            </a:lvl4pPr>
            <a:lvl5pPr marL="2286000" marR="0" lvl="4" indent="-317500" algn="l" rtl="0">
              <a:lnSpc>
                <a:spcPct val="115000"/>
              </a:lnSpc>
              <a:spcBef>
                <a:spcPts val="0"/>
              </a:spcBef>
              <a:spcAft>
                <a:spcPts val="0"/>
              </a:spcAft>
              <a:buClr>
                <a:schemeClr val="lt1"/>
              </a:buClr>
              <a:buSzPts val="1400"/>
              <a:buFont typeface="Average"/>
              <a:buChar char="○"/>
              <a:defRPr sz="1400" b="0" i="0" u="none" strike="noStrike" cap="none">
                <a:solidFill>
                  <a:schemeClr val="lt1"/>
                </a:solidFill>
                <a:latin typeface="Average"/>
                <a:ea typeface="Average"/>
                <a:cs typeface="Average"/>
                <a:sym typeface="Average"/>
              </a:defRPr>
            </a:lvl5pPr>
            <a:lvl6pPr marL="2743200" marR="0" lvl="5" indent="-317500" algn="l" rtl="0">
              <a:lnSpc>
                <a:spcPct val="115000"/>
              </a:lnSpc>
              <a:spcBef>
                <a:spcPts val="0"/>
              </a:spcBef>
              <a:spcAft>
                <a:spcPts val="0"/>
              </a:spcAft>
              <a:buClr>
                <a:schemeClr val="lt1"/>
              </a:buClr>
              <a:buSzPts val="1400"/>
              <a:buFont typeface="Average"/>
              <a:buChar char="■"/>
              <a:defRPr sz="1400" b="0" i="0" u="none" strike="noStrike" cap="none">
                <a:solidFill>
                  <a:schemeClr val="lt1"/>
                </a:solidFill>
                <a:latin typeface="Average"/>
                <a:ea typeface="Average"/>
                <a:cs typeface="Average"/>
                <a:sym typeface="Average"/>
              </a:defRPr>
            </a:lvl6pPr>
            <a:lvl7pPr marL="3200400" marR="0" lvl="6" indent="-317500" algn="l" rtl="0">
              <a:lnSpc>
                <a:spcPct val="115000"/>
              </a:lnSpc>
              <a:spcBef>
                <a:spcPts val="0"/>
              </a:spcBef>
              <a:spcAft>
                <a:spcPts val="0"/>
              </a:spcAft>
              <a:buClr>
                <a:schemeClr val="lt1"/>
              </a:buClr>
              <a:buSzPts val="1400"/>
              <a:buFont typeface="Average"/>
              <a:buChar char="●"/>
              <a:defRPr sz="1400" b="0" i="0" u="none" strike="noStrike" cap="none">
                <a:solidFill>
                  <a:schemeClr val="lt1"/>
                </a:solidFill>
                <a:latin typeface="Average"/>
                <a:ea typeface="Average"/>
                <a:cs typeface="Average"/>
                <a:sym typeface="Average"/>
              </a:defRPr>
            </a:lvl7pPr>
            <a:lvl8pPr marL="3657600" marR="0" lvl="7" indent="-317500" algn="l" rtl="0">
              <a:lnSpc>
                <a:spcPct val="115000"/>
              </a:lnSpc>
              <a:spcBef>
                <a:spcPts val="0"/>
              </a:spcBef>
              <a:spcAft>
                <a:spcPts val="0"/>
              </a:spcAft>
              <a:buClr>
                <a:schemeClr val="lt1"/>
              </a:buClr>
              <a:buSzPts val="1400"/>
              <a:buFont typeface="Average"/>
              <a:buChar char="○"/>
              <a:defRPr sz="1400" b="0" i="0" u="none" strike="noStrike" cap="none">
                <a:solidFill>
                  <a:schemeClr val="lt1"/>
                </a:solidFill>
                <a:latin typeface="Average"/>
                <a:ea typeface="Average"/>
                <a:cs typeface="Average"/>
                <a:sym typeface="Average"/>
              </a:defRPr>
            </a:lvl8pPr>
            <a:lvl9pPr marL="4114800" marR="0" lvl="8" indent="-317500" algn="l" rtl="0">
              <a:lnSpc>
                <a:spcPct val="115000"/>
              </a:lnSpc>
              <a:spcBef>
                <a:spcPts val="0"/>
              </a:spcBef>
              <a:spcAft>
                <a:spcPts val="0"/>
              </a:spcAft>
              <a:buClr>
                <a:schemeClr val="lt1"/>
              </a:buClr>
              <a:buSzPts val="1400"/>
              <a:buFont typeface="Average"/>
              <a:buChar char="■"/>
              <a:defRPr sz="1400" b="0" i="0" u="none" strike="noStrike" cap="none">
                <a:solidFill>
                  <a:schemeClr val="lt1"/>
                </a:solidFill>
                <a:latin typeface="Average"/>
                <a:ea typeface="Average"/>
                <a:cs typeface="Average"/>
                <a:sym typeface="Average"/>
              </a:defRPr>
            </a:lvl9pPr>
          </a:lstStyle>
          <a:p>
            <a:endParaRPr/>
          </a:p>
        </p:txBody>
      </p:sp>
      <p:sp>
        <p:nvSpPr>
          <p:cNvPr id="10" name="Google Shape;10;p2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
          <p:cNvSpPr txBox="1">
            <a:spLocks noGrp="1"/>
          </p:cNvSpPr>
          <p:nvPr>
            <p:ph type="ctrTitle"/>
          </p:nvPr>
        </p:nvSpPr>
        <p:spPr>
          <a:xfrm>
            <a:off x="671258" y="1515586"/>
            <a:ext cx="7801500" cy="17301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08599"/>
              <a:buNone/>
            </a:pPr>
            <a:r>
              <a:rPr lang="en-US" sz="4911" b="1" dirty="0">
                <a:latin typeface="Oswald"/>
                <a:ea typeface="Oswald"/>
                <a:cs typeface="Oswald"/>
                <a:sym typeface="Oswald"/>
              </a:rPr>
              <a:t>SQL Project – </a:t>
            </a:r>
            <a:r>
              <a:rPr lang="en" sz="4911" b="1" dirty="0">
                <a:latin typeface="Oswald"/>
                <a:ea typeface="Oswald"/>
                <a:cs typeface="Oswald"/>
                <a:sym typeface="Oswald"/>
              </a:rPr>
              <a:t>Off-Boarding Process Improvement</a:t>
            </a:r>
            <a:endParaRPr sz="4911" b="1" dirty="0">
              <a:latin typeface="Oswald"/>
              <a:ea typeface="Oswald"/>
              <a:cs typeface="Oswald"/>
              <a:sym typeface="Oswald"/>
            </a:endParaRPr>
          </a:p>
          <a:p>
            <a:pPr marL="0" lvl="0" indent="0" algn="ctr" rtl="0">
              <a:lnSpc>
                <a:spcPct val="100000"/>
              </a:lnSpc>
              <a:spcBef>
                <a:spcPts val="0"/>
              </a:spcBef>
              <a:spcAft>
                <a:spcPts val="0"/>
              </a:spcAft>
              <a:buSzPct val="190476"/>
              <a:buNone/>
            </a:pPr>
            <a:r>
              <a:rPr lang="en" sz="2800" i="1" dirty="0">
                <a:latin typeface="Oswald"/>
                <a:ea typeface="Oswald"/>
                <a:cs typeface="Oswald"/>
                <a:sym typeface="Oswald"/>
              </a:rPr>
              <a:t>Data Management and Business Process Modeling Project</a:t>
            </a:r>
            <a:endParaRPr sz="2800" i="1" dirty="0">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9"/>
          <p:cNvSpPr txBox="1">
            <a:spLocks noGrp="1"/>
          </p:cNvSpPr>
          <p:nvPr>
            <p:ph type="title"/>
          </p:nvPr>
        </p:nvSpPr>
        <p:spPr>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11111"/>
              <a:buNone/>
            </a:pPr>
            <a:r>
              <a:rPr lang="en"/>
              <a:t>Process Duration Report</a:t>
            </a:r>
            <a:endParaRPr/>
          </a:p>
        </p:txBody>
      </p:sp>
      <p:sp>
        <p:nvSpPr>
          <p:cNvPr id="156" name="Google Shape;156;p9"/>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200"/>
              <a:buNone/>
            </a:pPr>
            <a:r>
              <a:rPr lang="en" b="1" dirty="0">
                <a:latin typeface="Garamond" panose="02020404030301010803" pitchFamily="18" charset="0"/>
              </a:rPr>
              <a:t>Purpose:   </a:t>
            </a:r>
            <a:r>
              <a:rPr lang="en" dirty="0">
                <a:latin typeface="Garamond" panose="02020404030301010803" pitchFamily="18" charset="0"/>
              </a:rPr>
              <a:t>Report shows process improvement</a:t>
            </a:r>
            <a:endParaRPr dirty="0">
              <a:latin typeface="Garamond" panose="02020404030301010803" pitchFamily="18" charset="0"/>
            </a:endParaRPr>
          </a:p>
          <a:p>
            <a:pPr marL="0" lvl="0" indent="0" algn="l" rtl="0">
              <a:lnSpc>
                <a:spcPct val="115000"/>
              </a:lnSpc>
              <a:spcBef>
                <a:spcPts val="1200"/>
              </a:spcBef>
              <a:spcAft>
                <a:spcPts val="0"/>
              </a:spcAft>
              <a:buSzPts val="1200"/>
              <a:buNone/>
            </a:pPr>
            <a:r>
              <a:rPr lang="en" b="1" dirty="0">
                <a:latin typeface="Garamond" panose="02020404030301010803" pitchFamily="18" charset="0"/>
              </a:rPr>
              <a:t>Benefit:   </a:t>
            </a:r>
            <a:r>
              <a:rPr lang="en" dirty="0">
                <a:latin typeface="Garamond" panose="02020404030301010803" pitchFamily="18" charset="0"/>
              </a:rPr>
              <a:t>Ensures the offboarding process is closing within the employee notice duration.</a:t>
            </a:r>
            <a:endParaRPr dirty="0">
              <a:latin typeface="Garamond" panose="02020404030301010803" pitchFamily="18" charset="0"/>
            </a:endParaRPr>
          </a:p>
          <a:p>
            <a:pPr marL="0" lvl="0" indent="0" algn="l" rtl="0">
              <a:lnSpc>
                <a:spcPct val="115000"/>
              </a:lnSpc>
              <a:spcBef>
                <a:spcPts val="1200"/>
              </a:spcBef>
              <a:spcAft>
                <a:spcPts val="0"/>
              </a:spcAft>
              <a:buSzPts val="1200"/>
              <a:buNone/>
            </a:pPr>
            <a:r>
              <a:rPr lang="en" b="1" dirty="0">
                <a:latin typeface="Garamond" panose="02020404030301010803" pitchFamily="18" charset="0"/>
              </a:rPr>
              <a:t>Use In Business Metric:   </a:t>
            </a:r>
            <a:r>
              <a:rPr lang="en" dirty="0">
                <a:latin typeface="Garamond" panose="02020404030301010803" pitchFamily="18" charset="0"/>
              </a:rPr>
              <a:t>Ensuring that all the employee's projects are completed before their last day, reducing the risk of unfinished work or delays.</a:t>
            </a:r>
            <a:endParaRPr dirty="0">
              <a:latin typeface="Garamond" panose="02020404030301010803" pitchFamily="18" charset="0"/>
            </a:endParaRPr>
          </a:p>
          <a:p>
            <a:pPr marL="0" lvl="0" indent="0" algn="l" rtl="0">
              <a:lnSpc>
                <a:spcPct val="115000"/>
              </a:lnSpc>
              <a:spcBef>
                <a:spcPts val="1200"/>
              </a:spcBef>
              <a:spcAft>
                <a:spcPts val="1200"/>
              </a:spcAft>
              <a:buSzPts val="1200"/>
              <a:buNone/>
            </a:pPr>
            <a:endParaRPr dirty="0">
              <a:latin typeface="Garamond" panose="02020404030301010803" pitchFamily="18" charset="0"/>
            </a:endParaRPr>
          </a:p>
        </p:txBody>
      </p:sp>
      <p:sp>
        <p:nvSpPr>
          <p:cNvPr id="157" name="Google Shape;157;p9"/>
          <p:cNvSpPr txBox="1">
            <a:spLocks noGrp="1"/>
          </p:cNvSpPr>
          <p:nvPr>
            <p:ph type="sldNum" idx="12"/>
          </p:nvPr>
        </p:nvSpPr>
        <p:spPr>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10</a:t>
            </a:fld>
            <a:endParaRPr/>
          </a:p>
        </p:txBody>
      </p:sp>
      <p:pic>
        <p:nvPicPr>
          <p:cNvPr id="158" name="Google Shape;158;p9"/>
          <p:cNvPicPr preferRelativeResize="0"/>
          <p:nvPr/>
        </p:nvPicPr>
        <p:blipFill rotWithShape="1">
          <a:blip r:embed="rId3">
            <a:alphaModFix/>
          </a:blip>
          <a:srcRect/>
          <a:stretch/>
        </p:blipFill>
        <p:spPr>
          <a:xfrm>
            <a:off x="4071150" y="1600850"/>
            <a:ext cx="4666425" cy="1817200"/>
          </a:xfrm>
          <a:prstGeom prst="rect">
            <a:avLst/>
          </a:prstGeom>
          <a:noFill/>
          <a:ln>
            <a:noFill/>
          </a:ln>
        </p:spPr>
      </p:pic>
      <p:sp>
        <p:nvSpPr>
          <p:cNvPr id="159" name="Google Shape;159;p9"/>
          <p:cNvSpPr txBox="1"/>
          <p:nvPr/>
        </p:nvSpPr>
        <p:spPr>
          <a:xfrm>
            <a:off x="2552700" y="3832625"/>
            <a:ext cx="40386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accent2"/>
                </a:solidFill>
                <a:latin typeface="Oswald" pitchFamily="2" charset="77"/>
                <a:ea typeface="Average"/>
                <a:cs typeface="Average"/>
                <a:sym typeface="Average"/>
              </a:rPr>
              <a:t>Report Confirms New Process Achieves Timely Off-boarding for All Departments</a:t>
            </a:r>
            <a:endParaRPr sz="1400" b="0" i="1" u="none" strike="noStrike" cap="none">
              <a:solidFill>
                <a:schemeClr val="accent2"/>
              </a:solidFill>
              <a:latin typeface="Oswald" pitchFamily="2" charset="77"/>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F8757E-9AD2-22F9-1D37-E7758AD358B6}"/>
              </a:ext>
            </a:extLst>
          </p:cNvPr>
          <p:cNvSpPr>
            <a:spLocks noGrp="1"/>
          </p:cNvSpPr>
          <p:nvPr>
            <p:ph type="title"/>
          </p:nvPr>
        </p:nvSpPr>
        <p:spPr/>
        <p:txBody>
          <a:bodyPr>
            <a:normAutofit fontScale="90000"/>
          </a:bodyPr>
          <a:lstStyle/>
          <a:p>
            <a:r>
              <a:rPr lang="en-US" dirty="0"/>
              <a:t>Results</a:t>
            </a:r>
          </a:p>
        </p:txBody>
      </p:sp>
      <p:sp>
        <p:nvSpPr>
          <p:cNvPr id="6" name="Text Placeholder 5">
            <a:extLst>
              <a:ext uri="{FF2B5EF4-FFF2-40B4-BE49-F238E27FC236}">
                <a16:creationId xmlns:a16="http://schemas.microsoft.com/office/drawing/2014/main" id="{72F81713-C82B-0A3B-DDF2-BC2729BAD309}"/>
              </a:ext>
            </a:extLst>
          </p:cNvPr>
          <p:cNvSpPr>
            <a:spLocks noGrp="1"/>
          </p:cNvSpPr>
          <p:nvPr>
            <p:ph type="body" idx="1"/>
          </p:nvPr>
        </p:nvSpPr>
        <p:spPr/>
        <p:txBody>
          <a:bodyPr>
            <a:normAutofit lnSpcReduction="10000"/>
          </a:bodyPr>
          <a:lstStyle/>
          <a:p>
            <a:pPr marL="0" marR="0" indent="0" algn="just">
              <a:lnSpc>
                <a:spcPct val="150000"/>
              </a:lnSpc>
              <a:spcBef>
                <a:spcPts val="0"/>
              </a:spcBef>
              <a:spcAft>
                <a:spcPts val="800"/>
              </a:spcAft>
              <a:buNone/>
            </a:pPr>
            <a:r>
              <a:rPr lang="en-IN" sz="1800" b="1" kern="100" dirty="0">
                <a:effectLst/>
                <a:latin typeface="Garamond" panose="02020404030301010803" pitchFamily="18" charset="0"/>
                <a:ea typeface="Calibri" panose="020F0502020204030204" pitchFamily="34" charset="0"/>
                <a:cs typeface="Times New Roman" panose="02020603050405020304" pitchFamily="18" charset="0"/>
              </a:rPr>
              <a:t>New Process Benefits:</a:t>
            </a:r>
            <a:endParaRPr lang="en-US" sz="1800" kern="100" dirty="0">
              <a:effectLst/>
              <a:latin typeface="Garamond" panose="02020404030301010803" pitchFamily="18" charset="0"/>
              <a:ea typeface="Calibri" panose="020F0502020204030204" pitchFamily="34" charset="0"/>
              <a:cs typeface="Times New Roman" panose="02020603050405020304" pitchFamily="18" charset="0"/>
            </a:endParaRPr>
          </a:p>
          <a:p>
            <a:pPr marL="285750" indent="-285750" algn="just">
              <a:lnSpc>
                <a:spcPct val="150000"/>
              </a:lnSpc>
              <a:spcAft>
                <a:spcPts val="800"/>
              </a:spcAft>
            </a:pPr>
            <a:r>
              <a:rPr lang="en-IN" sz="1800" kern="100" dirty="0">
                <a:effectLst/>
                <a:latin typeface="Garamond" panose="02020404030301010803" pitchFamily="18" charset="0"/>
                <a:ea typeface="Calibri" panose="020F0502020204030204" pitchFamily="34" charset="0"/>
                <a:cs typeface="Times New Roman" panose="02020603050405020304" pitchFamily="18" charset="0"/>
              </a:rPr>
              <a:t>New process provides several benefits to the employee and the company, such as:</a:t>
            </a:r>
            <a:endParaRPr lang="en-US" sz="1800" kern="100" dirty="0">
              <a:effectLst/>
              <a:latin typeface="Garamond" panose="02020404030301010803" pitchFamily="18" charset="0"/>
              <a:ea typeface="Calibri" panose="020F0502020204030204" pitchFamily="34" charset="0"/>
              <a:cs typeface="Times New Roman" panose="02020603050405020304" pitchFamily="18" charset="0"/>
            </a:endParaRPr>
          </a:p>
          <a:p>
            <a:pPr marL="742950" lvl="1" indent="-285750" algn="just">
              <a:lnSpc>
                <a:spcPct val="150000"/>
              </a:lnSpc>
            </a:pPr>
            <a:r>
              <a:rPr lang="en-IN" kern="100" dirty="0">
                <a:effectLst/>
                <a:latin typeface="Garamond" panose="02020404030301010803" pitchFamily="18" charset="0"/>
                <a:ea typeface="Calibri" panose="020F0502020204030204" pitchFamily="34" charset="0"/>
                <a:cs typeface="Times New Roman" panose="02020603050405020304" pitchFamily="18" charset="0"/>
              </a:rPr>
              <a:t>Reduces burden on outgoing employee; simplified the clearance process and minimized departments requests.</a:t>
            </a:r>
            <a:endParaRPr lang="en-US" kern="100" dirty="0">
              <a:effectLst/>
              <a:latin typeface="Garamond" panose="02020404030301010803" pitchFamily="18" charset="0"/>
              <a:ea typeface="Calibri" panose="020F0502020204030204" pitchFamily="34" charset="0"/>
              <a:cs typeface="Times New Roman" panose="02020603050405020304" pitchFamily="18" charset="0"/>
            </a:endParaRPr>
          </a:p>
          <a:p>
            <a:pPr marL="742950" lvl="1" indent="-285750" algn="just">
              <a:lnSpc>
                <a:spcPct val="150000"/>
              </a:lnSpc>
            </a:pPr>
            <a:r>
              <a:rPr lang="en-IN" kern="100" dirty="0">
                <a:effectLst/>
                <a:latin typeface="Garamond" panose="02020404030301010803" pitchFamily="18" charset="0"/>
                <a:ea typeface="Calibri" panose="020F0502020204030204" pitchFamily="34" charset="0"/>
                <a:cs typeface="Times New Roman" panose="02020603050405020304" pitchFamily="18" charset="0"/>
              </a:rPr>
              <a:t>Ensures all the employee's projects are completed before their last day, reducing the risk of unfinished work or delays.</a:t>
            </a:r>
            <a:endParaRPr lang="en-US" kern="100" dirty="0">
              <a:effectLst/>
              <a:latin typeface="Garamond" panose="02020404030301010803" pitchFamily="18" charset="0"/>
              <a:ea typeface="Calibri" panose="020F0502020204030204" pitchFamily="34" charset="0"/>
              <a:cs typeface="Times New Roman" panose="02020603050405020304" pitchFamily="18" charset="0"/>
            </a:endParaRPr>
          </a:p>
          <a:p>
            <a:pPr marL="742950" lvl="1" indent="-285750" algn="just">
              <a:lnSpc>
                <a:spcPct val="150000"/>
              </a:lnSpc>
            </a:pPr>
            <a:r>
              <a:rPr lang="en-IN" kern="100" dirty="0">
                <a:effectLst/>
                <a:latin typeface="Garamond" panose="02020404030301010803" pitchFamily="18" charset="0"/>
                <a:ea typeface="Calibri" panose="020F0502020204030204" pitchFamily="34" charset="0"/>
                <a:cs typeface="Times New Roman" panose="02020603050405020304" pitchFamily="18" charset="0"/>
              </a:rPr>
              <a:t>Helps the new employee who replaces the outgoing employee to transition smoothly into their role by providing knowledge transfer.</a:t>
            </a:r>
            <a:endParaRPr lang="en-US" kern="100" dirty="0">
              <a:effectLst/>
              <a:latin typeface="Garamond" panose="02020404030301010803" pitchFamily="18"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pPr>
            <a:r>
              <a:rPr lang="en-IN" kern="100" dirty="0">
                <a:effectLst/>
                <a:latin typeface="Garamond" panose="02020404030301010803" pitchFamily="18" charset="0"/>
                <a:ea typeface="Calibri" panose="020F0502020204030204" pitchFamily="34" charset="0"/>
                <a:cs typeface="Times New Roman" panose="02020603050405020304" pitchFamily="18" charset="0"/>
              </a:rPr>
              <a:t>Centralizing the communication and coordination with HR, minimizing the chances of miscommunication or confusion.</a:t>
            </a:r>
            <a:endParaRPr lang="en-US" kern="100" dirty="0">
              <a:effectLst/>
              <a:latin typeface="Garamond" panose="02020404030301010803" pitchFamily="18" charset="0"/>
              <a:ea typeface="Calibri" panose="020F0502020204030204" pitchFamily="34" charset="0"/>
              <a:cs typeface="Times New Roman" panose="02020603050405020304" pitchFamily="18" charset="0"/>
            </a:endParaRPr>
          </a:p>
          <a:p>
            <a:endParaRPr lang="en-US" dirty="0">
              <a:latin typeface="Garamond" panose="02020404030301010803" pitchFamily="18" charset="0"/>
            </a:endParaRPr>
          </a:p>
        </p:txBody>
      </p:sp>
      <p:sp>
        <p:nvSpPr>
          <p:cNvPr id="4" name="Slide Number Placeholder 3">
            <a:extLst>
              <a:ext uri="{FF2B5EF4-FFF2-40B4-BE49-F238E27FC236}">
                <a16:creationId xmlns:a16="http://schemas.microsoft.com/office/drawing/2014/main" id="{399C00A4-1DB3-159B-399C-038DBDB3C2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892115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0"/>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200"/>
              <a:buNone/>
            </a:pPr>
            <a:r>
              <a:rPr lang="en" dirty="0"/>
              <a:t>In Conclusion</a:t>
            </a:r>
            <a:endParaRPr dirty="0"/>
          </a:p>
        </p:txBody>
      </p:sp>
      <p:sp>
        <p:nvSpPr>
          <p:cNvPr id="165" name="Google Shape;165;p10"/>
          <p:cNvSpPr txBox="1">
            <a:spLocks noGrp="1"/>
          </p:cNvSpPr>
          <p:nvPr>
            <p:ph type="body" idx="2"/>
          </p:nvPr>
        </p:nvSpPr>
        <p:spPr>
          <a:xfrm>
            <a:off x="4731300" y="148200"/>
            <a:ext cx="4307700" cy="4271100"/>
          </a:xfrm>
          <a:prstGeom prst="rect">
            <a:avLst/>
          </a:prstGeom>
          <a:noFill/>
          <a:ln>
            <a:noFill/>
          </a:ln>
        </p:spPr>
        <p:txBody>
          <a:bodyPr spcFirstLastPara="1" wrap="square" lIns="91425" tIns="91425" rIns="91425" bIns="91425" anchor="ctr" anchorCtr="0">
            <a:normAutofit fontScale="92500"/>
          </a:bodyPr>
          <a:lstStyle/>
          <a:p>
            <a:pPr marL="0" lvl="0" indent="0" algn="l" rtl="0">
              <a:lnSpc>
                <a:spcPct val="115000"/>
              </a:lnSpc>
              <a:spcBef>
                <a:spcPts val="0"/>
              </a:spcBef>
              <a:spcAft>
                <a:spcPts val="0"/>
              </a:spcAft>
              <a:buSzPct val="108108"/>
              <a:buNone/>
            </a:pPr>
            <a:r>
              <a:rPr lang="en" dirty="0">
                <a:latin typeface="Garamond" panose="02020404030301010803" pitchFamily="18" charset="0"/>
              </a:rPr>
              <a:t>Why Change?</a:t>
            </a:r>
            <a:endParaRPr dirty="0">
              <a:latin typeface="Garamond" panose="02020404030301010803" pitchFamily="18" charset="0"/>
            </a:endParaRPr>
          </a:p>
          <a:p>
            <a:pPr marL="457200" lvl="0" indent="-334327" algn="l" rtl="0">
              <a:lnSpc>
                <a:spcPct val="115000"/>
              </a:lnSpc>
              <a:spcBef>
                <a:spcPts val="1200"/>
              </a:spcBef>
              <a:spcAft>
                <a:spcPts val="0"/>
              </a:spcAft>
              <a:buSzPct val="100000"/>
              <a:buChar char="●"/>
            </a:pPr>
            <a:r>
              <a:rPr lang="en" dirty="0">
                <a:latin typeface="Garamond" panose="02020404030301010803" pitchFamily="18" charset="0"/>
              </a:rPr>
              <a:t>Inefficiency</a:t>
            </a:r>
            <a:endParaRPr dirty="0">
              <a:latin typeface="Garamond" panose="02020404030301010803" pitchFamily="18" charset="0"/>
            </a:endParaRPr>
          </a:p>
          <a:p>
            <a:pPr marL="457200" lvl="0" indent="-334327" algn="l" rtl="0">
              <a:lnSpc>
                <a:spcPct val="115000"/>
              </a:lnSpc>
              <a:spcBef>
                <a:spcPts val="0"/>
              </a:spcBef>
              <a:spcAft>
                <a:spcPts val="0"/>
              </a:spcAft>
              <a:buSzPct val="100000"/>
              <a:buChar char="●"/>
            </a:pPr>
            <a:r>
              <a:rPr lang="en" dirty="0">
                <a:latin typeface="Garamond" panose="02020404030301010803" pitchFamily="18" charset="0"/>
              </a:rPr>
              <a:t>Interrupted Operations</a:t>
            </a:r>
            <a:endParaRPr dirty="0">
              <a:latin typeface="Garamond" panose="02020404030301010803" pitchFamily="18" charset="0"/>
            </a:endParaRPr>
          </a:p>
          <a:p>
            <a:pPr marL="457200" lvl="0" indent="-334327" algn="l" rtl="0">
              <a:lnSpc>
                <a:spcPct val="115000"/>
              </a:lnSpc>
              <a:spcBef>
                <a:spcPts val="0"/>
              </a:spcBef>
              <a:spcAft>
                <a:spcPts val="0"/>
              </a:spcAft>
              <a:buSzPct val="100000"/>
              <a:buChar char="●"/>
            </a:pPr>
            <a:r>
              <a:rPr lang="en" dirty="0">
                <a:latin typeface="Garamond" panose="02020404030301010803" pitchFamily="18" charset="0"/>
              </a:rPr>
              <a:t>Revoking Clearances Causes Delays</a:t>
            </a:r>
            <a:endParaRPr dirty="0">
              <a:latin typeface="Garamond" panose="02020404030301010803" pitchFamily="18" charset="0"/>
            </a:endParaRPr>
          </a:p>
          <a:p>
            <a:pPr marL="457200" lvl="0" indent="-334327" algn="l" rtl="0">
              <a:lnSpc>
                <a:spcPct val="115000"/>
              </a:lnSpc>
              <a:spcBef>
                <a:spcPts val="0"/>
              </a:spcBef>
              <a:spcAft>
                <a:spcPts val="0"/>
              </a:spcAft>
              <a:buSzPct val="100000"/>
              <a:buChar char="●"/>
            </a:pPr>
            <a:r>
              <a:rPr lang="en" dirty="0">
                <a:latin typeface="Garamond" panose="02020404030301010803" pitchFamily="18" charset="0"/>
              </a:rPr>
              <a:t>Impact to the Bottom Line</a:t>
            </a:r>
            <a:endParaRPr dirty="0">
              <a:latin typeface="Garamond" panose="02020404030301010803" pitchFamily="18" charset="0"/>
            </a:endParaRPr>
          </a:p>
          <a:p>
            <a:pPr marL="0" lvl="0" indent="0" algn="l" rtl="0">
              <a:lnSpc>
                <a:spcPct val="115000"/>
              </a:lnSpc>
              <a:spcBef>
                <a:spcPts val="1200"/>
              </a:spcBef>
              <a:spcAft>
                <a:spcPts val="0"/>
              </a:spcAft>
              <a:buSzPct val="108108"/>
              <a:buNone/>
            </a:pPr>
            <a:r>
              <a:rPr lang="en" dirty="0">
                <a:latin typeface="Garamond" panose="02020404030301010803" pitchFamily="18" charset="0"/>
              </a:rPr>
              <a:t>Recommendations</a:t>
            </a:r>
            <a:endParaRPr dirty="0">
              <a:latin typeface="Garamond" panose="02020404030301010803" pitchFamily="18" charset="0"/>
            </a:endParaRPr>
          </a:p>
          <a:p>
            <a:pPr marL="457200" lvl="0" indent="-334327" algn="l" rtl="0">
              <a:lnSpc>
                <a:spcPct val="115000"/>
              </a:lnSpc>
              <a:spcBef>
                <a:spcPts val="1200"/>
              </a:spcBef>
              <a:spcAft>
                <a:spcPts val="0"/>
              </a:spcAft>
              <a:buSzPct val="100000"/>
              <a:buChar char="●"/>
            </a:pPr>
            <a:r>
              <a:rPr lang="en" dirty="0">
                <a:latin typeface="Garamond" panose="02020404030301010803" pitchFamily="18" charset="0"/>
              </a:rPr>
              <a:t>Standardized Process</a:t>
            </a:r>
            <a:endParaRPr dirty="0">
              <a:latin typeface="Garamond" panose="02020404030301010803" pitchFamily="18" charset="0"/>
            </a:endParaRPr>
          </a:p>
          <a:p>
            <a:pPr marL="457200" lvl="0" indent="-334327" algn="l" rtl="0">
              <a:lnSpc>
                <a:spcPct val="115000"/>
              </a:lnSpc>
              <a:spcBef>
                <a:spcPts val="0"/>
              </a:spcBef>
              <a:spcAft>
                <a:spcPts val="0"/>
              </a:spcAft>
              <a:buSzPct val="100000"/>
              <a:buChar char="●"/>
            </a:pPr>
            <a:r>
              <a:rPr lang="en" dirty="0">
                <a:latin typeface="Garamond" panose="02020404030301010803" pitchFamily="18" charset="0"/>
              </a:rPr>
              <a:t>Clear and Accessible</a:t>
            </a:r>
            <a:endParaRPr dirty="0">
              <a:latin typeface="Garamond" panose="02020404030301010803" pitchFamily="18" charset="0"/>
            </a:endParaRPr>
          </a:p>
          <a:p>
            <a:pPr marL="457200" lvl="0" indent="-334327" algn="l" rtl="0">
              <a:lnSpc>
                <a:spcPct val="115000"/>
              </a:lnSpc>
              <a:spcBef>
                <a:spcPts val="0"/>
              </a:spcBef>
              <a:spcAft>
                <a:spcPts val="0"/>
              </a:spcAft>
              <a:buSzPct val="100000"/>
              <a:buChar char="●"/>
            </a:pPr>
            <a:r>
              <a:rPr lang="en" dirty="0">
                <a:latin typeface="Garamond" panose="02020404030301010803" pitchFamily="18" charset="0"/>
              </a:rPr>
              <a:t>More Automation in Revoking Clearances</a:t>
            </a:r>
            <a:endParaRPr dirty="0">
              <a:latin typeface="Garamond" panose="02020404030301010803" pitchFamily="18" charset="0"/>
            </a:endParaRPr>
          </a:p>
          <a:p>
            <a:pPr marL="457200" lvl="0" indent="-334327" algn="l" rtl="0">
              <a:lnSpc>
                <a:spcPct val="115000"/>
              </a:lnSpc>
              <a:spcBef>
                <a:spcPts val="0"/>
              </a:spcBef>
              <a:spcAft>
                <a:spcPts val="0"/>
              </a:spcAft>
              <a:buSzPct val="100000"/>
              <a:buChar char="●"/>
            </a:pPr>
            <a:r>
              <a:rPr lang="en" dirty="0">
                <a:latin typeface="Garamond" panose="02020404030301010803" pitchFamily="18" charset="0"/>
              </a:rPr>
              <a:t>Clarified Timelines and Responsibilities</a:t>
            </a:r>
            <a:endParaRPr dirty="0">
              <a:latin typeface="Garamond" panose="02020404030301010803" pitchFamily="18" charset="0"/>
            </a:endParaRPr>
          </a:p>
          <a:p>
            <a:pPr marL="457200" lvl="0" indent="-334327" algn="l" rtl="0">
              <a:lnSpc>
                <a:spcPct val="115000"/>
              </a:lnSpc>
              <a:spcBef>
                <a:spcPts val="0"/>
              </a:spcBef>
              <a:spcAft>
                <a:spcPts val="0"/>
              </a:spcAft>
              <a:buSzPct val="100000"/>
              <a:buChar char="●"/>
            </a:pPr>
            <a:r>
              <a:rPr lang="en" dirty="0">
                <a:latin typeface="Garamond" panose="02020404030301010803" pitchFamily="18" charset="0"/>
              </a:rPr>
              <a:t>Facilitate Transitions</a:t>
            </a:r>
            <a:endParaRPr dirty="0">
              <a:latin typeface="Garamond" panose="02020404030301010803" pitchFamily="18" charset="0"/>
            </a:endParaRPr>
          </a:p>
          <a:p>
            <a:pPr marL="457200" lvl="0" indent="-334327" algn="l" rtl="0">
              <a:lnSpc>
                <a:spcPct val="115000"/>
              </a:lnSpc>
              <a:spcBef>
                <a:spcPts val="0"/>
              </a:spcBef>
              <a:spcAft>
                <a:spcPts val="0"/>
              </a:spcAft>
              <a:buSzPct val="100000"/>
              <a:buChar char="●"/>
            </a:pPr>
            <a:r>
              <a:rPr lang="en" dirty="0">
                <a:latin typeface="Garamond" panose="02020404030301010803" pitchFamily="18" charset="0"/>
              </a:rPr>
              <a:t>Continuous Improvement</a:t>
            </a:r>
            <a:endParaRPr dirty="0">
              <a:latin typeface="Garamond" panose="02020404030301010803" pitchFamily="18" charset="0"/>
            </a:endParaRPr>
          </a:p>
        </p:txBody>
      </p:sp>
      <p:sp>
        <p:nvSpPr>
          <p:cNvPr id="166" name="Google Shape;166;p10"/>
          <p:cNvSpPr txBox="1">
            <a:spLocks noGrp="1"/>
          </p:cNvSpPr>
          <p:nvPr>
            <p:ph type="sldNum" idx="12"/>
          </p:nvPr>
        </p:nvSpPr>
        <p:spPr>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2"/>
          <p:cNvSpPr txBox="1">
            <a:spLocks noGrp="1"/>
          </p:cNvSpPr>
          <p:nvPr>
            <p:ph type="title"/>
          </p:nvPr>
        </p:nvSpPr>
        <p:spPr>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600"/>
              <a:buNone/>
            </a:pPr>
            <a:r>
              <a:rPr lang="en" dirty="0"/>
              <a:t>Appendix</a:t>
            </a:r>
            <a:endParaRPr dirty="0"/>
          </a:p>
        </p:txBody>
      </p:sp>
      <p:sp>
        <p:nvSpPr>
          <p:cNvPr id="178" name="Google Shape;178;p12"/>
          <p:cNvSpPr txBox="1">
            <a:spLocks noGrp="1"/>
          </p:cNvSpPr>
          <p:nvPr>
            <p:ph type="sldNum" idx="12"/>
          </p:nvPr>
        </p:nvSpPr>
        <p:spPr>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3"/>
          <p:cNvSpPr txBox="1">
            <a:spLocks noGrp="1"/>
          </p:cNvSpPr>
          <p:nvPr>
            <p:ph type="title"/>
          </p:nvPr>
        </p:nvSpPr>
        <p:spPr>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600"/>
              <a:buNone/>
            </a:pPr>
            <a:r>
              <a:rPr lang="en"/>
              <a:t>Full ERD</a:t>
            </a:r>
            <a:endParaRPr/>
          </a:p>
        </p:txBody>
      </p:sp>
      <p:sp>
        <p:nvSpPr>
          <p:cNvPr id="184" name="Google Shape;184;p13"/>
          <p:cNvSpPr txBox="1">
            <a:spLocks noGrp="1"/>
          </p:cNvSpPr>
          <p:nvPr>
            <p:ph type="sldNum" idx="12"/>
          </p:nvPr>
        </p:nvSpPr>
        <p:spPr>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4"/>
          <p:cNvSpPr txBox="1">
            <a:spLocks noGrp="1"/>
          </p:cNvSpPr>
          <p:nvPr>
            <p:ph type="sldNum" idx="12"/>
          </p:nvPr>
        </p:nvSpPr>
        <p:spPr>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15</a:t>
            </a:fld>
            <a:endParaRPr/>
          </a:p>
        </p:txBody>
      </p:sp>
      <p:pic>
        <p:nvPicPr>
          <p:cNvPr id="190" name="Google Shape;190;p14"/>
          <p:cNvPicPr preferRelativeResize="0"/>
          <p:nvPr/>
        </p:nvPicPr>
        <p:blipFill rotWithShape="1">
          <a:blip r:embed="rId3">
            <a:alphaModFix/>
          </a:blip>
          <a:srcRect/>
          <a:stretch/>
        </p:blipFill>
        <p:spPr>
          <a:xfrm>
            <a:off x="76200" y="582891"/>
            <a:ext cx="8991601" cy="397771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5"/>
          <p:cNvSpPr txBox="1">
            <a:spLocks noGrp="1"/>
          </p:cNvSpPr>
          <p:nvPr>
            <p:ph type="title"/>
          </p:nvPr>
        </p:nvSpPr>
        <p:spPr>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600"/>
              <a:buNone/>
            </a:pPr>
            <a:r>
              <a:rPr lang="en"/>
              <a:t>Data Dictionary</a:t>
            </a:r>
            <a:endParaRPr/>
          </a:p>
        </p:txBody>
      </p:sp>
      <p:sp>
        <p:nvSpPr>
          <p:cNvPr id="196" name="Google Shape;196;p15"/>
          <p:cNvSpPr txBox="1">
            <a:spLocks noGrp="1"/>
          </p:cNvSpPr>
          <p:nvPr>
            <p:ph type="sldNum" idx="12"/>
          </p:nvPr>
        </p:nvSpPr>
        <p:spPr>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6"/>
          <p:cNvSpPr txBox="1">
            <a:spLocks noGrp="1"/>
          </p:cNvSpPr>
          <p:nvPr>
            <p:ph type="sldNum" idx="12"/>
          </p:nvPr>
        </p:nvSpPr>
        <p:spPr>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17</a:t>
            </a:fld>
            <a:endParaRPr/>
          </a:p>
        </p:txBody>
      </p:sp>
      <p:sp>
        <p:nvSpPr>
          <p:cNvPr id="202" name="Google Shape;202;p16"/>
          <p:cNvSpPr txBox="1"/>
          <p:nvPr/>
        </p:nvSpPr>
        <p:spPr>
          <a:xfrm>
            <a:off x="0" y="478350"/>
            <a:ext cx="9144000" cy="4186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sng" strike="noStrike" cap="none" dirty="0">
                <a:solidFill>
                  <a:schemeClr val="lt1"/>
                </a:solidFill>
                <a:latin typeface="Times New Roman"/>
                <a:ea typeface="Times New Roman"/>
                <a:cs typeface="Times New Roman"/>
                <a:sym typeface="Times New Roman"/>
              </a:rPr>
              <a:t>DATA DICTIONARY</a:t>
            </a:r>
            <a:endParaRPr sz="1000" b="1" i="0" u="sng" strike="noStrike" cap="none" dirty="0">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Times New Roman"/>
                <a:ea typeface="Times New Roman"/>
                <a:cs typeface="Times New Roman"/>
                <a:sym typeface="Times New Roman"/>
              </a:rPr>
              <a:t>Employee – Represents the employee at the company</a:t>
            </a:r>
            <a:endParaRPr sz="1000" b="0" i="0" u="none" strike="noStrike" cap="none" dirty="0">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dirty="0">
                <a:solidFill>
                  <a:schemeClr val="lt1"/>
                </a:solidFill>
                <a:latin typeface="Times New Roman"/>
                <a:ea typeface="Times New Roman"/>
                <a:cs typeface="Times New Roman"/>
                <a:sym typeface="Times New Roman"/>
              </a:rPr>
              <a:t>PK </a:t>
            </a:r>
            <a:r>
              <a:rPr lang="en" sz="1000" b="0" i="0" u="none" strike="noStrike" cap="none" dirty="0" err="1">
                <a:solidFill>
                  <a:schemeClr val="lt1"/>
                </a:solidFill>
                <a:latin typeface="Times New Roman"/>
                <a:ea typeface="Times New Roman"/>
                <a:cs typeface="Times New Roman"/>
                <a:sym typeface="Times New Roman"/>
              </a:rPr>
              <a:t>Employee_ID</a:t>
            </a:r>
            <a:r>
              <a:rPr lang="en" sz="1000" b="0" i="0" u="none" strike="noStrike" cap="none" dirty="0">
                <a:solidFill>
                  <a:schemeClr val="lt1"/>
                </a:solidFill>
                <a:latin typeface="Times New Roman"/>
                <a:ea typeface="Times New Roman"/>
                <a:cs typeface="Times New Roman"/>
                <a:sym typeface="Times New Roman"/>
              </a:rPr>
              <a:t> (required) – sequentially assigned number to ensure employees have unique identifiers - int(8) – Ex. 01987451</a:t>
            </a:r>
            <a:endParaRPr sz="1000" b="0" i="0" u="none" strike="noStrike" cap="none" dirty="0">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dirty="0">
                <a:solidFill>
                  <a:schemeClr val="lt1"/>
                </a:solidFill>
                <a:latin typeface="Times New Roman"/>
                <a:ea typeface="Times New Roman"/>
                <a:cs typeface="Times New Roman"/>
                <a:sym typeface="Times New Roman"/>
              </a:rPr>
              <a:t>FK </a:t>
            </a:r>
            <a:r>
              <a:rPr lang="en" sz="1000" b="0" i="0" u="none" strike="noStrike" cap="none" dirty="0" err="1">
                <a:solidFill>
                  <a:schemeClr val="lt1"/>
                </a:solidFill>
                <a:latin typeface="Times New Roman"/>
                <a:ea typeface="Times New Roman"/>
                <a:cs typeface="Times New Roman"/>
                <a:sym typeface="Times New Roman"/>
              </a:rPr>
              <a:t>DepartmentId</a:t>
            </a:r>
            <a:r>
              <a:rPr lang="en" sz="1000" b="0" i="0" u="none" strike="noStrike" cap="none" dirty="0">
                <a:solidFill>
                  <a:schemeClr val="lt1"/>
                </a:solidFill>
                <a:latin typeface="Times New Roman"/>
                <a:ea typeface="Times New Roman"/>
                <a:cs typeface="Times New Roman"/>
                <a:sym typeface="Times New Roman"/>
              </a:rPr>
              <a:t> (required) – Foreign Key to tie to the employee’s department. Compresses size of database so that repeating names (“Electrical Design”) do not take up more space.  – int(4) – Ex. 0002</a:t>
            </a:r>
            <a:endParaRPr sz="1000" b="0" i="0" u="none" strike="noStrike" cap="none" dirty="0">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dirty="0">
                <a:solidFill>
                  <a:schemeClr val="lt1"/>
                </a:solidFill>
                <a:latin typeface="Times New Roman"/>
                <a:ea typeface="Times New Roman"/>
                <a:cs typeface="Times New Roman"/>
                <a:sym typeface="Times New Roman"/>
              </a:rPr>
              <a:t>FK </a:t>
            </a:r>
            <a:r>
              <a:rPr lang="en" sz="1000" b="0" i="0" u="none" strike="noStrike" cap="none" dirty="0" err="1">
                <a:solidFill>
                  <a:schemeClr val="lt1"/>
                </a:solidFill>
                <a:latin typeface="Times New Roman"/>
                <a:ea typeface="Times New Roman"/>
                <a:cs typeface="Times New Roman"/>
                <a:sym typeface="Times New Roman"/>
              </a:rPr>
              <a:t>Supervisor_ID</a:t>
            </a:r>
            <a:r>
              <a:rPr lang="en" sz="1000" b="0" i="0" u="none" strike="noStrike" cap="none" dirty="0">
                <a:solidFill>
                  <a:schemeClr val="lt1"/>
                </a:solidFill>
                <a:latin typeface="Times New Roman"/>
                <a:ea typeface="Times New Roman"/>
                <a:cs typeface="Times New Roman"/>
                <a:sym typeface="Times New Roman"/>
              </a:rPr>
              <a:t> (required) - The </a:t>
            </a:r>
            <a:r>
              <a:rPr lang="en" sz="1000" b="0" i="0" u="none" strike="noStrike" cap="none" dirty="0" err="1">
                <a:solidFill>
                  <a:schemeClr val="lt1"/>
                </a:solidFill>
                <a:latin typeface="Times New Roman"/>
                <a:ea typeface="Times New Roman"/>
                <a:cs typeface="Times New Roman"/>
                <a:sym typeface="Times New Roman"/>
              </a:rPr>
              <a:t>Employee_ID</a:t>
            </a:r>
            <a:r>
              <a:rPr lang="en" sz="1000" b="0" i="0" u="none" strike="noStrike" cap="none" dirty="0">
                <a:solidFill>
                  <a:schemeClr val="lt1"/>
                </a:solidFill>
                <a:latin typeface="Times New Roman"/>
                <a:ea typeface="Times New Roman"/>
                <a:cs typeface="Times New Roman"/>
                <a:sym typeface="Times New Roman"/>
              </a:rPr>
              <a:t> of the individual supervising this employee. – int(8) – Ex. 01987452</a:t>
            </a:r>
            <a:endParaRPr sz="1000" b="0" i="0" u="none" strike="noStrike" cap="none" dirty="0">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dirty="0">
                <a:solidFill>
                  <a:schemeClr val="lt1"/>
                </a:solidFill>
                <a:latin typeface="Times New Roman"/>
                <a:ea typeface="Times New Roman"/>
                <a:cs typeface="Times New Roman"/>
                <a:sym typeface="Times New Roman"/>
              </a:rPr>
              <a:t>FK </a:t>
            </a:r>
            <a:r>
              <a:rPr lang="en" sz="1000" b="0" i="0" u="none" strike="noStrike" cap="none" dirty="0" err="1">
                <a:solidFill>
                  <a:schemeClr val="lt1"/>
                </a:solidFill>
                <a:latin typeface="Times New Roman"/>
                <a:ea typeface="Times New Roman"/>
                <a:cs typeface="Times New Roman"/>
                <a:sym typeface="Times New Roman"/>
              </a:rPr>
              <a:t>JobId</a:t>
            </a:r>
            <a:r>
              <a:rPr lang="en" sz="1000" b="0" i="0" u="none" strike="noStrike" cap="none" dirty="0">
                <a:solidFill>
                  <a:schemeClr val="lt1"/>
                </a:solidFill>
                <a:latin typeface="Times New Roman"/>
                <a:ea typeface="Times New Roman"/>
                <a:cs typeface="Times New Roman"/>
                <a:sym typeface="Times New Roman"/>
              </a:rPr>
              <a:t> (required) – Ties to a separate entity describing the employee’s title. Compresses size of database so that repeating names (“Associate Director”) do not take up more space. – int(4) – Ex. 0001</a:t>
            </a:r>
            <a:endParaRPr sz="1000" b="0" i="0" u="none" strike="noStrike" cap="none" dirty="0">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dirty="0" err="1">
                <a:solidFill>
                  <a:schemeClr val="lt1"/>
                </a:solidFill>
                <a:latin typeface="Times New Roman"/>
                <a:ea typeface="Times New Roman"/>
                <a:cs typeface="Times New Roman"/>
                <a:sym typeface="Times New Roman"/>
              </a:rPr>
              <a:t>First_Name</a:t>
            </a:r>
            <a:r>
              <a:rPr lang="en" sz="1000" b="0" i="0" u="none" strike="noStrike" cap="none" dirty="0">
                <a:solidFill>
                  <a:schemeClr val="lt1"/>
                </a:solidFill>
                <a:latin typeface="Times New Roman"/>
                <a:ea typeface="Times New Roman"/>
                <a:cs typeface="Times New Roman"/>
                <a:sym typeface="Times New Roman"/>
              </a:rPr>
              <a:t> (required) – Employee’s First name – varchar(32) – Ex. Alexander</a:t>
            </a:r>
            <a:endParaRPr sz="1000" b="0" i="0" u="none" strike="noStrike" cap="none" dirty="0">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dirty="0" err="1">
                <a:solidFill>
                  <a:schemeClr val="lt1"/>
                </a:solidFill>
                <a:latin typeface="Times New Roman"/>
                <a:ea typeface="Times New Roman"/>
                <a:cs typeface="Times New Roman"/>
                <a:sym typeface="Times New Roman"/>
              </a:rPr>
              <a:t>Last_Name</a:t>
            </a:r>
            <a:r>
              <a:rPr lang="en" sz="1000" b="0" i="0" u="none" strike="noStrike" cap="none" dirty="0">
                <a:solidFill>
                  <a:schemeClr val="lt1"/>
                </a:solidFill>
                <a:latin typeface="Times New Roman"/>
                <a:ea typeface="Times New Roman"/>
                <a:cs typeface="Times New Roman"/>
                <a:sym typeface="Times New Roman"/>
              </a:rPr>
              <a:t> (required) – Employee’s last name – varchar(32) – Ex. Hamilton</a:t>
            </a:r>
            <a:endParaRPr sz="1000" b="0" i="0" u="none" strike="sngStrike" cap="none" dirty="0">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dirty="0">
                <a:solidFill>
                  <a:schemeClr val="lt1"/>
                </a:solidFill>
                <a:latin typeface="Times New Roman"/>
                <a:ea typeface="Times New Roman"/>
                <a:cs typeface="Times New Roman"/>
                <a:sym typeface="Times New Roman"/>
              </a:rPr>
              <a:t>Email (optional) -  company assigned email address of the employee – varchar(32) – Ex. </a:t>
            </a:r>
            <a:r>
              <a:rPr lang="en" sz="1000" b="0" i="0" u="none" strike="noStrike" cap="none" dirty="0" err="1">
                <a:solidFill>
                  <a:schemeClr val="lt1"/>
                </a:solidFill>
                <a:latin typeface="Times New Roman"/>
                <a:ea typeface="Times New Roman"/>
                <a:cs typeface="Times New Roman"/>
                <a:sym typeface="Times New Roman"/>
              </a:rPr>
              <a:t>Alexander.Hamilton@pwc.com</a:t>
            </a:r>
            <a:endParaRPr sz="1000" b="0" i="0" u="none" strike="noStrike" cap="none" dirty="0">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dirty="0" err="1">
                <a:solidFill>
                  <a:schemeClr val="lt1"/>
                </a:solidFill>
                <a:latin typeface="Times New Roman"/>
                <a:ea typeface="Times New Roman"/>
                <a:cs typeface="Times New Roman"/>
                <a:sym typeface="Times New Roman"/>
              </a:rPr>
              <a:t>Phone_Number</a:t>
            </a:r>
            <a:r>
              <a:rPr lang="en" sz="1000" b="0" i="0" u="none" strike="noStrike" cap="none" dirty="0">
                <a:solidFill>
                  <a:schemeClr val="lt1"/>
                </a:solidFill>
                <a:latin typeface="Times New Roman"/>
                <a:ea typeface="Times New Roman"/>
                <a:cs typeface="Times New Roman"/>
                <a:sym typeface="Times New Roman"/>
              </a:rPr>
              <a:t> (optional) – Employee’s 3-digit area code and 7-digit home phone number without dashes – varchar(10) – Ex. 2125552535</a:t>
            </a:r>
            <a:endParaRPr sz="1000" b="0" i="0" u="none" strike="sngStrike" cap="none" dirty="0">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dirty="0" err="1">
                <a:solidFill>
                  <a:schemeClr val="lt1"/>
                </a:solidFill>
                <a:latin typeface="Times New Roman"/>
                <a:ea typeface="Times New Roman"/>
                <a:cs typeface="Times New Roman"/>
                <a:sym typeface="Times New Roman"/>
              </a:rPr>
              <a:t>Hire_Date</a:t>
            </a:r>
            <a:r>
              <a:rPr lang="en" sz="1000" b="0" i="0" u="none" strike="noStrike" cap="none" dirty="0">
                <a:solidFill>
                  <a:schemeClr val="lt1"/>
                </a:solidFill>
                <a:latin typeface="Times New Roman"/>
                <a:ea typeface="Times New Roman"/>
                <a:cs typeface="Times New Roman"/>
                <a:sym typeface="Times New Roman"/>
              </a:rPr>
              <a:t> (required) – Date employee was hired – date – Ex. 2/23/2018</a:t>
            </a:r>
            <a:endParaRPr sz="1000" b="0" i="0" u="none" strike="noStrike" cap="none" dirty="0">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dirty="0">
                <a:solidFill>
                  <a:schemeClr val="lt1"/>
                </a:solidFill>
                <a:latin typeface="Times New Roman"/>
                <a:ea typeface="Times New Roman"/>
                <a:cs typeface="Times New Roman"/>
                <a:sym typeface="Times New Roman"/>
              </a:rPr>
              <a:t>Salary (required) - Annual pay of the employee - int(8) - Ex. 100,000</a:t>
            </a:r>
            <a:endParaRPr sz="1000" b="0" i="0" u="none" strike="noStrike" cap="none" dirty="0">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Times New Roman"/>
                <a:ea typeface="Times New Roman"/>
                <a:cs typeface="Times New Roman"/>
                <a:sym typeface="Times New Roman"/>
              </a:rPr>
              <a:t>Paychecks - Checks issued to employees including last paycheck and severance/benefits paychecks</a:t>
            </a:r>
            <a:endParaRPr sz="1000" b="0" i="0" u="none" strike="noStrike" cap="none" dirty="0">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dirty="0" err="1">
                <a:solidFill>
                  <a:schemeClr val="lt1"/>
                </a:solidFill>
                <a:latin typeface="Times New Roman"/>
                <a:ea typeface="Times New Roman"/>
                <a:cs typeface="Times New Roman"/>
                <a:sym typeface="Times New Roman"/>
              </a:rPr>
              <a:t>Paycheck_Id</a:t>
            </a:r>
            <a:r>
              <a:rPr lang="en" sz="1000" b="0" i="0" u="none" strike="noStrike" cap="none" dirty="0">
                <a:solidFill>
                  <a:schemeClr val="lt1"/>
                </a:solidFill>
                <a:latin typeface="Times New Roman"/>
                <a:ea typeface="Times New Roman"/>
                <a:cs typeface="Times New Roman"/>
                <a:sym typeface="Times New Roman"/>
              </a:rPr>
              <a:t> (required) - sequentially assigned number to ensure each check is uniquely identifiable - int(16) - Ex. 0123456789012345</a:t>
            </a:r>
            <a:endParaRPr sz="1000" b="0" i="0" u="none" strike="noStrike" cap="none" dirty="0">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dirty="0">
                <a:solidFill>
                  <a:schemeClr val="lt1"/>
                </a:solidFill>
                <a:latin typeface="Times New Roman"/>
                <a:ea typeface="Times New Roman"/>
                <a:cs typeface="Times New Roman"/>
                <a:sym typeface="Times New Roman"/>
              </a:rPr>
              <a:t>FK </a:t>
            </a:r>
            <a:r>
              <a:rPr lang="en" sz="1000" b="0" i="0" u="none" strike="noStrike" cap="none" dirty="0" err="1">
                <a:solidFill>
                  <a:schemeClr val="lt1"/>
                </a:solidFill>
                <a:latin typeface="Times New Roman"/>
                <a:ea typeface="Times New Roman"/>
                <a:cs typeface="Times New Roman"/>
                <a:sym typeface="Times New Roman"/>
              </a:rPr>
              <a:t>PaidTo</a:t>
            </a:r>
            <a:r>
              <a:rPr lang="en" sz="1000" b="0" i="0" u="none" strike="noStrike" cap="none" dirty="0">
                <a:solidFill>
                  <a:schemeClr val="lt1"/>
                </a:solidFill>
                <a:latin typeface="Times New Roman"/>
                <a:ea typeface="Times New Roman"/>
                <a:cs typeface="Times New Roman"/>
                <a:sym typeface="Times New Roman"/>
              </a:rPr>
              <a:t> (required) - </a:t>
            </a:r>
            <a:r>
              <a:rPr lang="en" sz="1000" b="0" i="0" u="none" strike="noStrike" cap="none" dirty="0" err="1">
                <a:solidFill>
                  <a:schemeClr val="lt1"/>
                </a:solidFill>
                <a:latin typeface="Times New Roman"/>
                <a:ea typeface="Times New Roman"/>
                <a:cs typeface="Times New Roman"/>
                <a:sym typeface="Times New Roman"/>
              </a:rPr>
              <a:t>EmployeeId</a:t>
            </a:r>
            <a:r>
              <a:rPr lang="en" sz="1000" b="0" i="0" u="none" strike="noStrike" cap="none" dirty="0">
                <a:solidFill>
                  <a:schemeClr val="lt1"/>
                </a:solidFill>
                <a:latin typeface="Times New Roman"/>
                <a:ea typeface="Times New Roman"/>
                <a:cs typeface="Times New Roman"/>
                <a:sym typeface="Times New Roman"/>
              </a:rPr>
              <a:t> of the recipient of the pay - int(8) - Ex. 01987451</a:t>
            </a:r>
            <a:endParaRPr sz="1000" b="0" i="0" u="none" strike="noStrike" cap="none" dirty="0">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dirty="0" err="1">
                <a:solidFill>
                  <a:schemeClr val="lt1"/>
                </a:solidFill>
                <a:latin typeface="Times New Roman"/>
                <a:ea typeface="Times New Roman"/>
                <a:cs typeface="Times New Roman"/>
                <a:sym typeface="Times New Roman"/>
              </a:rPr>
              <a:t>Paycheck_Date</a:t>
            </a:r>
            <a:r>
              <a:rPr lang="en" sz="1000" b="0" i="0" u="none" strike="noStrike" cap="none" dirty="0">
                <a:solidFill>
                  <a:schemeClr val="lt1"/>
                </a:solidFill>
                <a:latin typeface="Times New Roman"/>
                <a:ea typeface="Times New Roman"/>
                <a:cs typeface="Times New Roman"/>
                <a:sym typeface="Times New Roman"/>
              </a:rPr>
              <a:t> - The day the check was cut/issued - date - Ex. 2/23/2023</a:t>
            </a:r>
            <a:endParaRPr sz="1000" b="0" i="0" u="none" strike="noStrike" cap="none" dirty="0">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dirty="0">
                <a:solidFill>
                  <a:schemeClr val="lt1"/>
                </a:solidFill>
                <a:latin typeface="Times New Roman"/>
                <a:ea typeface="Times New Roman"/>
                <a:cs typeface="Times New Roman"/>
                <a:sym typeface="Times New Roman"/>
              </a:rPr>
              <a:t>Amount (required) - Dollars and cents given to the employee via the check - real(6,2) - Ex. $3255.84</a:t>
            </a:r>
            <a:endParaRPr sz="1000" b="0" i="0" u="none" strike="noStrike" cap="none" dirty="0">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dirty="0">
                <a:solidFill>
                  <a:schemeClr val="lt1"/>
                </a:solidFill>
                <a:latin typeface="Times New Roman"/>
                <a:ea typeface="Times New Roman"/>
                <a:cs typeface="Times New Roman"/>
                <a:sym typeface="Times New Roman"/>
              </a:rPr>
              <a:t>Memo/Purpose (required) - A selectable field with limited options for categorizing/reporting checks - </a:t>
            </a:r>
            <a:r>
              <a:rPr lang="en" sz="1000" b="0" i="0" u="none" strike="noStrike" cap="none" dirty="0" err="1">
                <a:solidFill>
                  <a:schemeClr val="lt1"/>
                </a:solidFill>
                <a:latin typeface="Times New Roman"/>
                <a:ea typeface="Times New Roman"/>
                <a:cs typeface="Times New Roman"/>
                <a:sym typeface="Times New Roman"/>
              </a:rPr>
              <a:t>pickval</a:t>
            </a:r>
            <a:r>
              <a:rPr lang="en" sz="1000" b="0" i="0" u="none" strike="noStrike" cap="none" dirty="0">
                <a:solidFill>
                  <a:schemeClr val="lt1"/>
                </a:solidFill>
                <a:latin typeface="Times New Roman"/>
                <a:ea typeface="Times New Roman"/>
                <a:cs typeface="Times New Roman"/>
                <a:sym typeface="Times New Roman"/>
              </a:rPr>
              <a:t> - {salary, severance, final paycheck, benefit}</a:t>
            </a:r>
            <a:endParaRPr sz="1000" b="0" i="0" u="none" strike="noStrike" cap="none" dirty="0">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Times New Roman"/>
                <a:ea typeface="Times New Roman"/>
                <a:cs typeface="Times New Roman"/>
                <a:sym typeface="Times New Roman"/>
              </a:rPr>
              <a:t>Department – Group of employees within the company that perform a similar function</a:t>
            </a:r>
            <a:endParaRPr sz="1000" b="0" i="0" u="none" strike="noStrike" cap="none" dirty="0">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dirty="0">
                <a:solidFill>
                  <a:schemeClr val="lt1"/>
                </a:solidFill>
                <a:latin typeface="Times New Roman"/>
                <a:ea typeface="Times New Roman"/>
                <a:cs typeface="Times New Roman"/>
                <a:sym typeface="Times New Roman"/>
              </a:rPr>
              <a:t>PK </a:t>
            </a:r>
            <a:r>
              <a:rPr lang="en" sz="1000" b="0" i="0" u="none" strike="noStrike" cap="none" dirty="0" err="1">
                <a:solidFill>
                  <a:schemeClr val="lt1"/>
                </a:solidFill>
                <a:latin typeface="Times New Roman"/>
                <a:ea typeface="Times New Roman"/>
                <a:cs typeface="Times New Roman"/>
                <a:sym typeface="Times New Roman"/>
              </a:rPr>
              <a:t>Dept_Id</a:t>
            </a:r>
            <a:r>
              <a:rPr lang="en" sz="1000" b="0" i="0" u="none" strike="noStrike" cap="none" dirty="0">
                <a:solidFill>
                  <a:schemeClr val="lt1"/>
                </a:solidFill>
                <a:latin typeface="Times New Roman"/>
                <a:ea typeface="Times New Roman"/>
                <a:cs typeface="Times New Roman"/>
                <a:sym typeface="Times New Roman"/>
              </a:rPr>
              <a:t> (required) – sequentially assigned number to ensure departments have unique identifiers – int(4) – Ex. 0002</a:t>
            </a:r>
            <a:endParaRPr sz="1000" b="0" i="0" u="none" strike="noStrike" cap="none" dirty="0">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dirty="0">
                <a:solidFill>
                  <a:schemeClr val="lt1"/>
                </a:solidFill>
                <a:latin typeface="Times New Roman"/>
                <a:ea typeface="Times New Roman"/>
                <a:cs typeface="Times New Roman"/>
                <a:sym typeface="Times New Roman"/>
              </a:rPr>
              <a:t>Name (required) – Common formal name given to the group of employees – varchar(32) – Ex. Electrical Design</a:t>
            </a:r>
            <a:endParaRPr sz="1000" b="0" i="0" u="none" strike="noStrike" cap="none" dirty="0">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dirty="0">
                <a:solidFill>
                  <a:schemeClr val="lt1"/>
                </a:solidFill>
                <a:latin typeface="Times New Roman"/>
                <a:ea typeface="Times New Roman"/>
                <a:cs typeface="Times New Roman"/>
                <a:sym typeface="Times New Roman"/>
              </a:rPr>
              <a:t>FK </a:t>
            </a:r>
            <a:r>
              <a:rPr lang="en" sz="1000" b="0" i="0" u="none" strike="noStrike" cap="none" dirty="0" err="1">
                <a:solidFill>
                  <a:schemeClr val="lt1"/>
                </a:solidFill>
                <a:latin typeface="Times New Roman"/>
                <a:ea typeface="Times New Roman"/>
                <a:cs typeface="Times New Roman"/>
                <a:sym typeface="Times New Roman"/>
              </a:rPr>
              <a:t>HR_Manager</a:t>
            </a:r>
            <a:r>
              <a:rPr lang="en" sz="1000" b="0" i="0" u="none" strike="noStrike" cap="none" dirty="0">
                <a:solidFill>
                  <a:schemeClr val="lt1"/>
                </a:solidFill>
                <a:latin typeface="Times New Roman"/>
                <a:ea typeface="Times New Roman"/>
                <a:cs typeface="Times New Roman"/>
                <a:sym typeface="Times New Roman"/>
              </a:rPr>
              <a:t> (required) - The HR representative assigned to manage employment related to that department – int(8) – Ex. 01987459</a:t>
            </a:r>
            <a:endParaRPr sz="1000" b="0" i="0" u="none" strike="noStrike" cap="none" dirty="0">
              <a:solidFill>
                <a:schemeClr val="lt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7"/>
          <p:cNvSpPr txBox="1">
            <a:spLocks noGrp="1"/>
          </p:cNvSpPr>
          <p:nvPr>
            <p:ph type="sldNum" idx="12"/>
          </p:nvPr>
        </p:nvSpPr>
        <p:spPr>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18</a:t>
            </a:fld>
            <a:endParaRPr/>
          </a:p>
        </p:txBody>
      </p:sp>
      <p:sp>
        <p:nvSpPr>
          <p:cNvPr id="208" name="Google Shape;208;p17"/>
          <p:cNvSpPr txBox="1"/>
          <p:nvPr/>
        </p:nvSpPr>
        <p:spPr>
          <a:xfrm>
            <a:off x="0" y="0"/>
            <a:ext cx="9144000" cy="511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sng" strike="noStrike" cap="none">
                <a:solidFill>
                  <a:schemeClr val="lt1"/>
                </a:solidFill>
                <a:latin typeface="Times New Roman"/>
                <a:ea typeface="Times New Roman"/>
                <a:cs typeface="Times New Roman"/>
                <a:sym typeface="Times New Roman"/>
              </a:rPr>
              <a:t>DATA DICTIONARY</a:t>
            </a:r>
            <a:endParaRPr sz="1000" b="1" i="0" u="sng"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Times New Roman"/>
                <a:ea typeface="Times New Roman"/>
                <a:cs typeface="Times New Roman"/>
                <a:sym typeface="Times New Roman"/>
              </a:rPr>
              <a:t>Job_Title – Represents different jobs around the company</a:t>
            </a:r>
            <a:endParaRPr sz="1000" b="0" i="0" u="none" strike="noStrike" cap="none">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a:solidFill>
                  <a:schemeClr val="lt1"/>
                </a:solidFill>
                <a:latin typeface="Times New Roman"/>
                <a:ea typeface="Times New Roman"/>
                <a:cs typeface="Times New Roman"/>
                <a:sym typeface="Times New Roman"/>
              </a:rPr>
              <a:t>PK Job_Id (required) – sequentially assigned number to ensure roles have unique identifiers – int(4) – Ex. 0001</a:t>
            </a:r>
            <a:endParaRPr sz="1000" b="0" i="0" u="none" strike="noStrike" cap="none">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a:solidFill>
                  <a:schemeClr val="lt1"/>
                </a:solidFill>
                <a:latin typeface="Times New Roman"/>
                <a:ea typeface="Times New Roman"/>
                <a:cs typeface="Times New Roman"/>
                <a:sym typeface="Times New Roman"/>
              </a:rPr>
              <a:t>Title (required) – What you call someone performing this role – varchar(32) – Ex. Associate director</a:t>
            </a:r>
            <a:endParaRPr sz="1000" b="0" i="0" u="none" strike="noStrike" cap="none">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a:solidFill>
                  <a:schemeClr val="lt1"/>
                </a:solidFill>
                <a:latin typeface="Times New Roman"/>
                <a:ea typeface="Times New Roman"/>
                <a:cs typeface="Times New Roman"/>
                <a:sym typeface="Times New Roman"/>
              </a:rPr>
              <a:t>JobDescription (required) - Basic description of job functions and responsibilities - varchar(255)</a:t>
            </a:r>
            <a:endParaRPr sz="1000" b="0" i="0" u="none" strike="noStrike" cap="none">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a:solidFill>
                  <a:schemeClr val="lt1"/>
                </a:solidFill>
                <a:latin typeface="Times New Roman"/>
                <a:ea typeface="Times New Roman"/>
                <a:cs typeface="Times New Roman"/>
                <a:sym typeface="Times New Roman"/>
              </a:rPr>
              <a:t>MinSalary (required) - Minimum annual salary for this role - int(8) - Ex. 60,000</a:t>
            </a:r>
            <a:endParaRPr sz="1000" b="0" i="0" u="none" strike="noStrike" cap="none">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a:solidFill>
                  <a:schemeClr val="lt1"/>
                </a:solidFill>
                <a:latin typeface="Times New Roman"/>
                <a:ea typeface="Times New Roman"/>
                <a:cs typeface="Times New Roman"/>
                <a:sym typeface="Times New Roman"/>
              </a:rPr>
              <a:t>MaxSalary (required) - Maximum annual salary for this role - int(8) - Ex. 150,000</a:t>
            </a:r>
            <a:endParaRPr sz="1000" b="0"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Times New Roman"/>
                <a:ea typeface="Times New Roman"/>
                <a:cs typeface="Times New Roman"/>
                <a:sym typeface="Times New Roman"/>
              </a:rPr>
              <a:t>New Hire Posting - Listing for a new employment opportunity to fill a gap in the organization</a:t>
            </a:r>
            <a:endParaRPr sz="1000" b="0" i="0" u="none" strike="noStrike" cap="none">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a:solidFill>
                  <a:schemeClr val="lt1"/>
                </a:solidFill>
                <a:latin typeface="Times New Roman"/>
                <a:ea typeface="Times New Roman"/>
                <a:cs typeface="Times New Roman"/>
                <a:sym typeface="Times New Roman"/>
              </a:rPr>
              <a:t>PK Posting_Id (required) - sequentially assigned number to ensure each posting record is retained and unique – int(8) – Ex. 01987452</a:t>
            </a:r>
            <a:endParaRPr sz="1000" b="0" i="0" u="none" strike="noStrike" cap="none">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a:solidFill>
                  <a:schemeClr val="lt1"/>
                </a:solidFill>
                <a:latin typeface="Times New Roman"/>
                <a:ea typeface="Times New Roman"/>
                <a:cs typeface="Times New Roman"/>
                <a:sym typeface="Times New Roman"/>
              </a:rPr>
              <a:t>FK JobTitleId (required) - JobId number associated with the posting. - int(4) - Ex. 0001</a:t>
            </a:r>
            <a:endParaRPr sz="1000" b="0" i="0" u="none" strike="noStrike" cap="none">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a:solidFill>
                  <a:schemeClr val="lt1"/>
                </a:solidFill>
                <a:latin typeface="Times New Roman"/>
                <a:ea typeface="Times New Roman"/>
                <a:cs typeface="Times New Roman"/>
                <a:sym typeface="Times New Roman"/>
              </a:rPr>
              <a:t>FK DeptId (required) - department for which the posting is devoted – int(4) – Ex. 0002</a:t>
            </a:r>
            <a:endParaRPr sz="1000" b="0" i="0" u="none" strike="noStrike" cap="none">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a:solidFill>
                  <a:schemeClr val="lt1"/>
                </a:solidFill>
                <a:latin typeface="Times New Roman"/>
                <a:ea typeface="Times New Roman"/>
                <a:cs typeface="Times New Roman"/>
                <a:sym typeface="Times New Roman"/>
              </a:rPr>
              <a:t>Department Endorsed? - whether the department functional manager and HR manager have endorsed the posting; the field is optional while the posting is being approved;  endorsement is required prior to physical posting. - boolean - Ex. 0 or 1</a:t>
            </a:r>
            <a:endParaRPr sz="1000" b="0" i="0" u="none" strike="noStrike" cap="none">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a:solidFill>
                  <a:schemeClr val="lt1"/>
                </a:solidFill>
                <a:latin typeface="Times New Roman"/>
                <a:ea typeface="Times New Roman"/>
                <a:cs typeface="Times New Roman"/>
                <a:sym typeface="Times New Roman"/>
              </a:rPr>
              <a:t>PostingDate - filled when posted, the date that the opportunity is endorsed and posted; the field is optional while the posting is being approved; endorsement and date are required prior to physical posting. - date - Ex. 2/23/2023</a:t>
            </a:r>
            <a:endParaRPr sz="1000" b="0" i="0" u="none" strike="noStrike" cap="none">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a:solidFill>
                  <a:schemeClr val="lt1"/>
                </a:solidFill>
                <a:latin typeface="Times New Roman"/>
                <a:ea typeface="Times New Roman"/>
                <a:cs typeface="Times New Roman"/>
                <a:sym typeface="Times New Roman"/>
              </a:rPr>
              <a:t>PostingDescription (required) - Extra description for specific job responsibilities and requirements/recommendations to help applicants and HR - varchar(255)</a:t>
            </a:r>
            <a:endParaRPr sz="1000" b="0"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Times New Roman"/>
                <a:ea typeface="Times New Roman"/>
                <a:cs typeface="Times New Roman"/>
                <a:sym typeface="Times New Roman"/>
              </a:rPr>
              <a:t>Withdrawal_Paperwork -</a:t>
            </a:r>
            <a:endParaRPr sz="1000" b="0" i="0" u="none" strike="noStrike" cap="none">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a:solidFill>
                  <a:schemeClr val="lt1"/>
                </a:solidFill>
                <a:latin typeface="Times New Roman"/>
                <a:ea typeface="Times New Roman"/>
                <a:cs typeface="Times New Roman"/>
                <a:sym typeface="Times New Roman"/>
              </a:rPr>
              <a:t>PK ResignationId (required) – sequentially assigned number to ensure all resignations records are easily associated with clearances from each department – int(12) – ex. 012345678901</a:t>
            </a:r>
            <a:endParaRPr sz="1000" b="0" i="0" u="none" strike="noStrike" cap="none">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a:solidFill>
                  <a:schemeClr val="lt1"/>
                </a:solidFill>
                <a:latin typeface="Times New Roman"/>
                <a:ea typeface="Times New Roman"/>
                <a:cs typeface="Times New Roman"/>
                <a:sym typeface="Times New Roman"/>
              </a:rPr>
              <a:t>FK EmployeeId (required) – EmployeeId of the individual resigning to ensure (with resignation date) all resignations are unique – Int(8) – Ex. 01987451</a:t>
            </a:r>
            <a:endParaRPr sz="1000" b="0" i="0" u="none" strike="noStrike" cap="none">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a:solidFill>
                  <a:schemeClr val="lt1"/>
                </a:solidFill>
                <a:latin typeface="Times New Roman"/>
                <a:ea typeface="Times New Roman"/>
                <a:cs typeface="Times New Roman"/>
                <a:sym typeface="Times New Roman"/>
              </a:rPr>
              <a:t>FK DeptId (required) - department from which the employee is resigning from – int(4) – Ex. 0002</a:t>
            </a:r>
            <a:endParaRPr sz="1000" b="0" i="0" u="none" strike="noStrike" cap="none">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a:solidFill>
                  <a:schemeClr val="lt1"/>
                </a:solidFill>
                <a:latin typeface="Times New Roman"/>
                <a:ea typeface="Times New Roman"/>
                <a:cs typeface="Times New Roman"/>
                <a:sym typeface="Times New Roman"/>
              </a:rPr>
              <a:t>Department Endorsed? - whether the department functional manager and HR manage have endorsed the posting; the field is optional while the posting is being approved;  endorsement is required prior to physical posting. - boolean - Ex. 0 or 1</a:t>
            </a:r>
            <a:endParaRPr sz="1000" b="0" i="0" u="none" strike="noStrike" cap="none">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a:solidFill>
                  <a:schemeClr val="lt1"/>
                </a:solidFill>
                <a:latin typeface="Times New Roman"/>
                <a:ea typeface="Times New Roman"/>
                <a:cs typeface="Times New Roman"/>
                <a:sym typeface="Times New Roman"/>
              </a:rPr>
              <a:t>Department Endorsement Date - the date that the withdrawal paperwork is endorsed by the department functional manager and HR manager; required prior to last working day. - date - Ex. 3/8/2023</a:t>
            </a:r>
            <a:endParaRPr sz="1000" b="0" i="0" u="none" strike="noStrike" cap="none">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a:solidFill>
                  <a:schemeClr val="lt1"/>
                </a:solidFill>
                <a:latin typeface="Times New Roman"/>
                <a:ea typeface="Times New Roman"/>
                <a:cs typeface="Times New Roman"/>
                <a:sym typeface="Times New Roman"/>
              </a:rPr>
              <a:t>NoticeDate (required) – This is the day the employee submitted their resignation to ensure (with employeeId) that all resignations are unique.  – date – Ex. 2/23/2023 </a:t>
            </a:r>
            <a:endParaRPr sz="1000" b="0" i="0" u="none" strike="noStrike" cap="none">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a:solidFill>
                  <a:schemeClr val="lt1"/>
                </a:solidFill>
                <a:latin typeface="Times New Roman"/>
                <a:ea typeface="Times New Roman"/>
                <a:cs typeface="Times New Roman"/>
                <a:sym typeface="Times New Roman"/>
              </a:rPr>
              <a:t>LastWorkingDay (required) - This is the day the employee intends to be the last working day - date - Ex. 3/10/2023</a:t>
            </a:r>
            <a:endParaRPr sz="1000" b="0" i="0" u="none" strike="noStrike" cap="none">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a:solidFill>
                  <a:schemeClr val="lt1"/>
                </a:solidFill>
                <a:latin typeface="Times New Roman"/>
                <a:ea typeface="Times New Roman"/>
                <a:cs typeface="Times New Roman"/>
                <a:sym typeface="Times New Roman"/>
              </a:rPr>
              <a:t>Reason (required) – more detailed description from employee why they are leaving the company – varchar (255) – Ex. “UPS made an offer with better pay and benefits.”, “More pay/Better benefits, Better location, Employee relocating, Less travel”, “Career change, Better company, Better working conditions”, etc.</a:t>
            </a:r>
            <a:endParaRPr sz="1000" b="0" i="0" u="none" strike="noStrike" cap="none">
              <a:solidFill>
                <a:schemeClr val="lt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8"/>
          <p:cNvSpPr txBox="1">
            <a:spLocks noGrp="1"/>
          </p:cNvSpPr>
          <p:nvPr>
            <p:ph type="sldNum" idx="12"/>
          </p:nvPr>
        </p:nvSpPr>
        <p:spPr>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19</a:t>
            </a:fld>
            <a:endParaRPr/>
          </a:p>
        </p:txBody>
      </p:sp>
      <p:sp>
        <p:nvSpPr>
          <p:cNvPr id="214" name="Google Shape;214;p18"/>
          <p:cNvSpPr txBox="1"/>
          <p:nvPr/>
        </p:nvSpPr>
        <p:spPr>
          <a:xfrm>
            <a:off x="0" y="324450"/>
            <a:ext cx="9144000" cy="4494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sng" strike="noStrike" cap="none">
                <a:solidFill>
                  <a:schemeClr val="lt1"/>
                </a:solidFill>
                <a:latin typeface="Times New Roman"/>
                <a:ea typeface="Times New Roman"/>
                <a:cs typeface="Times New Roman"/>
                <a:sym typeface="Times New Roman"/>
              </a:rPr>
              <a:t>DATA DICTIONARY</a:t>
            </a:r>
            <a:endParaRPr sz="1000" b="1" i="0" u="sng"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Times New Roman"/>
                <a:ea typeface="Times New Roman"/>
                <a:cs typeface="Times New Roman"/>
                <a:sym typeface="Times New Roman"/>
              </a:rPr>
              <a:t>Company Asset Ownership/Access- </a:t>
            </a:r>
            <a:endParaRPr sz="1000" b="0" i="0" u="none" strike="noStrike" cap="none">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a:solidFill>
                  <a:schemeClr val="lt1"/>
                </a:solidFill>
                <a:latin typeface="Times New Roman"/>
                <a:ea typeface="Times New Roman"/>
                <a:cs typeface="Times New Roman"/>
                <a:sym typeface="Times New Roman"/>
              </a:rPr>
              <a:t>PK FK AssetId (required) – Identifier of a specific piece of equipment - int(12) - Ex. 223322334455</a:t>
            </a:r>
            <a:endParaRPr sz="1000" b="0" i="0" u="none" strike="noStrike" cap="none">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a:solidFill>
                  <a:schemeClr val="lt1"/>
                </a:solidFill>
                <a:latin typeface="Times New Roman"/>
                <a:ea typeface="Times New Roman"/>
                <a:cs typeface="Times New Roman"/>
                <a:sym typeface="Times New Roman"/>
              </a:rPr>
              <a:t>PK FK EmployeeId (required) – This is the employeeId of the person it was issued to – Int(8) – Ex. 01987451</a:t>
            </a:r>
            <a:endParaRPr sz="1000" b="0" i="0" u="none" strike="noStrike" cap="none">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a:solidFill>
                  <a:schemeClr val="lt1"/>
                </a:solidFill>
                <a:latin typeface="Times New Roman"/>
                <a:ea typeface="Times New Roman"/>
                <a:cs typeface="Times New Roman"/>
                <a:sym typeface="Times New Roman"/>
              </a:rPr>
              <a:t>OwnershipStartDate (required) – This is the date the equipment was issued to the employee – Date – Ex. 2/23/2018</a:t>
            </a:r>
            <a:endParaRPr sz="1000" b="0" i="0" u="none" strike="noStrike" cap="none">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a:solidFill>
                  <a:schemeClr val="lt1"/>
                </a:solidFill>
                <a:latin typeface="Times New Roman"/>
                <a:ea typeface="Times New Roman"/>
                <a:cs typeface="Times New Roman"/>
                <a:sym typeface="Times New Roman"/>
              </a:rPr>
              <a:t>OwnershipEndDate (optional) - This is the date the equipment was returned to the company – Date – Ex. 2/23/2023</a:t>
            </a:r>
            <a:endParaRPr sz="1000" b="0"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Times New Roman"/>
                <a:ea typeface="Times New Roman"/>
                <a:cs typeface="Times New Roman"/>
                <a:sym typeface="Times New Roman"/>
              </a:rPr>
              <a:t>Company Asset/Clearance</a:t>
            </a:r>
            <a:endParaRPr sz="1000" b="0" i="0" u="none" strike="noStrike" cap="none">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a:solidFill>
                  <a:schemeClr val="lt1"/>
                </a:solidFill>
                <a:latin typeface="Times New Roman"/>
                <a:ea typeface="Times New Roman"/>
                <a:cs typeface="Times New Roman"/>
                <a:sym typeface="Times New Roman"/>
              </a:rPr>
              <a:t>PK AssetId (required) - sequentially assigned number to ensure all assets and clearances are tagged/tracked - int(12) - Ex. 223322334455</a:t>
            </a:r>
            <a:endParaRPr sz="1000" b="0" i="0" u="none" strike="noStrike" cap="none">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a:solidFill>
                  <a:schemeClr val="lt1"/>
                </a:solidFill>
                <a:latin typeface="Times New Roman"/>
                <a:ea typeface="Times New Roman"/>
                <a:cs typeface="Times New Roman"/>
                <a:sym typeface="Times New Roman"/>
              </a:rPr>
              <a:t>FK DeptId (required) - This is the department responsible for granting/giving and revoking/reclaiming access/asset – int(4) – Ex. 0002</a:t>
            </a:r>
            <a:endParaRPr sz="1000" b="0" i="0" u="none" strike="noStrike" cap="none">
              <a:solidFill>
                <a:schemeClr val="lt1"/>
              </a:solidFill>
              <a:latin typeface="Times New Roman"/>
              <a:ea typeface="Times New Roman"/>
              <a:cs typeface="Times New Roman"/>
              <a:sym typeface="Times New Roman"/>
            </a:endParaRPr>
          </a:p>
          <a:p>
            <a:pPr marL="6858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a:solidFill>
                  <a:schemeClr val="lt1"/>
                </a:solidFill>
                <a:latin typeface="Times New Roman"/>
                <a:ea typeface="Times New Roman"/>
                <a:cs typeface="Times New Roman"/>
                <a:sym typeface="Times New Roman"/>
              </a:rPr>
              <a:t>AssetType (required) - Type of equipment associated with this AssetId - pickval with options: {Physical Asset, Clearance, or IT Access}</a:t>
            </a:r>
            <a:endParaRPr sz="1000" b="0" i="0" u="none" strike="noStrike" cap="none">
              <a:solidFill>
                <a:schemeClr val="lt1"/>
              </a:solidFill>
              <a:latin typeface="Times New Roman"/>
              <a:ea typeface="Times New Roman"/>
              <a:cs typeface="Times New Roman"/>
              <a:sym typeface="Times New Roman"/>
            </a:endParaRPr>
          </a:p>
          <a:p>
            <a:pPr marL="68580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Times New Roman"/>
                <a:ea typeface="Times New Roman"/>
                <a:cs typeface="Times New Roman"/>
                <a:sym typeface="Times New Roman"/>
              </a:rPr>
              <a:t>Company Asset/Clearance Subtypes:</a:t>
            </a:r>
            <a:endParaRPr sz="1000" b="0" i="0" u="none" strike="noStrike" cap="none">
              <a:solidFill>
                <a:schemeClr val="lt1"/>
              </a:solidFill>
              <a:latin typeface="Times New Roman"/>
              <a:ea typeface="Times New Roman"/>
              <a:cs typeface="Times New Roman"/>
              <a:sym typeface="Times New Roman"/>
            </a:endParaRPr>
          </a:p>
          <a:p>
            <a:pPr marL="0" marR="0" lvl="0" indent="457200" algn="l"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Times New Roman"/>
                <a:ea typeface="Times New Roman"/>
                <a:cs typeface="Times New Roman"/>
                <a:sym typeface="Times New Roman"/>
              </a:rPr>
              <a:t>Physical Asset</a:t>
            </a:r>
            <a:endParaRPr sz="1000" b="0" i="0" u="none" strike="noStrike" cap="none">
              <a:solidFill>
                <a:schemeClr val="lt1"/>
              </a:solidFill>
              <a:latin typeface="Times New Roman"/>
              <a:ea typeface="Times New Roman"/>
              <a:cs typeface="Times New Roman"/>
              <a:sym typeface="Times New Roman"/>
            </a:endParaRPr>
          </a:p>
          <a:p>
            <a:pPr marL="9144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a:solidFill>
                  <a:schemeClr val="lt1"/>
                </a:solidFill>
                <a:latin typeface="Times New Roman"/>
                <a:ea typeface="Times New Roman"/>
                <a:cs typeface="Times New Roman"/>
                <a:sym typeface="Times New Roman"/>
              </a:rPr>
              <a:t>PurchaseDate (required) - Useful for determining age/value of the asset, and/or need to replace - date - Ex. 2/23/2018</a:t>
            </a:r>
            <a:endParaRPr sz="1000" b="0" i="0" u="none" strike="noStrike" cap="none">
              <a:solidFill>
                <a:schemeClr val="lt1"/>
              </a:solidFill>
              <a:latin typeface="Times New Roman"/>
              <a:ea typeface="Times New Roman"/>
              <a:cs typeface="Times New Roman"/>
              <a:sym typeface="Times New Roman"/>
            </a:endParaRPr>
          </a:p>
          <a:p>
            <a:pPr marL="9144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a:solidFill>
                  <a:schemeClr val="lt1"/>
                </a:solidFill>
                <a:latin typeface="Times New Roman"/>
                <a:ea typeface="Times New Roman"/>
                <a:cs typeface="Times New Roman"/>
                <a:sym typeface="Times New Roman"/>
              </a:rPr>
              <a:t>Asset_Condition (required) - What physical/functional condition is the asset in?  Useful for determining the need to replace - pickval - Ex. unit pristine/new, standard wear/tear, degraded, or broken</a:t>
            </a:r>
            <a:endParaRPr sz="1000" b="0" i="0" u="none" strike="noStrike" cap="none">
              <a:solidFill>
                <a:schemeClr val="lt1"/>
              </a:solidFill>
              <a:latin typeface="Times New Roman"/>
              <a:ea typeface="Times New Roman"/>
              <a:cs typeface="Times New Roman"/>
              <a:sym typeface="Times New Roman"/>
            </a:endParaRPr>
          </a:p>
          <a:p>
            <a:pPr marL="9144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a:solidFill>
                  <a:schemeClr val="lt1"/>
                </a:solidFill>
                <a:latin typeface="Times New Roman"/>
                <a:ea typeface="Times New Roman"/>
                <a:cs typeface="Times New Roman"/>
                <a:sym typeface="Times New Roman"/>
              </a:rPr>
              <a:t>ConditionCheckDate (required) - When was the condition last checked and updated - date - ex. 2/23/2018</a:t>
            </a:r>
            <a:endParaRPr sz="1000" b="0" i="0" u="none" strike="noStrike" cap="none">
              <a:solidFill>
                <a:schemeClr val="lt1"/>
              </a:solidFill>
              <a:latin typeface="Times New Roman"/>
              <a:ea typeface="Times New Roman"/>
              <a:cs typeface="Times New Roman"/>
              <a:sym typeface="Times New Roman"/>
            </a:endParaRPr>
          </a:p>
          <a:p>
            <a:pPr marL="9144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a:solidFill>
                  <a:schemeClr val="lt1"/>
                </a:solidFill>
                <a:latin typeface="Times New Roman"/>
                <a:ea typeface="Times New Roman"/>
                <a:cs typeface="Times New Roman"/>
                <a:sym typeface="Times New Roman"/>
              </a:rPr>
              <a:t>OwnershipStatus (required) - Is the asset company owned or rented - pickval - Ex. owned, rented, or in stock.</a:t>
            </a:r>
            <a:endParaRPr sz="1000" b="0" i="0" u="none" strike="noStrike" cap="none">
              <a:solidFill>
                <a:schemeClr val="lt1"/>
              </a:solidFill>
              <a:latin typeface="Times New Roman"/>
              <a:ea typeface="Times New Roman"/>
              <a:cs typeface="Times New Roman"/>
              <a:sym typeface="Times New Roman"/>
            </a:endParaRPr>
          </a:p>
          <a:p>
            <a:pPr marL="0" marR="0" lvl="0" indent="457200" algn="l"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Times New Roman"/>
                <a:ea typeface="Times New Roman"/>
                <a:cs typeface="Times New Roman"/>
                <a:sym typeface="Times New Roman"/>
              </a:rPr>
              <a:t>Clearance</a:t>
            </a:r>
            <a:endParaRPr sz="1000" b="0" i="0" u="none" strike="noStrike" cap="none">
              <a:solidFill>
                <a:schemeClr val="lt1"/>
              </a:solidFill>
              <a:latin typeface="Times New Roman"/>
              <a:ea typeface="Times New Roman"/>
              <a:cs typeface="Times New Roman"/>
              <a:sym typeface="Times New Roman"/>
            </a:endParaRPr>
          </a:p>
          <a:p>
            <a:pPr marL="9144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a:solidFill>
                  <a:schemeClr val="lt1"/>
                </a:solidFill>
                <a:latin typeface="Times New Roman"/>
                <a:ea typeface="Times New Roman"/>
                <a:cs typeface="Times New Roman"/>
                <a:sym typeface="Times New Roman"/>
              </a:rPr>
              <a:t>ClearanceType (required) - Some revoked clearances are simple manager notifications and sign-offs.  Other revoked clearances may involve more handling than a simple turn in.  If they involve some extra steps such as reprogramming locks, changing group passwords or placing an inspection stamp number on hold for 3 months, this field would be used for categorizing these- pickval - Ex. manager notice, Digital lock combination, group area password, inspection stamp, CUI database.</a:t>
            </a:r>
            <a:endParaRPr sz="1000" b="0" i="0" u="none" strike="noStrike" cap="none">
              <a:solidFill>
                <a:schemeClr val="lt1"/>
              </a:solidFill>
              <a:latin typeface="Times New Roman"/>
              <a:ea typeface="Times New Roman"/>
              <a:cs typeface="Times New Roman"/>
              <a:sym typeface="Times New Roman"/>
            </a:endParaRPr>
          </a:p>
          <a:p>
            <a:pPr marL="0" marR="0" lvl="0" indent="457200" algn="l"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Times New Roman"/>
                <a:ea typeface="Times New Roman"/>
                <a:cs typeface="Times New Roman"/>
                <a:sym typeface="Times New Roman"/>
              </a:rPr>
              <a:t>IT Access</a:t>
            </a:r>
            <a:endParaRPr sz="1000" b="0" i="0" u="none" strike="noStrike" cap="none">
              <a:solidFill>
                <a:schemeClr val="lt1"/>
              </a:solidFill>
              <a:latin typeface="Times New Roman"/>
              <a:ea typeface="Times New Roman"/>
              <a:cs typeface="Times New Roman"/>
              <a:sym typeface="Times New Roman"/>
            </a:endParaRPr>
          </a:p>
          <a:p>
            <a:pPr marL="9144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a:solidFill>
                  <a:schemeClr val="lt1"/>
                </a:solidFill>
                <a:latin typeface="Times New Roman"/>
                <a:ea typeface="Times New Roman"/>
                <a:cs typeface="Times New Roman"/>
                <a:sym typeface="Times New Roman"/>
              </a:rPr>
              <a:t>AccessType (required) - 1-2 word name for the type of digital location – varchar(16) – Ex. Sharedrive, Software, Website, E-mail, or Database</a:t>
            </a:r>
            <a:endParaRPr sz="1000" b="0" i="0" u="none" strike="noStrike" cap="none">
              <a:solidFill>
                <a:schemeClr val="lt1"/>
              </a:solidFill>
              <a:latin typeface="Times New Roman"/>
              <a:ea typeface="Times New Roman"/>
              <a:cs typeface="Times New Roman"/>
              <a:sym typeface="Times New Roman"/>
            </a:endParaRPr>
          </a:p>
          <a:p>
            <a:pPr marL="914400" marR="0" lvl="0" indent="-292100" algn="l" rtl="0">
              <a:lnSpc>
                <a:spcPct val="100000"/>
              </a:lnSpc>
              <a:spcBef>
                <a:spcPts val="0"/>
              </a:spcBef>
              <a:spcAft>
                <a:spcPts val="0"/>
              </a:spcAft>
              <a:buClr>
                <a:schemeClr val="lt1"/>
              </a:buClr>
              <a:buSzPts val="1000"/>
              <a:buFont typeface="Times New Roman"/>
              <a:buChar char="-"/>
            </a:pPr>
            <a:r>
              <a:rPr lang="en" sz="1000" b="0" i="0" u="none" strike="noStrike" cap="none">
                <a:solidFill>
                  <a:schemeClr val="lt1"/>
                </a:solidFill>
                <a:latin typeface="Times New Roman"/>
                <a:ea typeface="Times New Roman"/>
                <a:cs typeface="Times New Roman"/>
                <a:sym typeface="Times New Roman"/>
              </a:rPr>
              <a:t>Location (required) – if the location is a network location, this would be the //server/folder address.  If the location is a database, this is the connection string.  If the location is an intranet/internet website, this is the URL. – varchar(255) – Ex. //huskyGo/DataManagement/, https://autotime.company.com/, etc.</a:t>
            </a:r>
            <a:endParaRPr sz="1000" b="0" i="0" u="none" strike="noStrike" cap="none">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1F17ED-0112-9512-CFDC-28DC9BD7B8BF}"/>
              </a:ext>
            </a:extLst>
          </p:cNvPr>
          <p:cNvSpPr>
            <a:spLocks noGrp="1"/>
          </p:cNvSpPr>
          <p:nvPr>
            <p:ph type="title"/>
          </p:nvPr>
        </p:nvSpPr>
        <p:spPr/>
        <p:txBody>
          <a:bodyPr>
            <a:normAutofit fontScale="90000"/>
          </a:bodyPr>
          <a:lstStyle/>
          <a:p>
            <a:r>
              <a:rPr lang="en-US" dirty="0"/>
              <a:t>Background</a:t>
            </a:r>
          </a:p>
        </p:txBody>
      </p:sp>
      <p:sp>
        <p:nvSpPr>
          <p:cNvPr id="5" name="Text Placeholder 4">
            <a:extLst>
              <a:ext uri="{FF2B5EF4-FFF2-40B4-BE49-F238E27FC236}">
                <a16:creationId xmlns:a16="http://schemas.microsoft.com/office/drawing/2014/main" id="{1D5AECB7-1799-5576-5375-36592EED6219}"/>
              </a:ext>
            </a:extLst>
          </p:cNvPr>
          <p:cNvSpPr>
            <a:spLocks noGrp="1"/>
          </p:cNvSpPr>
          <p:nvPr>
            <p:ph type="body" idx="1"/>
          </p:nvPr>
        </p:nvSpPr>
        <p:spPr/>
        <p:txBody>
          <a:bodyPr/>
          <a:lstStyle/>
          <a:p>
            <a:pPr marL="0" marR="0" indent="0">
              <a:lnSpc>
                <a:spcPct val="115000"/>
              </a:lnSpc>
              <a:spcBef>
                <a:spcPts val="0"/>
              </a:spcBef>
              <a:spcAft>
                <a:spcPts val="800"/>
              </a:spcAft>
              <a:buNone/>
            </a:pPr>
            <a:r>
              <a:rPr lang="en-US" sz="1800" b="1" dirty="0">
                <a:effectLst/>
                <a:latin typeface="Garamond" panose="02020404030301010803" pitchFamily="18" charset="0"/>
                <a:ea typeface="Times New Roman" panose="02020603050405020304" pitchFamily="18" charset="0"/>
              </a:rPr>
              <a:t>Problem</a:t>
            </a:r>
            <a:endParaRPr lang="en-US" sz="1800" dirty="0">
              <a:effectLst/>
              <a:latin typeface="Garamond" panose="02020404030301010803" pitchFamily="18" charset="0"/>
              <a:ea typeface="Arial" panose="020B0604020202020204" pitchFamily="34" charset="0"/>
            </a:endParaRPr>
          </a:p>
          <a:p>
            <a:pPr marL="342900" marR="0" lvl="0" indent="-342900">
              <a:lnSpc>
                <a:spcPct val="115000"/>
              </a:lnSpc>
              <a:spcBef>
                <a:spcPts val="0"/>
              </a:spcBef>
              <a:spcAft>
                <a:spcPts val="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Noto Sans Symbols"/>
              </a:rPr>
              <a:t>Offboarding process takes too much time </a:t>
            </a:r>
          </a:p>
          <a:p>
            <a:pPr marL="342900" marR="0" lvl="0" indent="-342900">
              <a:lnSpc>
                <a:spcPct val="115000"/>
              </a:lnSpc>
              <a:spcBef>
                <a:spcPts val="0"/>
              </a:spcBef>
              <a:spcAft>
                <a:spcPts val="0"/>
              </a:spcAft>
              <a:buFont typeface="Arial" panose="020B0604020202020204" pitchFamily="34" charset="0"/>
              <a:buChar char="●"/>
            </a:pPr>
            <a:r>
              <a:rPr lang="en-US" dirty="0">
                <a:latin typeface="Garamond" panose="02020404030301010803" pitchFamily="18" charset="0"/>
                <a:ea typeface="Times New Roman" panose="02020603050405020304" pitchFamily="18" charset="0"/>
                <a:cs typeface="Noto Sans Symbols"/>
              </a:rPr>
              <a:t>An</a:t>
            </a:r>
            <a:r>
              <a:rPr lang="en-US" sz="1800" dirty="0">
                <a:effectLst/>
                <a:latin typeface="Garamond" panose="02020404030301010803" pitchFamily="18" charset="0"/>
                <a:ea typeface="Times New Roman" panose="02020603050405020304" pitchFamily="18" charset="0"/>
                <a:cs typeface="Noto Sans Symbols"/>
              </a:rPr>
              <a:t> employee must obtain authorization from ten or more departments to return their equipment, turn off IT accesses, etc. </a:t>
            </a:r>
            <a:endParaRPr lang="en-US" sz="1800" dirty="0">
              <a:effectLst/>
              <a:latin typeface="Garamond" panose="02020404030301010803" pitchFamily="18" charset="0"/>
              <a:ea typeface="Noto Sans Symbols"/>
              <a:cs typeface="Noto Sans Symbols"/>
            </a:endParaRPr>
          </a:p>
          <a:p>
            <a:pPr marL="342900" marR="0" lvl="0" indent="-342900">
              <a:lnSpc>
                <a:spcPct val="115000"/>
              </a:lnSpc>
              <a:spcBef>
                <a:spcPts val="0"/>
              </a:spcBef>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Noto Sans Symbols"/>
              </a:rPr>
              <a:t>Process causes significant delays in the offboarding; employee must devote a lot of time to offboarding while also closing out assignments</a:t>
            </a:r>
            <a:endParaRPr lang="en-US" sz="1800" dirty="0">
              <a:effectLst/>
              <a:latin typeface="Garamond" panose="02020404030301010803" pitchFamily="18" charset="0"/>
              <a:ea typeface="Noto Sans Symbols"/>
              <a:cs typeface="Noto Sans Symbols"/>
            </a:endParaRPr>
          </a:p>
          <a:p>
            <a:endParaRPr lang="en-US" dirty="0">
              <a:latin typeface="Garamond" panose="02020404030301010803" pitchFamily="18" charset="0"/>
            </a:endParaRPr>
          </a:p>
        </p:txBody>
      </p:sp>
      <p:sp>
        <p:nvSpPr>
          <p:cNvPr id="3" name="Slide Number Placeholder 2">
            <a:extLst>
              <a:ext uri="{FF2B5EF4-FFF2-40B4-BE49-F238E27FC236}">
                <a16:creationId xmlns:a16="http://schemas.microsoft.com/office/drawing/2014/main" id="{23391F99-5322-19F5-BE0D-379A12781E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2891562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9"/>
          <p:cNvSpPr txBox="1">
            <a:spLocks noGrp="1"/>
          </p:cNvSpPr>
          <p:nvPr>
            <p:ph type="title"/>
          </p:nvPr>
        </p:nvSpPr>
        <p:spPr>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600"/>
              <a:buNone/>
            </a:pPr>
            <a:r>
              <a:rPr lang="en"/>
              <a:t>Table Creation SQL Code</a:t>
            </a:r>
            <a:endParaRPr/>
          </a:p>
        </p:txBody>
      </p:sp>
      <p:sp>
        <p:nvSpPr>
          <p:cNvPr id="220" name="Google Shape;220;p19"/>
          <p:cNvSpPr txBox="1">
            <a:spLocks noGrp="1"/>
          </p:cNvSpPr>
          <p:nvPr>
            <p:ph type="sldNum" idx="12"/>
          </p:nvPr>
        </p:nvSpPr>
        <p:spPr>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0"/>
          <p:cNvSpPr txBox="1">
            <a:spLocks noGrp="1"/>
          </p:cNvSpPr>
          <p:nvPr>
            <p:ph type="sldNum" idx="12"/>
          </p:nvPr>
        </p:nvSpPr>
        <p:spPr>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21</a:t>
            </a:fld>
            <a:endParaRPr/>
          </a:p>
        </p:txBody>
      </p:sp>
      <p:sp>
        <p:nvSpPr>
          <p:cNvPr id="226" name="Google Shape;226;p20"/>
          <p:cNvSpPr txBox="1"/>
          <p:nvPr/>
        </p:nvSpPr>
        <p:spPr>
          <a:xfrm>
            <a:off x="0" y="0"/>
            <a:ext cx="4572000" cy="524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SET FOREIGN_KEY_CHECKS = 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DROP TABLE  IF EXISTS      A_Department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DROP TABLE  IF EXISTS      A_Employee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DROP TABLE  IF EXISTS      A_Paycheck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DROP TABLE  IF EXISTS      A_Job_Title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DROP TABLE  IF EXISTS      A_New_Hire_Posting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DROP TABLE  IF EXISTS      A_Withdrawl_Paperwork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DROP TABLE  IF EXISTS      A_Company_Asset_Ownership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DROP TABLE  IF EXISTS      A_Company_Asset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DROP TABLE  IF EXISTS      A_Physical_Company_Asset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DROP TABLE  IF EXISTS      A_Clearance_Company_Asset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DROP TABLE  IF EXISTS      A_IT_Access_Company_Asset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Create employee table.</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CREATE TABLE A_Employee</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Employee_ID   	INT(8) PRIMARY KEY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Department_ID	INT(4) NOT NULL</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Job_ID		INT(4) NOT NULL</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Supervisor_ID	INT(8) NOT NULL</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First_Name    	VARCHAR(32) NOT NULL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Last_Name     	VARCHAR(32) NOT NULL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Email    		VARCHAR(32)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Phone_Number  	VARCHAR(10)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Hire_Date   	DATE NOT NULL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Salary    	INT(8) NOT NULL)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Create paycheck table.</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CREATE TABLE A_Paycheck</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Paycheck_ID  		INT(16) PRIMARY KEY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Paid_to_Employee_ID	INT(8) NOT NULL</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Paycheck_Date    		DATE NOT NULL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Amount   			REAL(6,2) NOT NULL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Memo    			VARCHAR(20) NOT NULL</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CONSTRAINT Memo_pickval</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CHECK (Memo in ('salary','severance','final paycheck','benefit')))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Create department table.</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CREATE TABLE A_Department</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Department_ID     			INT(4) PRIMARY KEY</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HR_Manager_Employee_ID		INT(8) NOT NULL</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Name    	  			VARCHAR(32) NOT NULL)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Create job title table.</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a:t>
            </a:r>
            <a:endParaRPr sz="700" b="0" i="0" u="none" strike="noStrike" cap="none">
              <a:solidFill>
                <a:schemeClr val="lt1"/>
              </a:solidFill>
              <a:latin typeface="Courier New"/>
              <a:ea typeface="Courier New"/>
              <a:cs typeface="Courier New"/>
              <a:sym typeface="Courier New"/>
            </a:endParaRPr>
          </a:p>
        </p:txBody>
      </p:sp>
      <p:sp>
        <p:nvSpPr>
          <p:cNvPr id="227" name="Google Shape;227;p20"/>
          <p:cNvSpPr txBox="1"/>
          <p:nvPr/>
        </p:nvSpPr>
        <p:spPr>
          <a:xfrm>
            <a:off x="4572000" y="0"/>
            <a:ext cx="4572000" cy="5033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CREATE TABLE A_Job_Title</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Job_ID        		INT(4) PRIMARY KEY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Title    			VARCHAR(32) NOT NULL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Job_Description		VARCHAR(255) NOT NULL</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MinSalary    		INT(8) NOT NULL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MaxSalary    		INT(8) NOT NULL)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Create new hire posting table.</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CREATE TABLE A_New_Hire_Posting</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Posting_ID        	INT(8) PRIMARY KEY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Job_Title_ID			INT(4) NOT NULL</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Department_ID			INT(4) NOT NULL</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Department_Endorsed   BOOL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Posting_Date 			DATE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Posting_Description   VARCHAR(255) NOT NULL)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Create withdrawl paperwork table.</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CREATE TABLE A_Withdrawl_Paperwork</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Resignation_ID        	INT(12) PRIMARY KEY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Employee_ID			INT(8) NOT NULL</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Department_ID		INT(4) NOT NULL</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Department_Endorsed   	BOOL</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Notice_Date			DATE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Department_Endorsement_Date	DATE NOT NULL</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Last_Working_Day		DATE NOT NULL</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Reason			VARCHAR(255) NOT NULL)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Create company asset ownership table.</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CREATE TABLE A_Company_Asset_Ownership</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Asset_ID        		INT(12) NOT NULL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Employee_ID			INT(8) NOT NULL</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Ownership_Start_Date    	DATE NOT NULL</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Ownership_End_Date		DATE)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Create company asset table.</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CREATE TABLE A_Company_Asset</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Asset_ID        	INT(12) PRIMARY KEY</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Department_ID	INT(4) NOT NULL</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Asset_Type      	VARCHAR(20) NOT NULL</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CONSTRAINT Asset_Type_pickval</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CHECK (Asset_Type in ('Physical Asset','Clearance','IT Access'))) ;</a:t>
            </a:r>
            <a:endParaRPr sz="700" b="0" i="0" u="none" strike="noStrike" cap="none">
              <a:solidFill>
                <a:schemeClr val="lt1"/>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1"/>
          <p:cNvSpPr txBox="1">
            <a:spLocks noGrp="1"/>
          </p:cNvSpPr>
          <p:nvPr>
            <p:ph type="sldNum" idx="12"/>
          </p:nvPr>
        </p:nvSpPr>
        <p:spPr>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22</a:t>
            </a:fld>
            <a:endParaRPr/>
          </a:p>
        </p:txBody>
      </p:sp>
      <p:sp>
        <p:nvSpPr>
          <p:cNvPr id="233" name="Google Shape;233;p21"/>
          <p:cNvSpPr txBox="1"/>
          <p:nvPr/>
        </p:nvSpPr>
        <p:spPr>
          <a:xfrm>
            <a:off x="0" y="0"/>
            <a:ext cx="4572000" cy="3417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Create physical asset subtype table.</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CREATE TABLE A_Physical_Company_Asset</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Asset_ID        		INT(12) NOT NULL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Purchase_Date     		DATE NOT NULL</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Asset_Condition		VARCHAR(32) NOT NULL</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Condition_Check_Date	DATE NOT NULL</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Ownership_Status		VARCHAR(32) NOT NULL</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CONSTRAINT Condition_pickval</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CHECK (Asset_Condition in ('unit pristine/new','standard wear/tear','degraded','broken'))</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CONSTRAINT Ownership_pickval</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CHECK (Ownership_Status in ('owned','rented','in stock')))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Create clearance subtype table.</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CREATE TABLE A_Clearance_Company_Asset</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Asset_ID        	INT(12) NOT NULL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Clearance_Type    	VARCHAR(64) NOT NULL</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CONSTRAINT Clearance_pickval</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CHECK (Clearance_Type in ('Manager Notice', 'Digital Lock Combination','Group Area Password', 'Inspection Stamp', 'CUI Database')))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Create IT access subtype table.</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CREATE TABLE A_IT_Access_Company_Asset</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IT_Asset_ID      	INT(12) NOT NULL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Access_Type    	VARCHAR(32) NOT NULL</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 Location 		VARCHAR(255) NOT NULL) ;</a:t>
            </a:r>
            <a:endParaRPr sz="700" b="0" i="0" u="none" strike="noStrike" cap="none">
              <a:solidFill>
                <a:schemeClr val="lt1"/>
              </a:solidFill>
              <a:latin typeface="Courier New"/>
              <a:ea typeface="Courier New"/>
              <a:cs typeface="Courier New"/>
              <a:sym typeface="Courier New"/>
            </a:endParaRPr>
          </a:p>
        </p:txBody>
      </p:sp>
      <p:sp>
        <p:nvSpPr>
          <p:cNvPr id="234" name="Google Shape;234;p21"/>
          <p:cNvSpPr txBox="1"/>
          <p:nvPr/>
        </p:nvSpPr>
        <p:spPr>
          <a:xfrm>
            <a:off x="4572000" y="0"/>
            <a:ext cx="4572000" cy="5264100"/>
          </a:xfrm>
          <a:prstGeom prst="rect">
            <a:avLst/>
          </a:prstGeom>
          <a:noFill/>
          <a:ln>
            <a:noFill/>
          </a:ln>
        </p:spPr>
        <p:txBody>
          <a:bodyPr spcFirstLastPara="1" wrap="square" lIns="91425" tIns="0" rIns="91425" bIns="91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Create foreign keys.</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ALTER TABLE A_Department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ADD CONSTRAINT FOREIGN KEY (HR_Manager_Employee_ID)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REFERENCES A_Employee(Employee_ID);</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ALTER TABLE A_Employee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ADD CONSTRAINT FOREIGN KEY (Department_ID)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REFERENCES A_Department(Department_ID);</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ALTER TABLE A_Employee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ADD CONSTRAINT FOREIGN KEY (Job_ID)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REFERENCES A_Job_Title(Job_ID);</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ALTER TABLE A_Employee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ADD CONSTRAINT FOREIGN KEY (Supervisor_ID)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REFERENCES A_Employee(Employee_ID);</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ALTER TABLE A_New_Hire_Posting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ADD CONSTRAINT FOREIGN KEY (Job_Title_ID)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REFERENCES A_Job_Title(Job_ID);</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ALTER TABLE A_New_Hire_Posting</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ADD CONSTRAINT FOREIGN KEY (Department_ID)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REFERENCES A_Department(Department_ID);</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ALTER TABLE A_Paycheck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ADD CONSTRAINT FOREIGN KEY (Paid_to_Employee_ID)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REFERENCES A_Employee(Employee_ID);</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ALTER TABLE A_Withdrawl_Paperwork</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ADD CONSTRAINT FOREIGN KEY (Employee_ID)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REFERENCES A_Employee(Employee_ID);</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ALTER TABLE A_Withdrawl_Paperwork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ADD CONSTRAINT FOREIGN KEY (Department_ID)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REFERENCES A_Department(Department_ID);</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ALTER TABLE A_Company_Asset_Ownership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ADD CONSTRAINT FOREIGN KEY (Asset_ID)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REFERENCES A_Company_Asset(Asset_ID);</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ALTER TABLE A_Company_Asset_Ownership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ADD CONSTRAINT FOREIGN KEY (Employee_ID)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REFERENCES A_Employee(Employee_ID);</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ALTER TABLE A_Company_Asset</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ADD CONSTRAINT FOREIGN KEY (Department_ID)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REFERENCES A_Department(Department_ID);</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ALTER TABLE A_Physical_Company_Asset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ADD CONSTRAINT FOREIGN KEY (P_Asset_ID)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REFERENCES A_Company_Asset(Asset_ID);</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ALTER TABLE A_Clearance_Company_Asset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ADD CONSTRAINT FOREIGN KEY (C_Asset_ID)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REFERENCES A_Company_Asset(Asset_ID);</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ALTER TABLE A_IT_Access_Company_Asset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ADD CONSTRAINT FOREIGN KEY (IT_Asset_ID)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REFERENCES A_Company_Asset(Asset_ID);</a:t>
            </a:r>
            <a:endParaRPr sz="700" b="0" i="0" u="none" strike="noStrike" cap="none">
              <a:solidFill>
                <a:schemeClr val="lt1"/>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2"/>
          <p:cNvSpPr txBox="1">
            <a:spLocks noGrp="1"/>
          </p:cNvSpPr>
          <p:nvPr>
            <p:ph type="title"/>
          </p:nvPr>
        </p:nvSpPr>
        <p:spPr>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600"/>
              <a:buNone/>
            </a:pPr>
            <a:r>
              <a:rPr lang="en"/>
              <a:t>Record Creation SQL Code</a:t>
            </a:r>
            <a:endParaRPr/>
          </a:p>
        </p:txBody>
      </p:sp>
      <p:sp>
        <p:nvSpPr>
          <p:cNvPr id="240" name="Google Shape;240;p22"/>
          <p:cNvSpPr txBox="1">
            <a:spLocks noGrp="1"/>
          </p:cNvSpPr>
          <p:nvPr>
            <p:ph type="sldNum" idx="12"/>
          </p:nvPr>
        </p:nvSpPr>
        <p:spPr>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3"/>
          <p:cNvSpPr txBox="1">
            <a:spLocks noGrp="1"/>
          </p:cNvSpPr>
          <p:nvPr>
            <p:ph type="sldNum" idx="12"/>
          </p:nvPr>
        </p:nvSpPr>
        <p:spPr>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24</a:t>
            </a:fld>
            <a:endParaRPr/>
          </a:p>
        </p:txBody>
      </p:sp>
      <p:sp>
        <p:nvSpPr>
          <p:cNvPr id="246" name="Google Shape;246;p23"/>
          <p:cNvSpPr txBox="1"/>
          <p:nvPr/>
        </p:nvSpPr>
        <p:spPr>
          <a:xfrm>
            <a:off x="0" y="0"/>
            <a:ext cx="9144000" cy="524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SELECT * FROM A_Department;</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SET define OFF</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SET FOREIGN_KEY_CHECKS = 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insert values into A_Department</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A_Department VALUES (0001,00000013,'Sales');</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A_Department VALUES (0002,00000013,'Purchasing');</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A_Department VALUES (0003,00000016,'Receiving');</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A_Department VALUES (0004,00000016,'Kitting');</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A_Department VALUES (0005,00000016,'Manufacturing');</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A_Department VALUES (0006,00000016,'Inspection');</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A_Department VALUES (0007,00000016,'Shipping');</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A_Department VALUES (0008,00000013,'IT');</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A_Department VALUES (0009,00000013,'Operations');</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A_Department VALUES (0010,00000016,'Human Resources');</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insert values into A_Employee</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A_Employee VALUES (00000001,0001,0001,00000012,'Stanley','Mayer','Stanley.Mayer@company.com',8605077700,'2003-03-31',00080800);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A_Employee VALUES (00000002,0001,0002,00000012,'Ryland','Everett','Ryland.Everett@company.com',8605189154,'2003-12-31',00149100);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A_Employee VALUES (00000003,0003,0003,00000018,'Jaylin','Cline','Jaylin.Cline@company.com',8605207563,'2004-10-23',00106900);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A_Employee VALUES (00000004,0007,0004,00000024,'Ashtyn','Chapman','Ashtyn.Chapman@company.com',8605182445,'2005-03-11',00159500);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A_Employee VALUES (00000005,0001,0005,00000012,'Dominique','Barton','Dominique.Barton@company.com',8605002216,'2005-03-23',00046200);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A_Employee VALUES (00000006,0008,0006,00000017,'Amirah','Pugh','Amirah.Pugh@company.com',8605253880,'2007-02-26',00080800);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A_Employee VALUES (00000007,0002,0007,00000021,'Austin','Jarvis','Austin.Jarvis@company.com',8605122833,'2008-03-18',00131900);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A_Employee VALUES (00000008,0009,0008,00000020,'Gunner','Schmidt','Gunner.Schmidt@company.com',8605131574,'2009-06-14',00087600);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A_Employee VALUES (00000009,0006,0009,00000023,'Kaila','Harmon','Kaila.Harmon@company.com',8605229749,'2009-07-30',00062900);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A_Employee VALUES (00000010,0008,0010,00000017,'Jabari','Robertson','Jabari.Robertson@company.com',8605091946,'2010-09-04',00050000);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A_Employee VALUES (00000011,0004,0011,00000011,'Jewel','Diaz','Jewel.Diaz@company.com',8605168539,'2010-09-13',00141500);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A_Employee VALUES (00000012,0001,0012,00000012,'Jose','Torres','Jose.Torres@company.com',8605168895,'2011-09-20',00178100);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A_Employee VALUES (00000013,0010,0013,00000013,'Zayden','Norman','Zayden.Norman@company.com',8605202063,'2012-02-23',00059900);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A_Employee VALUES (00000014,0007,0014,00000024,'Russell','Nash','Russell.Nash@company.com',8605255532,'2013-07-16',00057000);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A_Employee VALUES (00000015,0009,0015,00000020,'Brodie','Page','Brodie.Page@company.com',8605153058,'2013-10-09',00144400);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A_Employee VALUES (00000016,0010,0016,00000013,'Aubree','Morgan','Aubree.Morgan@company.com',8605203918,'2014-04-23',00123000);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A_Employee VALUES (00000017,0008,0017,00000017,'Ayana','Reynolds','Ayana.Reynolds@company.com',8605077291,'2015-08-17',00150200);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A_Employee VALUES (00000018,0003,0018,00000018,'Rachel','Pratt','Rachel.Pratt@company.com',8605019217,'2016-07-20',00045700);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A_Employee VALUES (00000019,0005,0019,00000019,'Finley','Wagner','Finley.Wagner@company.com',8605083405,'2017-07-30',00167700);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A_Employee VALUES (00000020,0009,0020,00000020,'Regina','Elliott','Regina.Elliott@company.com',8605053733,'2017-08-10',00084100);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A_Employee VALUES (00000021,0002,0021,00000021,'Meadow','Rubio','Meadow.Rubio@company.com',8605194781,'2019-04-30',00148700);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A_Employee VALUES (00000022,0008,0022,00000017,'Tiana','Hubbard','Tiana.Hubbard@company.com',8605121838,'2020-10-24',00071000);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A_Employee VALUES (00000023,0006,0023,00000023,'Madden','Kaiser','Madden.Kaiser@company.com',8605083537,'2021-04-19',00074600);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A_Employee VALUES (00000024,0007,0024,00000024,'Madilynn','Fernandez','Madilynn.Fernandez@company.com',8605133464,'2022-03-13',00068900);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A_Employee VALUES (00000025,0005,0025,00000019,'Maximus','Buckley','Maximus.Buckley@company.com',8605206896,'2022-03-25',00117000);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insert values into A_Paycheck</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A_Paycheck VALUES (0000000000001001,00000011,'2023-03-15',04716.67,'salary');</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A_Paycheck VALUES (0000000000001002,00000012,'2023-03-15',05936.67,'salary');</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A_Paycheck VALUES (0000000000001003,00000013,'2023-03-15',01996.67,'salary');</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A_Paycheck VALUES (0000000000001004,00000014,'2023-03-15',01900.00,'salary');</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A_Paycheck VALUES (0000000000001005,00000015,'2023-03-15',04813.33,'salary');</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A_Paycheck VALUES (0000000000001006,00000016,'2023-03-15',04100.00,'salary');</a:t>
            </a:r>
            <a:endParaRPr sz="700" b="0" i="0" u="none" strike="noStrike" cap="none">
              <a:solidFill>
                <a:schemeClr val="lt1"/>
              </a:solidFill>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4"/>
          <p:cNvSpPr txBox="1">
            <a:spLocks noGrp="1"/>
          </p:cNvSpPr>
          <p:nvPr>
            <p:ph type="sldNum" idx="12"/>
          </p:nvPr>
        </p:nvSpPr>
        <p:spPr>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25</a:t>
            </a:fld>
            <a:endParaRPr/>
          </a:p>
        </p:txBody>
      </p:sp>
      <p:sp>
        <p:nvSpPr>
          <p:cNvPr id="252" name="Google Shape;252;p24"/>
          <p:cNvSpPr txBox="1"/>
          <p:nvPr/>
        </p:nvSpPr>
        <p:spPr>
          <a:xfrm>
            <a:off x="0" y="0"/>
            <a:ext cx="9144000" cy="5262964"/>
          </a:xfrm>
          <a:prstGeom prst="rect">
            <a:avLst/>
          </a:prstGeom>
          <a:noFill/>
          <a:ln>
            <a:noFill/>
          </a:ln>
        </p:spPr>
        <p:txBody>
          <a:bodyPr spcFirstLastPara="1" wrap="square" lIns="91425" tIns="0" rIns="91425" bIns="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A_Paycheck VALUES (0000000000001007,00000017,'2023-03-15',05006.67,'salary');</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A_Paycheck VALUES (0000000000001008,00000018,'2023-03-15',01523.33,'salary');</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A_Paycheck VALUES (0000000000001009,00000019,'2023-03-15',05590.00,'salary');</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A_Paycheck VALUES (0000000000001010,00000020,'2023-03-15',02803.33,'salary');</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A_Paycheck VALUES (0000000000001011,00000014,'2023-03-23',01900.00,'final paycheck');</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insert values into A_Job_Title</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A_Job_Title VALUES (0001,'Sales Account Manager','Navigates Customer negotiations. Reviews and processes purchase orders.',00061000,00113000);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A_Job_Title VALUES (0002,'Sales Senior Account Manager','Navigates Customer negotiations. Reviews and processes purchase orders.',00142000,00265000);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A_Job_Title VALUES (0003,'Receiving Manager','Receives in materials from vendors, inspects for quality, maintains an orderly stock room.',00080000,00150000);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A_Job_Title VALUES (0004,'Shipping Senior Manager','Packages product in protective wrapping based on customer requirements.',00120000,00223000);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A_Job_Title VALUES (0005,'Sales Account Manager','Navigates Customer negotiations. Reviews and processes purchase orders.',00035000,00065000);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A_Job_Title VALUES (0006,'IT Associate','Maintain''s company''s digital infrastructure',00061000,00113000);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A_Job_Title VALUES (0007,'Purchasing Engineer','Reviews SAP for MRP scheduling and places Purchase Orders with suppliers.',00099000,00185000);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A_Job_Title VALUES (0008,'Operations Manager','Manages workflow to maximize efficiency, productivity and profitability. Manages expedite orders.',00066000,00123000);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A_Job_Title VALUES (0009,'Inspection Manager','Inspects finished product for quality. Performs minor rework to ensure product meets customer requirements. Recommends process changes to improve quality out of manufacturing.',00047000,00088000);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A_Job_Title VALUES (0010,'IT Associate','Maintain''s company''s digital infrastructure',00038000,00070000);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A_Job_Title VALUES (0011,'Kitting Senior Director','Obtains materials from stock room based on pick list for the job, delivers to manufacturing room.',00106000,00198000);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A_Job_Title VALUES (0012,'Sales Senior Account Manager','Navigates Customer negotiations. Reviews and processes purchase orders.',00134000,00249000);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A_Job_Title VALUES (0013,'Human Resources Senior Associate','Manages personnel conflicts, hirings and separations.',00045000,00084000);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A_Job_Title VALUES (0014,'Shipping Technician','Packages product in protective wrapping based on customer requirements.',00043000,00080000);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A_Job_Title VALUES (0015,'Operations Senior Manager','Manages workflow to maximize efficiency, productivity and profitability. Manages expedite orders.',00108000,00202000);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A_Job_Title VALUES (0016,'Human Resources Senior Associate','Manages personnel conflicts, hirings and separations.',00092000,00172000);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A_Job_Title VALUES (0017,'IT Associate','Maintain''s company''s digital infrastructure',00113000,00210000);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A_Job_Title VALUES (0018,'Receiving Clerk','Receives in materials from vendors, inspects for quality, maintains an orderly stock room.',00034000,00064000);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A_Job_Title VALUES (0019,'Manufacturing Engineer','Assembles materials into finished product. Follows work instruction. Assembly skill required.',00126000,00235000);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A_Job_Title VALUES (0020,'Operations Manager','Manages workflow to maximize efficiency, productivity and profitability. Manages expedite orders.',00063000,00118000);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A_Job_Title VALUES (0021,'Purchasing Senior Manager','Reviews SAP for MRP scheduling and places Purchase Orders with suppliers.',00112000,00208000);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A_Job_Title VALUES (0022,'IT Clerk','Maintain''s company''s digital infrastructure',00053000,00099000);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A_Job_Title VALUES (0023,'Inspection Associate','Inspects finished product for quality. Performs minor rework to ensure product meets customer requirements. Recommends process changes to improve quality out of manufacturing.',00056000,00104000);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A_Job_Title VALUES (0024,'Shipping Senior Manager','Packages product in protective wrapping based on customer requirements.',00052000,00096000);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A_Job_Title VALUES (0025,'Manufacturing Manager','Assembles materials into finished product. Follows work instruction. Assembly skill required.',00088000,00164000);</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insert values into A_New_Hire_Posting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A_New_Hire_Posting VALUES (00000001,0012,0001,1,'2023-03-23','Navigates Customer negotiations. Reviews and processes purchase orders.');</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A_New_Hire_Posting VALUES (00000002,0021,0002,1,'2023-03-23','Reviews SAP for MRP scheduling and places Purchase Orders with suppliers.');</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A_New_Hire_Posting VALUES (00000003,0018,0003,1,'2023-03-23','Receives in materials from vendors, inspects for quality, maintains an orderly stock room.');</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A_New_Hire_Posting VALUES (00000004,0011,0004,1,'2023-03-23','Obtains materials from stock room based on pick list for the job, delivers to manufacturing room.');</a:t>
            </a:r>
            <a:endParaRPr sz="700" b="0" i="0" u="none" strike="noStrike" cap="none">
              <a:solidFill>
                <a:schemeClr val="lt1"/>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5"/>
          <p:cNvSpPr txBox="1">
            <a:spLocks noGrp="1"/>
          </p:cNvSpPr>
          <p:nvPr>
            <p:ph type="sldNum" idx="12"/>
          </p:nvPr>
        </p:nvSpPr>
        <p:spPr>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26</a:t>
            </a:fld>
            <a:endParaRPr/>
          </a:p>
        </p:txBody>
      </p:sp>
      <p:sp>
        <p:nvSpPr>
          <p:cNvPr id="258" name="Google Shape;258;p25"/>
          <p:cNvSpPr txBox="1"/>
          <p:nvPr/>
        </p:nvSpPr>
        <p:spPr>
          <a:xfrm>
            <a:off x="0" y="0"/>
            <a:ext cx="9144000" cy="524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A_New_Hire_Posting VALUES (00000005,0019,0005,1,'2023-03-23','Assembles materials into finished product. Follows work instruction. Assembly skill required.');</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A_New_Hire_Posting VALUES (00000006,0023,0006,1,'2023-03-23','Inspects finished product for quality. Performs minor rework to ensure product meets customer requirements. Recommends process changes to improve quality out of manufacturing.');</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A_New_Hire_Posting VALUES (00000007,0024,0007,1,'2023-03-23','Packages product in protective wrapping based on customer requirements.');</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A_New_Hire_Posting VALUES (00000008,0017,0008,1,'2023-03-23','Maintain''s company''s digital infrastructure');</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A_New_Hire_Posting VALUES (00000009,0020,0009,0,'2023-03-23','Manages workflow to maximize efficiency, productivity and profitability. Manages expedite orders.');</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A_New_Hire_Posting VALUES (00000010,0013,0010,0,'2023-03-23','Manages personnel conflicts, hirings and separations.');</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insert values into A_Withdrawl_Paperwork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A_Withdrawl_Paperwork VALUES (000000000001,00000001,0001,1,'2022-09-13','2022-09-20','2022-10-04','Better Pay');</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A_Withdrawl_Paperwork VALUES (000000000002,00000002,0001,0,'2023-01-07','2023-01-14','2023-01-23','Better Pay');</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A_Withdrawl_Paperwork VALUES (000000000003,00000003,0003,1,'2022-05-24','2022-05-31','2022-06-26','Better Pay');</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A_Withdrawl_Paperwork VALUES (000000000004,00000004,0007,1,'2022-09-20','2022-09-27','2022-10-18','Spouse Relocating');</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A_Withdrawl_Paperwork VALUES (000000000005,00000005,0001,1,'2022-11-05','2022-11-12','2022-11-23','Better Pay');</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A_Withdrawl_Paperwork VALUES (000000000006,00000006,0008,1,'2022-07-02','2022-07-09','2022-08-02','Better Location');</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A_Withdrawl_Paperwork VALUES (000000000007,00000007,0002,1,'2022-07-29','2022-08-05','2022-08-16','Better Location');</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A_Withdrawl_Paperwork VALUES (000000000008,00000008,0009,1,'2022-04-15','2022-04-22','2022-04-29','Spouse Relocating');</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A_Withdrawl_Paperwork VALUES (000000000009,00000009,0006,1,'2022-09-30','2022-10-07','2022-10-25','Better Location');</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A_Withdrawl_Paperwork VALUES (000000000010,00000014,0007,1,'2022-11-24','2022-12-01','2022-12-23','Better Pay');</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insert values into A_Company_Asset_Ownership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A_Company_Asset_Ownership VALUES (000000000001,00000001,'2003-04-01','2022-10-03');</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A_Company_Asset_Ownership VALUES (000000000002,00000002,'2004-01-01','2023-01-22');</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A_Company_Asset_Ownership VALUES (000000000003,00000003,'2004-10-24','2022-06-25');</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A_Company_Asset_Ownership VALUES (000000000004,00000004,'2005-03-12','2022-10-17');</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A_Company_Asset_Ownership VALUES (000000000005,00000005,'2005-03-24','2022-11-22');</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A_Company_Asset_Ownership VALUES (000000000006,00000006,'2007-02-27','2022-08-01');</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A_Company_Asset_Ownership VALUES (000000000007,00000007,'2008-03-19','2022-08-15');</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A_Company_Asset_Ownership VALUES (000000000008,00000014,'2013-07-17',NULL);</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A_Company_Asset_Ownership VALUES (000000000009,00000014,'2013-07-17',NULL);</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A_Company_Asset_Ownership VALUES (000000000010,00000014,'2013-07-17',NULL);</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insert values into A_Company_Asset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A_Company_Asset VALUES (000000000001,0008,'IT Access');</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A_Company_Asset VALUES (000000000002,0008,'IT Access');</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A_Company_Asset VALUES (000000000003,0008,'IT Access');</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A_Company_Asset VALUES (000000000004,0008,'IT Access');</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A_Company_Asset VALUES (000000000005,0008,'IT Access');</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A_Company_Asset VALUES (000000000006,0008,'IT Access');</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A_Company_Asset VALUES (000000000007,0008,'IT Access');</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A_Company_Asset VALUES (000000000008,0009,'Clearance');</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A_Company_Asset VALUES (000000000009,0010,'Physical Asset');</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A_Company_Asset VALUES (000000000010,0008,'IT Access');</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A_Company_Asset VALUES (000000000011,0009,'Clearance');</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A_Company_Asset VALUES (000000000012,0009,'Clearance');</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A_Company_Asset VALUES (000000000013,0009,'Clearance');</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A_Company_Asset VALUES (000000000014,0009,'Clearance');</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A_Company_Asset VALUES (000000000015,0009,'Clearance');</a:t>
            </a:r>
            <a:endParaRPr sz="700" b="0" i="0" u="none" strike="noStrike" cap="none">
              <a:solidFill>
                <a:schemeClr val="lt1"/>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6"/>
          <p:cNvSpPr txBox="1">
            <a:spLocks noGrp="1"/>
          </p:cNvSpPr>
          <p:nvPr>
            <p:ph type="sldNum" idx="12"/>
          </p:nvPr>
        </p:nvSpPr>
        <p:spPr>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27</a:t>
            </a:fld>
            <a:endParaRPr/>
          </a:p>
        </p:txBody>
      </p:sp>
      <p:sp>
        <p:nvSpPr>
          <p:cNvPr id="264" name="Google Shape;264;p26"/>
          <p:cNvSpPr txBox="1"/>
          <p:nvPr/>
        </p:nvSpPr>
        <p:spPr>
          <a:xfrm>
            <a:off x="0" y="0"/>
            <a:ext cx="9144000" cy="5264100"/>
          </a:xfrm>
          <a:prstGeom prst="rect">
            <a:avLst/>
          </a:prstGeom>
          <a:noFill/>
          <a:ln>
            <a:noFill/>
          </a:ln>
        </p:spPr>
        <p:txBody>
          <a:bodyPr spcFirstLastPara="1" wrap="square" lIns="91425" tIns="0" rIns="91425" bIns="91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A_Company_Asset VALUES (000000000016,0009,'Clearance');</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A_Company_Asset VALUES (000000000017,0009,'Clearance');</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A_Company_Asset VALUES (000000000018,0009,'Clearance');</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A_Company_Asset VALUES (000000000019,0009,'Clearance');</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A_Company_Asset VALUES (000000000020,0008,'IT Access');</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A_Company_Asset VALUES (000000000021,0008,'IT Access');</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A_Company_Asset VALUES (000000000022,0010,'Physical Asset');</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A_Company_Asset VALUES (000000000023,0010,'Physical Asset');</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A_Company_Asset VALUES (000000000024,0010,'Physical Asset');</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A_Company_Asset VALUES (000000000025,0010,'Physical Asset');</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A_Company_Asset VALUES (000000000026,0010,'Physical Asset');</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A_Company_Asset VALUES (000000000027,0010,'Physical Asset');</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A_Company_Asset VALUES (000000000028,0010,'Physical Asset');</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A_Company_Asset VALUES (000000000029,0010,'Physical Asset');</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A_Company_Asset VALUES (000000000030,0010,'Physical Asset');</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insert values into A_Clearance_Company_Asset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A_Clearance_Company_Asset VALUES (000000000008,'Group Area Password');</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A_Clearance_Company_Asset VALUES (000000000011,'Group Area Password');</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A_Clearance_Company_Asset VALUES (000000000012,'Group Area Password');</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A_Clearance_Company_Asset VALUES (000000000013,'Group Area Password');</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A_Clearance_Company_Asset VALUES (000000000014,'Group Area Password');</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A_Clearance_Company_Asset VALUES (000000000015,'Group Area Password');</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A_Clearance_Company_Asset VALUES (000000000016,'Digital Lock Combination');</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A_Clearance_Company_Asset VALUES (000000000017,'Inspection Stamp');</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A_Clearance_Company_Asset VALUES (000000000018,'Manager Notice');</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A_Clearance_Company_Asset VALUES (000000000019,'Manager Notice');</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insert values into A_Physical_Company_Asset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A_Physical_Company_Asset VALUES (000000000009,'2017-07-17','unit pristine/new','2017-07-17','owned');</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A_Physical_Company_Asset VALUES (000000000022,'2017-07-17','unit pristine/new','2017-07-17','owned');</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A_Physical_Company_Asset VALUES (000000000023,'2017-07-17','unit pristine/new','2017-07-17','owned');</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A_Physical_Company_Asset VALUES (000000000024,'2017-07-17','unit pristine/new','2017-07-17','owned');</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A_Physical_Company_Asset VALUES (000000000025,'2017-07-17','unit pristine/new','2017-07-17','owned');</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A_Physical_Company_Asset VALUES (000000000026,'2021-02-12','unit pristine/new','2021-02-12','owned');</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A_Physical_Company_Asset VALUES (000000000027,'2021-02-12','unit pristine/new','2021-02-12','owned');</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A_Physical_Company_Asset VALUES (000000000028,'2021-02-12','unit pristine/new','2021-02-12','owned');</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A_Physical_Company_Asset VALUES (000000000029,'2021-02-12','unit pristine/new','2021-02-12','owned');</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A_Physical_Company_Asset VALUES (000000000030,'2021-02-12','unit pristine/new','2021-02-12','owned');</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 insert values into A_IT_Access_Company_Asset </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A_IT_Access_Company_Asset VALUES (000000000001,'Sharedrive','//PWC.com/Groups');</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A_IT_Access_Company_Asset VALUES (000000000002,'Sharedrive','//PWC.com/Groups');</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A_IT_Access_Company_Asset VALUES (000000000003,'Sharedrive','//PWC.com/Groups');</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A_IT_Access_Company_Asset VALUES (000000000004,'Sharedrive','//PWC.com/Groups');</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A_IT_Access_Company_Asset VALUES (000000000005,'Sharedrive','//PWC.com/Groups');</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A_IT_Access_Company_Asset VALUES (000000000006,'Sharedrive','//PWC.com/Groups');</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A_IT_Access_Company_Asset VALUES (000000000007,'Sharedrive','//PWC.com/Groups');</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A_IT_Access_Company_Asset VALUES (000000000010,'Sharedrive','//PWC.com/Groups');</a:t>
            </a:r>
            <a:endParaRPr sz="700" b="0"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A_IT_Access_Company_Asset VALUES (000000000020,'Sharedrive','//PWC.com/Groups');</a:t>
            </a:r>
            <a:endParaRPr sz="700" b="0" i="0" u="none" strike="noStrike" cap="none">
              <a:solidFill>
                <a:schemeClr val="lt1"/>
              </a:solidFill>
              <a:latin typeface="Courier New"/>
              <a:ea typeface="Courier New"/>
              <a:cs typeface="Courier New"/>
              <a:sym typeface="Courier New"/>
            </a:endParaRPr>
          </a:p>
          <a:p>
            <a:pPr marL="0" marR="0" lvl="0" indent="0" algn="l" rtl="0">
              <a:lnSpc>
                <a:spcPct val="115000"/>
              </a:lnSpc>
              <a:spcBef>
                <a:spcPts val="0"/>
              </a:spcBef>
              <a:spcAft>
                <a:spcPts val="0"/>
              </a:spcAft>
              <a:buClr>
                <a:srgbClr val="000000"/>
              </a:buClr>
              <a:buSzPts val="700"/>
              <a:buFont typeface="Arial"/>
              <a:buNone/>
            </a:pPr>
            <a:r>
              <a:rPr lang="en" sz="700" b="0" i="0" u="none" strike="noStrike" cap="none">
                <a:solidFill>
                  <a:schemeClr val="lt1"/>
                </a:solidFill>
                <a:latin typeface="Courier New"/>
                <a:ea typeface="Courier New"/>
                <a:cs typeface="Courier New"/>
                <a:sym typeface="Courier New"/>
              </a:rPr>
              <a:t>INSERT INTO A_IT_Access_Company_Asset VALUES (000000000021,'Sharedrive','//PWC.com/Groups');</a:t>
            </a:r>
            <a:endParaRPr sz="700" b="0" i="0" u="none" strike="noStrike" cap="none">
              <a:solidFill>
                <a:schemeClr val="lt1"/>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0" name="Google Shape;270;p27"/>
          <p:cNvSpPr txBox="1">
            <a:spLocks noGrp="1"/>
          </p:cNvSpPr>
          <p:nvPr>
            <p:ph type="title"/>
          </p:nvPr>
        </p:nvSpPr>
        <p:spPr>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SQL Queries</a:t>
            </a:r>
            <a:endParaRPr/>
          </a:p>
        </p:txBody>
      </p:sp>
      <p:sp>
        <p:nvSpPr>
          <p:cNvPr id="271" name="Google Shape;271;p27"/>
          <p:cNvSpPr txBox="1">
            <a:spLocks noGrp="1"/>
          </p:cNvSpPr>
          <p:nvPr>
            <p:ph type="body" idx="1"/>
          </p:nvPr>
        </p:nvSpPr>
        <p:spPr>
          <a:xfrm>
            <a:off x="311700" y="1152475"/>
            <a:ext cx="4260300" cy="3416400"/>
          </a:xfrm>
          <a:prstGeom prst="rect">
            <a:avLst/>
          </a:prstGeom>
          <a:noFill/>
          <a:ln>
            <a:noFill/>
          </a:ln>
        </p:spPr>
        <p:txBody>
          <a:bodyPr spcFirstLastPara="1" wrap="square" lIns="91425" tIns="91425" rIns="91425" bIns="91425" anchor="t" anchorCtr="0">
            <a:normAutofit fontScale="92500"/>
          </a:bodyPr>
          <a:lstStyle/>
          <a:p>
            <a:pPr marL="0" lvl="0" indent="0" algn="l" rtl="0">
              <a:lnSpc>
                <a:spcPct val="100000"/>
              </a:lnSpc>
              <a:spcBef>
                <a:spcPts val="0"/>
              </a:spcBef>
              <a:spcAft>
                <a:spcPts val="0"/>
              </a:spcAft>
              <a:buSzPct val="138996"/>
              <a:buNone/>
            </a:pPr>
            <a:r>
              <a:rPr lang="en" sz="1400" b="1" u="sng">
                <a:latin typeface="Arial"/>
                <a:ea typeface="Arial"/>
                <a:cs typeface="Arial"/>
                <a:sym typeface="Arial"/>
              </a:rPr>
              <a:t>Query #1:</a:t>
            </a:r>
            <a:endParaRPr sz="1400" b="1" u="sng">
              <a:latin typeface="Arial"/>
              <a:ea typeface="Arial"/>
              <a:cs typeface="Arial"/>
              <a:sym typeface="Arial"/>
            </a:endParaRPr>
          </a:p>
          <a:p>
            <a:pPr marL="0" lvl="0" indent="0" algn="l" rtl="0">
              <a:lnSpc>
                <a:spcPct val="100000"/>
              </a:lnSpc>
              <a:spcBef>
                <a:spcPts val="0"/>
              </a:spcBef>
              <a:spcAft>
                <a:spcPts val="0"/>
              </a:spcAft>
              <a:buSzPct val="216216"/>
              <a:buNone/>
            </a:pPr>
            <a:r>
              <a:rPr lang="en" sz="900" b="1">
                <a:latin typeface="Arial"/>
                <a:ea typeface="Arial"/>
                <a:cs typeface="Arial"/>
                <a:sym typeface="Arial"/>
              </a:rPr>
              <a:t>SELECT</a:t>
            </a:r>
            <a:r>
              <a:rPr lang="en" sz="900">
                <a:latin typeface="Arial"/>
                <a:ea typeface="Arial"/>
                <a:cs typeface="Arial"/>
                <a:sym typeface="Arial"/>
              </a:rPr>
              <a:t> Department_ID , </a:t>
            </a:r>
            <a:r>
              <a:rPr lang="en" sz="900" b="1">
                <a:latin typeface="Arial"/>
                <a:ea typeface="Arial"/>
                <a:cs typeface="Arial"/>
                <a:sym typeface="Arial"/>
              </a:rPr>
              <a:t>DATEDIFF</a:t>
            </a:r>
            <a:r>
              <a:rPr lang="en" sz="900">
                <a:latin typeface="Arial"/>
                <a:ea typeface="Arial"/>
                <a:cs typeface="Arial"/>
                <a:sym typeface="Arial"/>
              </a:rPr>
              <a:t>(Department_Endorsement_Date,Notice_Date) </a:t>
            </a:r>
            <a:r>
              <a:rPr lang="en" sz="900" b="1">
                <a:latin typeface="Arial"/>
                <a:ea typeface="Arial"/>
                <a:cs typeface="Arial"/>
                <a:sym typeface="Arial"/>
              </a:rPr>
              <a:t>AS</a:t>
            </a:r>
            <a:r>
              <a:rPr lang="en" sz="900">
                <a:latin typeface="Arial"/>
                <a:ea typeface="Arial"/>
                <a:cs typeface="Arial"/>
                <a:sym typeface="Arial"/>
              </a:rPr>
              <a:t> "Endorsement Duration in Days"</a:t>
            </a:r>
            <a:endParaRPr sz="900">
              <a:latin typeface="Arial"/>
              <a:ea typeface="Arial"/>
              <a:cs typeface="Arial"/>
              <a:sym typeface="Arial"/>
            </a:endParaRPr>
          </a:p>
          <a:p>
            <a:pPr marL="0" lvl="0" indent="0" algn="l" rtl="0">
              <a:lnSpc>
                <a:spcPct val="100000"/>
              </a:lnSpc>
              <a:spcBef>
                <a:spcPts val="0"/>
              </a:spcBef>
              <a:spcAft>
                <a:spcPts val="0"/>
              </a:spcAft>
              <a:buSzPct val="216216"/>
              <a:buNone/>
            </a:pPr>
            <a:r>
              <a:rPr lang="en" sz="900" b="1">
                <a:latin typeface="Arial"/>
                <a:ea typeface="Arial"/>
                <a:cs typeface="Arial"/>
                <a:sym typeface="Arial"/>
              </a:rPr>
              <a:t>FROM</a:t>
            </a:r>
            <a:r>
              <a:rPr lang="en" sz="900">
                <a:latin typeface="Arial"/>
                <a:ea typeface="Arial"/>
                <a:cs typeface="Arial"/>
                <a:sym typeface="Arial"/>
              </a:rPr>
              <a:t> A_Withdrawl_Paperwork</a:t>
            </a:r>
            <a:endParaRPr sz="900">
              <a:latin typeface="Arial"/>
              <a:ea typeface="Arial"/>
              <a:cs typeface="Arial"/>
              <a:sym typeface="Arial"/>
            </a:endParaRPr>
          </a:p>
          <a:p>
            <a:pPr marL="0" lvl="0" indent="0" algn="l" rtl="0">
              <a:lnSpc>
                <a:spcPct val="100000"/>
              </a:lnSpc>
              <a:spcBef>
                <a:spcPts val="0"/>
              </a:spcBef>
              <a:spcAft>
                <a:spcPts val="0"/>
              </a:spcAft>
              <a:buSzPct val="216216"/>
              <a:buNone/>
            </a:pPr>
            <a:r>
              <a:rPr lang="en" sz="900" b="1">
                <a:latin typeface="Arial"/>
                <a:ea typeface="Arial"/>
                <a:cs typeface="Arial"/>
                <a:sym typeface="Arial"/>
              </a:rPr>
              <a:t>GROUP</a:t>
            </a:r>
            <a:r>
              <a:rPr lang="en" sz="900">
                <a:latin typeface="Arial"/>
                <a:ea typeface="Arial"/>
                <a:cs typeface="Arial"/>
                <a:sym typeface="Arial"/>
              </a:rPr>
              <a:t> </a:t>
            </a:r>
            <a:r>
              <a:rPr lang="en" sz="900" b="1">
                <a:latin typeface="Arial"/>
                <a:ea typeface="Arial"/>
                <a:cs typeface="Arial"/>
                <a:sym typeface="Arial"/>
              </a:rPr>
              <a:t>BY</a:t>
            </a:r>
            <a:r>
              <a:rPr lang="en" sz="900">
                <a:latin typeface="Arial"/>
                <a:ea typeface="Arial"/>
                <a:cs typeface="Arial"/>
                <a:sym typeface="Arial"/>
              </a:rPr>
              <a:t> Department_ID</a:t>
            </a:r>
            <a:endParaRPr sz="900">
              <a:latin typeface="Arial"/>
              <a:ea typeface="Arial"/>
              <a:cs typeface="Arial"/>
              <a:sym typeface="Arial"/>
            </a:endParaRPr>
          </a:p>
          <a:p>
            <a:pPr marL="0" lvl="0" indent="0" algn="l" rtl="0">
              <a:lnSpc>
                <a:spcPct val="100000"/>
              </a:lnSpc>
              <a:spcBef>
                <a:spcPts val="0"/>
              </a:spcBef>
              <a:spcAft>
                <a:spcPts val="0"/>
              </a:spcAft>
              <a:buSzPct val="176904"/>
              <a:buNone/>
            </a:pPr>
            <a:endParaRPr sz="1100">
              <a:latin typeface="Arial"/>
              <a:ea typeface="Arial"/>
              <a:cs typeface="Arial"/>
              <a:sym typeface="Arial"/>
            </a:endParaRPr>
          </a:p>
          <a:p>
            <a:pPr marL="0" lvl="0" indent="0" algn="l" rtl="0">
              <a:lnSpc>
                <a:spcPct val="100000"/>
              </a:lnSpc>
              <a:spcBef>
                <a:spcPts val="0"/>
              </a:spcBef>
              <a:spcAft>
                <a:spcPts val="0"/>
              </a:spcAft>
              <a:buSzPct val="138996"/>
              <a:buNone/>
            </a:pPr>
            <a:r>
              <a:rPr lang="en" sz="1400" b="1" u="sng">
                <a:latin typeface="Arial"/>
                <a:ea typeface="Arial"/>
                <a:cs typeface="Arial"/>
                <a:sym typeface="Arial"/>
              </a:rPr>
              <a:t>Query #2:</a:t>
            </a:r>
            <a:endParaRPr sz="1100">
              <a:latin typeface="Arial"/>
              <a:ea typeface="Arial"/>
              <a:cs typeface="Arial"/>
              <a:sym typeface="Arial"/>
            </a:endParaRPr>
          </a:p>
          <a:p>
            <a:pPr marL="0" lvl="0" indent="0" algn="l" rtl="0">
              <a:lnSpc>
                <a:spcPct val="100000"/>
              </a:lnSpc>
              <a:spcBef>
                <a:spcPts val="0"/>
              </a:spcBef>
              <a:spcAft>
                <a:spcPts val="0"/>
              </a:spcAft>
              <a:buSzPct val="216216"/>
              <a:buNone/>
            </a:pPr>
            <a:r>
              <a:rPr lang="en" sz="900" b="1">
                <a:latin typeface="Arial"/>
                <a:ea typeface="Arial"/>
                <a:cs typeface="Arial"/>
                <a:sym typeface="Arial"/>
              </a:rPr>
              <a:t>SELECT</a:t>
            </a:r>
            <a:r>
              <a:rPr lang="en" sz="900">
                <a:latin typeface="Arial"/>
                <a:ea typeface="Arial"/>
                <a:cs typeface="Arial"/>
                <a:sym typeface="Arial"/>
              </a:rPr>
              <a:t> e.First_Name, e.Last_Name , e.Salary ,j.Title , j.MinSalary , j.MaxSalary , </a:t>
            </a:r>
            <a:r>
              <a:rPr lang="en" sz="900" b="1">
                <a:latin typeface="Arial"/>
                <a:ea typeface="Arial"/>
                <a:cs typeface="Arial"/>
                <a:sym typeface="Arial"/>
              </a:rPr>
              <a:t>if</a:t>
            </a:r>
            <a:r>
              <a:rPr lang="en" sz="900">
                <a:latin typeface="Arial"/>
                <a:ea typeface="Arial"/>
                <a:cs typeface="Arial"/>
                <a:sym typeface="Arial"/>
              </a:rPr>
              <a:t>(e.Salary </a:t>
            </a:r>
            <a:r>
              <a:rPr lang="en" sz="900" b="1">
                <a:latin typeface="Arial"/>
                <a:ea typeface="Arial"/>
                <a:cs typeface="Arial"/>
                <a:sym typeface="Arial"/>
              </a:rPr>
              <a:t>BETWEEN</a:t>
            </a:r>
            <a:r>
              <a:rPr lang="en" sz="900">
                <a:latin typeface="Arial"/>
                <a:ea typeface="Arial"/>
                <a:cs typeface="Arial"/>
                <a:sym typeface="Arial"/>
              </a:rPr>
              <a:t> j.MinSalary </a:t>
            </a:r>
            <a:r>
              <a:rPr lang="en" sz="900" b="1">
                <a:latin typeface="Arial"/>
                <a:ea typeface="Arial"/>
                <a:cs typeface="Arial"/>
                <a:sym typeface="Arial"/>
              </a:rPr>
              <a:t>AND</a:t>
            </a:r>
            <a:r>
              <a:rPr lang="en" sz="900">
                <a:latin typeface="Arial"/>
                <a:ea typeface="Arial"/>
                <a:cs typeface="Arial"/>
                <a:sym typeface="Arial"/>
              </a:rPr>
              <a:t> j.MaxSalary, 'Salary Within Normal Range', 'Salary Not Within Normal Range') </a:t>
            </a:r>
            <a:endParaRPr sz="900">
              <a:latin typeface="Arial"/>
              <a:ea typeface="Arial"/>
              <a:cs typeface="Arial"/>
              <a:sym typeface="Arial"/>
            </a:endParaRPr>
          </a:p>
          <a:p>
            <a:pPr marL="0" lvl="0" indent="0" algn="l" rtl="0">
              <a:lnSpc>
                <a:spcPct val="100000"/>
              </a:lnSpc>
              <a:spcBef>
                <a:spcPts val="0"/>
              </a:spcBef>
              <a:spcAft>
                <a:spcPts val="0"/>
              </a:spcAft>
              <a:buSzPct val="216216"/>
              <a:buNone/>
            </a:pPr>
            <a:r>
              <a:rPr lang="en" sz="900" b="1">
                <a:latin typeface="Arial"/>
                <a:ea typeface="Arial"/>
                <a:cs typeface="Arial"/>
                <a:sym typeface="Arial"/>
              </a:rPr>
              <a:t>FROM</a:t>
            </a:r>
            <a:r>
              <a:rPr lang="en" sz="900">
                <a:latin typeface="Arial"/>
                <a:ea typeface="Arial"/>
                <a:cs typeface="Arial"/>
                <a:sym typeface="Arial"/>
              </a:rPr>
              <a:t> A_Employee e</a:t>
            </a:r>
            <a:endParaRPr sz="900">
              <a:latin typeface="Arial"/>
              <a:ea typeface="Arial"/>
              <a:cs typeface="Arial"/>
              <a:sym typeface="Arial"/>
            </a:endParaRPr>
          </a:p>
          <a:p>
            <a:pPr marL="0" lvl="0" indent="0" algn="l" rtl="0">
              <a:lnSpc>
                <a:spcPct val="100000"/>
              </a:lnSpc>
              <a:spcBef>
                <a:spcPts val="0"/>
              </a:spcBef>
              <a:spcAft>
                <a:spcPts val="0"/>
              </a:spcAft>
              <a:buSzPct val="216216"/>
              <a:buNone/>
            </a:pPr>
            <a:r>
              <a:rPr lang="en" sz="900" b="1">
                <a:latin typeface="Arial"/>
                <a:ea typeface="Arial"/>
                <a:cs typeface="Arial"/>
                <a:sym typeface="Arial"/>
              </a:rPr>
              <a:t>JOIN</a:t>
            </a:r>
            <a:r>
              <a:rPr lang="en" sz="900">
                <a:latin typeface="Arial"/>
                <a:ea typeface="Arial"/>
                <a:cs typeface="Arial"/>
                <a:sym typeface="Arial"/>
              </a:rPr>
              <a:t> A_Withdrawl_Paperwork w</a:t>
            </a:r>
            <a:endParaRPr sz="900">
              <a:latin typeface="Arial"/>
              <a:ea typeface="Arial"/>
              <a:cs typeface="Arial"/>
              <a:sym typeface="Arial"/>
            </a:endParaRPr>
          </a:p>
          <a:p>
            <a:pPr marL="0" lvl="0" indent="0" algn="l" rtl="0">
              <a:lnSpc>
                <a:spcPct val="100000"/>
              </a:lnSpc>
              <a:spcBef>
                <a:spcPts val="0"/>
              </a:spcBef>
              <a:spcAft>
                <a:spcPts val="0"/>
              </a:spcAft>
              <a:buSzPct val="216216"/>
              <a:buNone/>
            </a:pPr>
            <a:r>
              <a:rPr lang="en" sz="900" b="1">
                <a:latin typeface="Arial"/>
                <a:ea typeface="Arial"/>
                <a:cs typeface="Arial"/>
                <a:sym typeface="Arial"/>
              </a:rPr>
              <a:t>ON</a:t>
            </a:r>
            <a:r>
              <a:rPr lang="en" sz="900">
                <a:latin typeface="Arial"/>
                <a:ea typeface="Arial"/>
                <a:cs typeface="Arial"/>
                <a:sym typeface="Arial"/>
              </a:rPr>
              <a:t> (e.Employee_ID = w.Employee_ID)</a:t>
            </a:r>
            <a:endParaRPr sz="900">
              <a:latin typeface="Arial"/>
              <a:ea typeface="Arial"/>
              <a:cs typeface="Arial"/>
              <a:sym typeface="Arial"/>
            </a:endParaRPr>
          </a:p>
          <a:p>
            <a:pPr marL="0" lvl="0" indent="0" algn="l" rtl="0">
              <a:lnSpc>
                <a:spcPct val="100000"/>
              </a:lnSpc>
              <a:spcBef>
                <a:spcPts val="0"/>
              </a:spcBef>
              <a:spcAft>
                <a:spcPts val="0"/>
              </a:spcAft>
              <a:buSzPct val="216216"/>
              <a:buNone/>
            </a:pPr>
            <a:r>
              <a:rPr lang="en" sz="900" b="1">
                <a:latin typeface="Arial"/>
                <a:ea typeface="Arial"/>
                <a:cs typeface="Arial"/>
                <a:sym typeface="Arial"/>
              </a:rPr>
              <a:t>JOIN</a:t>
            </a:r>
            <a:r>
              <a:rPr lang="en" sz="900">
                <a:latin typeface="Arial"/>
                <a:ea typeface="Arial"/>
                <a:cs typeface="Arial"/>
                <a:sym typeface="Arial"/>
              </a:rPr>
              <a:t> A_Job_Title j</a:t>
            </a:r>
            <a:endParaRPr sz="900">
              <a:latin typeface="Arial"/>
              <a:ea typeface="Arial"/>
              <a:cs typeface="Arial"/>
              <a:sym typeface="Arial"/>
            </a:endParaRPr>
          </a:p>
          <a:p>
            <a:pPr marL="0" lvl="0" indent="0" algn="l" rtl="0">
              <a:lnSpc>
                <a:spcPct val="100000"/>
              </a:lnSpc>
              <a:spcBef>
                <a:spcPts val="0"/>
              </a:spcBef>
              <a:spcAft>
                <a:spcPts val="0"/>
              </a:spcAft>
              <a:buSzPct val="216216"/>
              <a:buNone/>
            </a:pPr>
            <a:r>
              <a:rPr lang="en" sz="900" b="1">
                <a:latin typeface="Arial"/>
                <a:ea typeface="Arial"/>
                <a:cs typeface="Arial"/>
                <a:sym typeface="Arial"/>
              </a:rPr>
              <a:t>ON</a:t>
            </a:r>
            <a:r>
              <a:rPr lang="en" sz="900">
                <a:latin typeface="Arial"/>
                <a:ea typeface="Arial"/>
                <a:cs typeface="Arial"/>
                <a:sym typeface="Arial"/>
              </a:rPr>
              <a:t> (e.Job_ID = j.Job_ID)</a:t>
            </a:r>
            <a:endParaRPr sz="900">
              <a:latin typeface="Arial"/>
              <a:ea typeface="Arial"/>
              <a:cs typeface="Arial"/>
              <a:sym typeface="Arial"/>
            </a:endParaRPr>
          </a:p>
          <a:p>
            <a:pPr marL="0" lvl="0" indent="0" algn="l" rtl="0">
              <a:lnSpc>
                <a:spcPct val="100000"/>
              </a:lnSpc>
              <a:spcBef>
                <a:spcPts val="0"/>
              </a:spcBef>
              <a:spcAft>
                <a:spcPts val="0"/>
              </a:spcAft>
              <a:buSzPct val="176904"/>
              <a:buNone/>
            </a:pPr>
            <a:endParaRPr sz="1100">
              <a:latin typeface="Arial"/>
              <a:ea typeface="Arial"/>
              <a:cs typeface="Arial"/>
              <a:sym typeface="Arial"/>
            </a:endParaRPr>
          </a:p>
          <a:p>
            <a:pPr marL="0" lvl="0" indent="0" algn="l" rtl="0">
              <a:lnSpc>
                <a:spcPct val="100000"/>
              </a:lnSpc>
              <a:spcBef>
                <a:spcPts val="0"/>
              </a:spcBef>
              <a:spcAft>
                <a:spcPts val="0"/>
              </a:spcAft>
              <a:buSzPct val="138996"/>
              <a:buNone/>
            </a:pPr>
            <a:r>
              <a:rPr lang="en" sz="1400" b="1" u="sng">
                <a:latin typeface="Arial"/>
                <a:ea typeface="Arial"/>
                <a:cs typeface="Arial"/>
                <a:sym typeface="Arial"/>
              </a:rPr>
              <a:t>Query #3:</a:t>
            </a:r>
            <a:endParaRPr sz="1100">
              <a:latin typeface="Arial"/>
              <a:ea typeface="Arial"/>
              <a:cs typeface="Arial"/>
              <a:sym typeface="Arial"/>
            </a:endParaRPr>
          </a:p>
          <a:p>
            <a:pPr marL="0" lvl="0" indent="0" algn="l" rtl="0">
              <a:lnSpc>
                <a:spcPct val="100000"/>
              </a:lnSpc>
              <a:spcBef>
                <a:spcPts val="0"/>
              </a:spcBef>
              <a:spcAft>
                <a:spcPts val="0"/>
              </a:spcAft>
              <a:buSzPct val="216216"/>
              <a:buNone/>
            </a:pPr>
            <a:r>
              <a:rPr lang="en" sz="900" b="1">
                <a:latin typeface="Arial"/>
                <a:ea typeface="Arial"/>
                <a:cs typeface="Arial"/>
                <a:sym typeface="Arial"/>
              </a:rPr>
              <a:t>SELECT</a:t>
            </a:r>
            <a:r>
              <a:rPr lang="en" sz="900">
                <a:latin typeface="Arial"/>
                <a:ea typeface="Arial"/>
                <a:cs typeface="Arial"/>
                <a:sym typeface="Arial"/>
              </a:rPr>
              <a:t> ca.Asset_ID , ca.Asset_Type , co.Employee_ID, co.Ownership_End_Date</a:t>
            </a:r>
            <a:endParaRPr sz="900">
              <a:latin typeface="Arial"/>
              <a:ea typeface="Arial"/>
              <a:cs typeface="Arial"/>
              <a:sym typeface="Arial"/>
            </a:endParaRPr>
          </a:p>
          <a:p>
            <a:pPr marL="0" lvl="0" indent="0" algn="l" rtl="0">
              <a:lnSpc>
                <a:spcPct val="100000"/>
              </a:lnSpc>
              <a:spcBef>
                <a:spcPts val="0"/>
              </a:spcBef>
              <a:spcAft>
                <a:spcPts val="0"/>
              </a:spcAft>
              <a:buSzPct val="216216"/>
              <a:buNone/>
            </a:pPr>
            <a:r>
              <a:rPr lang="en" sz="900" b="1">
                <a:latin typeface="Arial"/>
                <a:ea typeface="Arial"/>
                <a:cs typeface="Arial"/>
                <a:sym typeface="Arial"/>
              </a:rPr>
              <a:t>FROM</a:t>
            </a:r>
            <a:r>
              <a:rPr lang="en" sz="900">
                <a:latin typeface="Arial"/>
                <a:ea typeface="Arial"/>
                <a:cs typeface="Arial"/>
                <a:sym typeface="Arial"/>
              </a:rPr>
              <a:t> A_Company_Asset ca</a:t>
            </a:r>
            <a:endParaRPr sz="900">
              <a:latin typeface="Arial"/>
              <a:ea typeface="Arial"/>
              <a:cs typeface="Arial"/>
              <a:sym typeface="Arial"/>
            </a:endParaRPr>
          </a:p>
          <a:p>
            <a:pPr marL="0" lvl="0" indent="0" algn="l" rtl="0">
              <a:lnSpc>
                <a:spcPct val="100000"/>
              </a:lnSpc>
              <a:spcBef>
                <a:spcPts val="0"/>
              </a:spcBef>
              <a:spcAft>
                <a:spcPts val="0"/>
              </a:spcAft>
              <a:buSzPct val="216216"/>
              <a:buNone/>
            </a:pPr>
            <a:r>
              <a:rPr lang="en" sz="900" b="1">
                <a:latin typeface="Arial"/>
                <a:ea typeface="Arial"/>
                <a:cs typeface="Arial"/>
                <a:sym typeface="Arial"/>
              </a:rPr>
              <a:t>JOIN</a:t>
            </a:r>
            <a:r>
              <a:rPr lang="en" sz="900">
                <a:latin typeface="Arial"/>
                <a:ea typeface="Arial"/>
                <a:cs typeface="Arial"/>
                <a:sym typeface="Arial"/>
              </a:rPr>
              <a:t> A_Company_Asset_Ownership co</a:t>
            </a:r>
            <a:endParaRPr sz="900">
              <a:latin typeface="Arial"/>
              <a:ea typeface="Arial"/>
              <a:cs typeface="Arial"/>
              <a:sym typeface="Arial"/>
            </a:endParaRPr>
          </a:p>
          <a:p>
            <a:pPr marL="0" lvl="0" indent="0" algn="l" rtl="0">
              <a:lnSpc>
                <a:spcPct val="100000"/>
              </a:lnSpc>
              <a:spcBef>
                <a:spcPts val="0"/>
              </a:spcBef>
              <a:spcAft>
                <a:spcPts val="0"/>
              </a:spcAft>
              <a:buSzPct val="216216"/>
              <a:buNone/>
            </a:pPr>
            <a:r>
              <a:rPr lang="en" sz="900" b="1">
                <a:latin typeface="Arial"/>
                <a:ea typeface="Arial"/>
                <a:cs typeface="Arial"/>
                <a:sym typeface="Arial"/>
              </a:rPr>
              <a:t>ON</a:t>
            </a:r>
            <a:r>
              <a:rPr lang="en" sz="900">
                <a:latin typeface="Arial"/>
                <a:ea typeface="Arial"/>
                <a:cs typeface="Arial"/>
                <a:sym typeface="Arial"/>
              </a:rPr>
              <a:t>(ca.Asset_ID=co.Asset_ID)</a:t>
            </a:r>
            <a:endParaRPr sz="900">
              <a:latin typeface="Arial"/>
              <a:ea typeface="Arial"/>
              <a:cs typeface="Arial"/>
              <a:sym typeface="Arial"/>
            </a:endParaRPr>
          </a:p>
          <a:p>
            <a:pPr marL="0" lvl="0" indent="0" algn="l" rtl="0">
              <a:lnSpc>
                <a:spcPct val="100000"/>
              </a:lnSpc>
              <a:spcBef>
                <a:spcPts val="0"/>
              </a:spcBef>
              <a:spcAft>
                <a:spcPts val="0"/>
              </a:spcAft>
              <a:buSzPct val="216216"/>
              <a:buNone/>
            </a:pPr>
            <a:r>
              <a:rPr lang="en" sz="900" b="1">
                <a:latin typeface="Arial"/>
                <a:ea typeface="Arial"/>
                <a:cs typeface="Arial"/>
                <a:sym typeface="Arial"/>
              </a:rPr>
              <a:t>JOIN</a:t>
            </a:r>
            <a:r>
              <a:rPr lang="en" sz="900">
                <a:latin typeface="Arial"/>
                <a:ea typeface="Arial"/>
                <a:cs typeface="Arial"/>
                <a:sym typeface="Arial"/>
              </a:rPr>
              <a:t> A_Withdrawl_Paperwork awp</a:t>
            </a:r>
            <a:endParaRPr sz="900">
              <a:latin typeface="Arial"/>
              <a:ea typeface="Arial"/>
              <a:cs typeface="Arial"/>
              <a:sym typeface="Arial"/>
            </a:endParaRPr>
          </a:p>
          <a:p>
            <a:pPr marL="0" lvl="0" indent="0" algn="l" rtl="0">
              <a:lnSpc>
                <a:spcPct val="100000"/>
              </a:lnSpc>
              <a:spcBef>
                <a:spcPts val="0"/>
              </a:spcBef>
              <a:spcAft>
                <a:spcPts val="0"/>
              </a:spcAft>
              <a:buSzPct val="216216"/>
              <a:buNone/>
            </a:pPr>
            <a:r>
              <a:rPr lang="en" sz="900" b="1">
                <a:latin typeface="Arial"/>
                <a:ea typeface="Arial"/>
                <a:cs typeface="Arial"/>
                <a:sym typeface="Arial"/>
              </a:rPr>
              <a:t>ON</a:t>
            </a:r>
            <a:r>
              <a:rPr lang="en" sz="900">
                <a:latin typeface="Arial"/>
                <a:ea typeface="Arial"/>
                <a:cs typeface="Arial"/>
                <a:sym typeface="Arial"/>
              </a:rPr>
              <a:t>(awp.Employee_ID = co.employee_id)</a:t>
            </a:r>
            <a:endParaRPr sz="900">
              <a:latin typeface="Arial"/>
              <a:ea typeface="Arial"/>
              <a:cs typeface="Arial"/>
              <a:sym typeface="Arial"/>
            </a:endParaRPr>
          </a:p>
          <a:p>
            <a:pPr marL="0" lvl="0" indent="0" algn="l" rtl="0">
              <a:lnSpc>
                <a:spcPct val="115000"/>
              </a:lnSpc>
              <a:spcBef>
                <a:spcPts val="0"/>
              </a:spcBef>
              <a:spcAft>
                <a:spcPts val="1200"/>
              </a:spcAft>
              <a:buSzPct val="108108"/>
              <a:buNone/>
            </a:pPr>
            <a:endParaRPr/>
          </a:p>
        </p:txBody>
      </p:sp>
      <p:sp>
        <p:nvSpPr>
          <p:cNvPr id="269" name="Google Shape;269;p27"/>
          <p:cNvSpPr txBox="1">
            <a:spLocks noGrp="1"/>
          </p:cNvSpPr>
          <p:nvPr>
            <p:ph type="sldNum" idx="12"/>
          </p:nvPr>
        </p:nvSpPr>
        <p:spPr>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28</a:t>
            </a:fld>
            <a:endParaRPr/>
          </a:p>
        </p:txBody>
      </p:sp>
      <p:pic>
        <p:nvPicPr>
          <p:cNvPr id="272" name="Google Shape;272;p27"/>
          <p:cNvPicPr preferRelativeResize="0"/>
          <p:nvPr/>
        </p:nvPicPr>
        <p:blipFill rotWithShape="1">
          <a:blip r:embed="rId3">
            <a:alphaModFix/>
          </a:blip>
          <a:srcRect/>
          <a:stretch/>
        </p:blipFill>
        <p:spPr>
          <a:xfrm>
            <a:off x="5249050" y="1095675"/>
            <a:ext cx="2135350" cy="831550"/>
          </a:xfrm>
          <a:prstGeom prst="rect">
            <a:avLst/>
          </a:prstGeom>
          <a:noFill/>
          <a:ln>
            <a:noFill/>
          </a:ln>
        </p:spPr>
      </p:pic>
      <p:pic>
        <p:nvPicPr>
          <p:cNvPr id="273" name="Google Shape;273;p27"/>
          <p:cNvPicPr preferRelativeResize="0"/>
          <p:nvPr/>
        </p:nvPicPr>
        <p:blipFill rotWithShape="1">
          <a:blip r:embed="rId4">
            <a:alphaModFix/>
          </a:blip>
          <a:srcRect/>
          <a:stretch/>
        </p:blipFill>
        <p:spPr>
          <a:xfrm>
            <a:off x="4482875" y="2005169"/>
            <a:ext cx="4466949" cy="995056"/>
          </a:xfrm>
          <a:prstGeom prst="rect">
            <a:avLst/>
          </a:prstGeom>
          <a:noFill/>
          <a:ln>
            <a:noFill/>
          </a:ln>
        </p:spPr>
      </p:pic>
      <p:pic>
        <p:nvPicPr>
          <p:cNvPr id="274" name="Google Shape;274;p27"/>
          <p:cNvPicPr preferRelativeResize="0"/>
          <p:nvPr/>
        </p:nvPicPr>
        <p:blipFill rotWithShape="1">
          <a:blip r:embed="rId5">
            <a:alphaModFix/>
          </a:blip>
          <a:srcRect/>
          <a:stretch/>
        </p:blipFill>
        <p:spPr>
          <a:xfrm>
            <a:off x="4803175" y="3133852"/>
            <a:ext cx="3027100" cy="1149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0" name="Google Shape;280;p28"/>
          <p:cNvSpPr txBox="1">
            <a:spLocks noGrp="1"/>
          </p:cNvSpPr>
          <p:nvPr>
            <p:ph type="body" idx="1"/>
          </p:nvPr>
        </p:nvSpPr>
        <p:spPr>
          <a:xfrm>
            <a:off x="311700" y="383275"/>
            <a:ext cx="5282700" cy="4579200"/>
          </a:xfrm>
          <a:prstGeom prst="rect">
            <a:avLst/>
          </a:prstGeom>
          <a:noFill/>
          <a:ln>
            <a:noFill/>
          </a:ln>
        </p:spPr>
        <p:txBody>
          <a:bodyPr spcFirstLastPara="1" wrap="square" lIns="91425" tIns="91425" rIns="91425" bIns="91425" anchor="t" anchorCtr="0">
            <a:normAutofit fontScale="77500" lnSpcReduction="20000"/>
          </a:bodyPr>
          <a:lstStyle/>
          <a:p>
            <a:pPr marL="0" lvl="0" indent="0" algn="l" rtl="0">
              <a:lnSpc>
                <a:spcPct val="100000"/>
              </a:lnSpc>
              <a:spcBef>
                <a:spcPts val="0"/>
              </a:spcBef>
              <a:spcAft>
                <a:spcPts val="0"/>
              </a:spcAft>
              <a:buSzPct val="154838"/>
              <a:buNone/>
            </a:pPr>
            <a:r>
              <a:rPr lang="en" sz="1500" b="1" u="sng">
                <a:latin typeface="Arial"/>
                <a:ea typeface="Arial"/>
                <a:cs typeface="Arial"/>
                <a:sym typeface="Arial"/>
              </a:rPr>
              <a:t>SQL Query #4:</a:t>
            </a:r>
            <a:endParaRPr sz="1200">
              <a:latin typeface="Arial"/>
              <a:ea typeface="Arial"/>
              <a:cs typeface="Arial"/>
              <a:sym typeface="Arial"/>
            </a:endParaRPr>
          </a:p>
          <a:p>
            <a:pPr marL="0" lvl="0" indent="0" algn="l" rtl="0">
              <a:lnSpc>
                <a:spcPct val="100000"/>
              </a:lnSpc>
              <a:spcBef>
                <a:spcPts val="0"/>
              </a:spcBef>
              <a:spcAft>
                <a:spcPts val="0"/>
              </a:spcAft>
              <a:buSzPct val="232258"/>
              <a:buNone/>
            </a:pPr>
            <a:r>
              <a:rPr lang="en" sz="1000" b="1">
                <a:latin typeface="Arial"/>
                <a:ea typeface="Arial"/>
                <a:cs typeface="Arial"/>
                <a:sym typeface="Arial"/>
              </a:rPr>
              <a:t>SELECT</a:t>
            </a:r>
            <a:r>
              <a:rPr lang="en" sz="1000">
                <a:latin typeface="Arial"/>
                <a:ea typeface="Arial"/>
                <a:cs typeface="Arial"/>
                <a:sym typeface="Arial"/>
              </a:rPr>
              <a:t> P_Asset_ID,</a:t>
            </a:r>
            <a:endParaRPr sz="1000">
              <a:latin typeface="Arial"/>
              <a:ea typeface="Arial"/>
              <a:cs typeface="Arial"/>
              <a:sym typeface="Arial"/>
            </a:endParaRPr>
          </a:p>
          <a:p>
            <a:pPr marL="0" lvl="0" indent="0" algn="l" rtl="0">
              <a:lnSpc>
                <a:spcPct val="100000"/>
              </a:lnSpc>
              <a:spcBef>
                <a:spcPts val="0"/>
              </a:spcBef>
              <a:spcAft>
                <a:spcPts val="0"/>
              </a:spcAft>
              <a:buSzPct val="232258"/>
              <a:buNone/>
            </a:pPr>
            <a:r>
              <a:rPr lang="en" sz="1000">
                <a:latin typeface="Arial"/>
                <a:ea typeface="Arial"/>
                <a:cs typeface="Arial"/>
                <a:sym typeface="Arial"/>
              </a:rPr>
              <a:t>	Asset_Type,</a:t>
            </a:r>
            <a:endParaRPr sz="1000">
              <a:latin typeface="Arial"/>
              <a:ea typeface="Arial"/>
              <a:cs typeface="Arial"/>
              <a:sym typeface="Arial"/>
            </a:endParaRPr>
          </a:p>
          <a:p>
            <a:pPr marL="0" lvl="0" indent="0" algn="l" rtl="0">
              <a:lnSpc>
                <a:spcPct val="100000"/>
              </a:lnSpc>
              <a:spcBef>
                <a:spcPts val="0"/>
              </a:spcBef>
              <a:spcAft>
                <a:spcPts val="0"/>
              </a:spcAft>
              <a:buSzPct val="232258"/>
              <a:buNone/>
            </a:pPr>
            <a:r>
              <a:rPr lang="en" sz="1000">
                <a:latin typeface="Arial"/>
                <a:ea typeface="Arial"/>
                <a:cs typeface="Arial"/>
                <a:sym typeface="Arial"/>
              </a:rPr>
              <a:t>	</a:t>
            </a:r>
            <a:r>
              <a:rPr lang="en" sz="1000" b="1">
                <a:latin typeface="Arial"/>
                <a:ea typeface="Arial"/>
                <a:cs typeface="Arial"/>
                <a:sym typeface="Arial"/>
              </a:rPr>
              <a:t>SUM</a:t>
            </a:r>
            <a:r>
              <a:rPr lang="en" sz="1000">
                <a:latin typeface="Arial"/>
                <a:ea typeface="Arial"/>
                <a:cs typeface="Arial"/>
                <a:sym typeface="Arial"/>
              </a:rPr>
              <a:t>(</a:t>
            </a:r>
            <a:r>
              <a:rPr lang="en" sz="1000" b="1">
                <a:latin typeface="Arial"/>
                <a:ea typeface="Arial"/>
                <a:cs typeface="Arial"/>
                <a:sym typeface="Arial"/>
              </a:rPr>
              <a:t>DATEDIFF</a:t>
            </a:r>
            <a:r>
              <a:rPr lang="en" sz="1000">
                <a:latin typeface="Arial"/>
                <a:ea typeface="Arial"/>
                <a:cs typeface="Arial"/>
                <a:sym typeface="Arial"/>
              </a:rPr>
              <a:t>(</a:t>
            </a:r>
            <a:r>
              <a:rPr lang="en" sz="1000" b="1">
                <a:latin typeface="Arial"/>
                <a:ea typeface="Arial"/>
                <a:cs typeface="Arial"/>
                <a:sym typeface="Arial"/>
              </a:rPr>
              <a:t>IF</a:t>
            </a:r>
            <a:r>
              <a:rPr lang="en" sz="1000">
                <a:latin typeface="Arial"/>
                <a:ea typeface="Arial"/>
                <a:cs typeface="Arial"/>
                <a:sym typeface="Arial"/>
              </a:rPr>
              <a:t>(Ownership_End_Date </a:t>
            </a:r>
            <a:r>
              <a:rPr lang="en" sz="1000" b="1">
                <a:latin typeface="Arial"/>
                <a:ea typeface="Arial"/>
                <a:cs typeface="Arial"/>
                <a:sym typeface="Arial"/>
              </a:rPr>
              <a:t>IS</a:t>
            </a:r>
            <a:r>
              <a:rPr lang="en" sz="1000">
                <a:latin typeface="Arial"/>
                <a:ea typeface="Arial"/>
                <a:cs typeface="Arial"/>
                <a:sym typeface="Arial"/>
              </a:rPr>
              <a:t> </a:t>
            </a:r>
            <a:r>
              <a:rPr lang="en" sz="1000" b="1">
                <a:latin typeface="Arial"/>
                <a:ea typeface="Arial"/>
                <a:cs typeface="Arial"/>
                <a:sym typeface="Arial"/>
              </a:rPr>
              <a:t>NULL</a:t>
            </a:r>
            <a:r>
              <a:rPr lang="en" sz="1000">
                <a:latin typeface="Arial"/>
                <a:ea typeface="Arial"/>
                <a:cs typeface="Arial"/>
                <a:sym typeface="Arial"/>
              </a:rPr>
              <a:t>, '2023-04-07',Ownership_End_Date),Ownership_Start_Date)) </a:t>
            </a:r>
            <a:r>
              <a:rPr lang="en" sz="1000" b="1">
                <a:latin typeface="Arial"/>
                <a:ea typeface="Arial"/>
                <a:cs typeface="Arial"/>
                <a:sym typeface="Arial"/>
              </a:rPr>
              <a:t>as</a:t>
            </a:r>
            <a:r>
              <a:rPr lang="en" sz="1000">
                <a:latin typeface="Arial"/>
                <a:ea typeface="Arial"/>
                <a:cs typeface="Arial"/>
                <a:sym typeface="Arial"/>
              </a:rPr>
              <a:t> 'Days Issued',</a:t>
            </a:r>
            <a:endParaRPr sz="1000">
              <a:latin typeface="Arial"/>
              <a:ea typeface="Arial"/>
              <a:cs typeface="Arial"/>
              <a:sym typeface="Arial"/>
            </a:endParaRPr>
          </a:p>
          <a:p>
            <a:pPr marL="0" lvl="0" indent="0" algn="l" rtl="0">
              <a:lnSpc>
                <a:spcPct val="100000"/>
              </a:lnSpc>
              <a:spcBef>
                <a:spcPts val="0"/>
              </a:spcBef>
              <a:spcAft>
                <a:spcPts val="0"/>
              </a:spcAft>
              <a:buSzPct val="232258"/>
              <a:buNone/>
            </a:pPr>
            <a:r>
              <a:rPr lang="en" sz="1000">
                <a:latin typeface="Arial"/>
                <a:ea typeface="Arial"/>
                <a:cs typeface="Arial"/>
                <a:sym typeface="Arial"/>
              </a:rPr>
              <a:t>	</a:t>
            </a:r>
            <a:r>
              <a:rPr lang="en" sz="1000" b="1">
                <a:latin typeface="Arial"/>
                <a:ea typeface="Arial"/>
                <a:cs typeface="Arial"/>
                <a:sym typeface="Arial"/>
              </a:rPr>
              <a:t>MIN</a:t>
            </a:r>
            <a:r>
              <a:rPr lang="en" sz="1000">
                <a:latin typeface="Arial"/>
                <a:ea typeface="Arial"/>
                <a:cs typeface="Arial"/>
                <a:sym typeface="Arial"/>
              </a:rPr>
              <a:t>(Ownership_Start_Date) </a:t>
            </a:r>
            <a:r>
              <a:rPr lang="en" sz="1000" b="1">
                <a:latin typeface="Arial"/>
                <a:ea typeface="Arial"/>
                <a:cs typeface="Arial"/>
                <a:sym typeface="Arial"/>
              </a:rPr>
              <a:t>as</a:t>
            </a:r>
            <a:r>
              <a:rPr lang="en" sz="1000">
                <a:latin typeface="Arial"/>
                <a:ea typeface="Arial"/>
                <a:cs typeface="Arial"/>
                <a:sym typeface="Arial"/>
              </a:rPr>
              <a:t> 'First issue date',</a:t>
            </a:r>
            <a:endParaRPr sz="1000">
              <a:latin typeface="Arial"/>
              <a:ea typeface="Arial"/>
              <a:cs typeface="Arial"/>
              <a:sym typeface="Arial"/>
            </a:endParaRPr>
          </a:p>
          <a:p>
            <a:pPr marL="0" lvl="0" indent="0" algn="l" rtl="0">
              <a:lnSpc>
                <a:spcPct val="100000"/>
              </a:lnSpc>
              <a:spcBef>
                <a:spcPts val="0"/>
              </a:spcBef>
              <a:spcAft>
                <a:spcPts val="0"/>
              </a:spcAft>
              <a:buSzPct val="232258"/>
              <a:buNone/>
            </a:pPr>
            <a:r>
              <a:rPr lang="en" sz="1000">
                <a:latin typeface="Arial"/>
                <a:ea typeface="Arial"/>
                <a:cs typeface="Arial"/>
                <a:sym typeface="Arial"/>
              </a:rPr>
              <a:t>	</a:t>
            </a:r>
            <a:r>
              <a:rPr lang="en" sz="1000" b="1">
                <a:latin typeface="Arial"/>
                <a:ea typeface="Arial"/>
                <a:cs typeface="Arial"/>
                <a:sym typeface="Arial"/>
              </a:rPr>
              <a:t>MAX</a:t>
            </a:r>
            <a:r>
              <a:rPr lang="en" sz="1000">
                <a:latin typeface="Arial"/>
                <a:ea typeface="Arial"/>
                <a:cs typeface="Arial"/>
                <a:sym typeface="Arial"/>
              </a:rPr>
              <a:t>(Ownership_End_Date) </a:t>
            </a:r>
            <a:r>
              <a:rPr lang="en" sz="1000" b="1">
                <a:latin typeface="Arial"/>
                <a:ea typeface="Arial"/>
                <a:cs typeface="Arial"/>
                <a:sym typeface="Arial"/>
              </a:rPr>
              <a:t>as</a:t>
            </a:r>
            <a:r>
              <a:rPr lang="en" sz="1000">
                <a:latin typeface="Arial"/>
                <a:ea typeface="Arial"/>
                <a:cs typeface="Arial"/>
                <a:sym typeface="Arial"/>
              </a:rPr>
              <a:t> 'Last turn-in date',</a:t>
            </a:r>
            <a:endParaRPr sz="1000">
              <a:latin typeface="Arial"/>
              <a:ea typeface="Arial"/>
              <a:cs typeface="Arial"/>
              <a:sym typeface="Arial"/>
            </a:endParaRPr>
          </a:p>
          <a:p>
            <a:pPr marL="0" lvl="0" indent="0" algn="l" rtl="0">
              <a:lnSpc>
                <a:spcPct val="100000"/>
              </a:lnSpc>
              <a:spcBef>
                <a:spcPts val="0"/>
              </a:spcBef>
              <a:spcAft>
                <a:spcPts val="0"/>
              </a:spcAft>
              <a:buSzPct val="232258"/>
              <a:buNone/>
            </a:pPr>
            <a:r>
              <a:rPr lang="en" sz="1000">
                <a:latin typeface="Arial"/>
                <a:ea typeface="Arial"/>
                <a:cs typeface="Arial"/>
                <a:sym typeface="Arial"/>
              </a:rPr>
              <a:t>	</a:t>
            </a:r>
            <a:r>
              <a:rPr lang="en" sz="1000" b="1">
                <a:latin typeface="Arial"/>
                <a:ea typeface="Arial"/>
                <a:cs typeface="Arial"/>
                <a:sym typeface="Arial"/>
              </a:rPr>
              <a:t>COUNT</a:t>
            </a:r>
            <a:r>
              <a:rPr lang="en" sz="1000">
                <a:latin typeface="Arial"/>
                <a:ea typeface="Arial"/>
                <a:cs typeface="Arial"/>
                <a:sym typeface="Arial"/>
              </a:rPr>
              <a:t>(</a:t>
            </a:r>
            <a:r>
              <a:rPr lang="en" sz="1000" b="1">
                <a:latin typeface="Arial"/>
                <a:ea typeface="Arial"/>
                <a:cs typeface="Arial"/>
                <a:sym typeface="Arial"/>
              </a:rPr>
              <a:t>ALL</a:t>
            </a:r>
            <a:r>
              <a:rPr lang="en" sz="1000">
                <a:latin typeface="Arial"/>
                <a:ea typeface="Arial"/>
                <a:cs typeface="Arial"/>
                <a:sym typeface="Arial"/>
              </a:rPr>
              <a:t> Ownership_Start_Date) </a:t>
            </a:r>
            <a:r>
              <a:rPr lang="en" sz="1000" b="1">
                <a:latin typeface="Arial"/>
                <a:ea typeface="Arial"/>
                <a:cs typeface="Arial"/>
                <a:sym typeface="Arial"/>
              </a:rPr>
              <a:t>as</a:t>
            </a:r>
            <a:r>
              <a:rPr lang="en" sz="1000">
                <a:latin typeface="Arial"/>
                <a:ea typeface="Arial"/>
                <a:cs typeface="Arial"/>
                <a:sym typeface="Arial"/>
              </a:rPr>
              <a:t> 'Times issued',</a:t>
            </a:r>
            <a:endParaRPr sz="1000">
              <a:latin typeface="Arial"/>
              <a:ea typeface="Arial"/>
              <a:cs typeface="Arial"/>
              <a:sym typeface="Arial"/>
            </a:endParaRPr>
          </a:p>
          <a:p>
            <a:pPr marL="0" lvl="0" indent="0" algn="l" rtl="0">
              <a:lnSpc>
                <a:spcPct val="100000"/>
              </a:lnSpc>
              <a:spcBef>
                <a:spcPts val="0"/>
              </a:spcBef>
              <a:spcAft>
                <a:spcPts val="0"/>
              </a:spcAft>
              <a:buSzPct val="232258"/>
              <a:buNone/>
            </a:pPr>
            <a:r>
              <a:rPr lang="en" sz="1000">
                <a:latin typeface="Arial"/>
                <a:ea typeface="Arial"/>
                <a:cs typeface="Arial"/>
                <a:sym typeface="Arial"/>
              </a:rPr>
              <a:t>	</a:t>
            </a:r>
            <a:r>
              <a:rPr lang="en" sz="1000" b="1">
                <a:latin typeface="Arial"/>
                <a:ea typeface="Arial"/>
                <a:cs typeface="Arial"/>
                <a:sym typeface="Arial"/>
              </a:rPr>
              <a:t>IF</a:t>
            </a:r>
            <a:r>
              <a:rPr lang="en" sz="1000">
                <a:latin typeface="Arial"/>
                <a:ea typeface="Arial"/>
                <a:cs typeface="Arial"/>
                <a:sym typeface="Arial"/>
              </a:rPr>
              <a:t>(Ownership_Start_Date </a:t>
            </a:r>
            <a:r>
              <a:rPr lang="en" sz="1000" b="1">
                <a:latin typeface="Arial"/>
                <a:ea typeface="Arial"/>
                <a:cs typeface="Arial"/>
                <a:sym typeface="Arial"/>
              </a:rPr>
              <a:t>is</a:t>
            </a:r>
            <a:r>
              <a:rPr lang="en" sz="1000">
                <a:latin typeface="Arial"/>
                <a:ea typeface="Arial"/>
                <a:cs typeface="Arial"/>
                <a:sym typeface="Arial"/>
              </a:rPr>
              <a:t> </a:t>
            </a:r>
            <a:r>
              <a:rPr lang="en" sz="1000" b="1">
                <a:latin typeface="Arial"/>
                <a:ea typeface="Arial"/>
                <a:cs typeface="Arial"/>
                <a:sym typeface="Arial"/>
              </a:rPr>
              <a:t>NULL</a:t>
            </a:r>
            <a:r>
              <a:rPr lang="en" sz="1000">
                <a:latin typeface="Arial"/>
                <a:ea typeface="Arial"/>
                <a:cs typeface="Arial"/>
                <a:sym typeface="Arial"/>
              </a:rPr>
              <a:t>, 'Never Issued', </a:t>
            </a:r>
            <a:r>
              <a:rPr lang="en" sz="1000" b="1">
                <a:latin typeface="Arial"/>
                <a:ea typeface="Arial"/>
                <a:cs typeface="Arial"/>
                <a:sym typeface="Arial"/>
              </a:rPr>
              <a:t>CONCAT</a:t>
            </a:r>
            <a:r>
              <a:rPr lang="en" sz="1000">
                <a:latin typeface="Arial"/>
                <a:ea typeface="Arial"/>
                <a:cs typeface="Arial"/>
                <a:sym typeface="Arial"/>
              </a:rPr>
              <a:t>(</a:t>
            </a:r>
            <a:endParaRPr sz="1000">
              <a:latin typeface="Arial"/>
              <a:ea typeface="Arial"/>
              <a:cs typeface="Arial"/>
              <a:sym typeface="Arial"/>
            </a:endParaRPr>
          </a:p>
          <a:p>
            <a:pPr marL="0" lvl="0" indent="0" algn="l" rtl="0">
              <a:lnSpc>
                <a:spcPct val="100000"/>
              </a:lnSpc>
              <a:spcBef>
                <a:spcPts val="0"/>
              </a:spcBef>
              <a:spcAft>
                <a:spcPts val="0"/>
              </a:spcAft>
              <a:buSzPct val="232258"/>
              <a:buNone/>
            </a:pPr>
            <a:r>
              <a:rPr lang="en" sz="1000">
                <a:latin typeface="Arial"/>
                <a:ea typeface="Arial"/>
                <a:cs typeface="Arial"/>
                <a:sym typeface="Arial"/>
              </a:rPr>
              <a:t>		</a:t>
            </a:r>
            <a:r>
              <a:rPr lang="en" sz="1000" b="1">
                <a:latin typeface="Arial"/>
                <a:ea typeface="Arial"/>
                <a:cs typeface="Arial"/>
                <a:sym typeface="Arial"/>
              </a:rPr>
              <a:t>ROUND</a:t>
            </a:r>
            <a:r>
              <a:rPr lang="en" sz="1000">
                <a:latin typeface="Arial"/>
                <a:ea typeface="Arial"/>
                <a:cs typeface="Arial"/>
                <a:sym typeface="Arial"/>
              </a:rPr>
              <a:t>(100*</a:t>
            </a:r>
            <a:r>
              <a:rPr lang="en" sz="1000" b="1">
                <a:latin typeface="Arial"/>
                <a:ea typeface="Arial"/>
                <a:cs typeface="Arial"/>
                <a:sym typeface="Arial"/>
              </a:rPr>
              <a:t>SUM</a:t>
            </a:r>
            <a:r>
              <a:rPr lang="en" sz="1000">
                <a:latin typeface="Arial"/>
                <a:ea typeface="Arial"/>
                <a:cs typeface="Arial"/>
                <a:sym typeface="Arial"/>
              </a:rPr>
              <a:t>(</a:t>
            </a:r>
            <a:r>
              <a:rPr lang="en" sz="1000" b="1">
                <a:latin typeface="Arial"/>
                <a:ea typeface="Arial"/>
                <a:cs typeface="Arial"/>
                <a:sym typeface="Arial"/>
              </a:rPr>
              <a:t>DATEDIFF</a:t>
            </a:r>
            <a:r>
              <a:rPr lang="en" sz="1000">
                <a:latin typeface="Arial"/>
                <a:ea typeface="Arial"/>
                <a:cs typeface="Arial"/>
                <a:sym typeface="Arial"/>
              </a:rPr>
              <a:t>(</a:t>
            </a:r>
            <a:r>
              <a:rPr lang="en" sz="1000" b="1">
                <a:latin typeface="Arial"/>
                <a:ea typeface="Arial"/>
                <a:cs typeface="Arial"/>
                <a:sym typeface="Arial"/>
              </a:rPr>
              <a:t>IF</a:t>
            </a:r>
            <a:r>
              <a:rPr lang="en" sz="1000">
                <a:latin typeface="Arial"/>
                <a:ea typeface="Arial"/>
                <a:cs typeface="Arial"/>
                <a:sym typeface="Arial"/>
              </a:rPr>
              <a:t>(Ownership_End_Date </a:t>
            </a:r>
            <a:r>
              <a:rPr lang="en" sz="1000" b="1">
                <a:latin typeface="Arial"/>
                <a:ea typeface="Arial"/>
                <a:cs typeface="Arial"/>
                <a:sym typeface="Arial"/>
              </a:rPr>
              <a:t>IS</a:t>
            </a:r>
            <a:r>
              <a:rPr lang="en" sz="1000">
                <a:latin typeface="Arial"/>
                <a:ea typeface="Arial"/>
                <a:cs typeface="Arial"/>
                <a:sym typeface="Arial"/>
              </a:rPr>
              <a:t> </a:t>
            </a:r>
            <a:r>
              <a:rPr lang="en" sz="1000" b="1">
                <a:latin typeface="Arial"/>
                <a:ea typeface="Arial"/>
                <a:cs typeface="Arial"/>
                <a:sym typeface="Arial"/>
              </a:rPr>
              <a:t>NULL</a:t>
            </a:r>
            <a:r>
              <a:rPr lang="en" sz="1000">
                <a:latin typeface="Arial"/>
                <a:ea typeface="Arial"/>
                <a:cs typeface="Arial"/>
                <a:sym typeface="Arial"/>
              </a:rPr>
              <a:t>, '2023-04-07', </a:t>
            </a:r>
            <a:endParaRPr sz="1000">
              <a:latin typeface="Arial"/>
              <a:ea typeface="Arial"/>
              <a:cs typeface="Arial"/>
              <a:sym typeface="Arial"/>
            </a:endParaRPr>
          </a:p>
          <a:p>
            <a:pPr marL="0" lvl="0" indent="0" algn="l" rtl="0">
              <a:lnSpc>
                <a:spcPct val="100000"/>
              </a:lnSpc>
              <a:spcBef>
                <a:spcPts val="0"/>
              </a:spcBef>
              <a:spcAft>
                <a:spcPts val="0"/>
              </a:spcAft>
              <a:buSzPct val="232258"/>
              <a:buNone/>
            </a:pPr>
            <a:r>
              <a:rPr lang="en" sz="1000">
                <a:latin typeface="Arial"/>
                <a:ea typeface="Arial"/>
                <a:cs typeface="Arial"/>
                <a:sym typeface="Arial"/>
              </a:rPr>
              <a:t>			Ownership_End_Date), Ownership_Start_Date)) /</a:t>
            </a:r>
            <a:endParaRPr sz="1000">
              <a:latin typeface="Arial"/>
              <a:ea typeface="Arial"/>
              <a:cs typeface="Arial"/>
              <a:sym typeface="Arial"/>
            </a:endParaRPr>
          </a:p>
          <a:p>
            <a:pPr marL="0" lvl="0" indent="0" algn="l" rtl="0">
              <a:lnSpc>
                <a:spcPct val="100000"/>
              </a:lnSpc>
              <a:spcBef>
                <a:spcPts val="0"/>
              </a:spcBef>
              <a:spcAft>
                <a:spcPts val="0"/>
              </a:spcAft>
              <a:buSzPct val="232258"/>
              <a:buNone/>
            </a:pPr>
            <a:r>
              <a:rPr lang="en" sz="1000">
                <a:latin typeface="Arial"/>
                <a:ea typeface="Arial"/>
                <a:cs typeface="Arial"/>
                <a:sym typeface="Arial"/>
              </a:rPr>
              <a:t>			</a:t>
            </a:r>
            <a:r>
              <a:rPr lang="en" sz="1000" b="1">
                <a:latin typeface="Arial"/>
                <a:ea typeface="Arial"/>
                <a:cs typeface="Arial"/>
                <a:sym typeface="Arial"/>
              </a:rPr>
              <a:t>DATEDIFF</a:t>
            </a:r>
            <a:r>
              <a:rPr lang="en" sz="1000">
                <a:latin typeface="Arial"/>
                <a:ea typeface="Arial"/>
                <a:cs typeface="Arial"/>
                <a:sym typeface="Arial"/>
              </a:rPr>
              <a:t>('2023-04-07',Purchase_Date)</a:t>
            </a:r>
            <a:endParaRPr sz="1000">
              <a:latin typeface="Arial"/>
              <a:ea typeface="Arial"/>
              <a:cs typeface="Arial"/>
              <a:sym typeface="Arial"/>
            </a:endParaRPr>
          </a:p>
          <a:p>
            <a:pPr marL="0" lvl="0" indent="0" algn="l" rtl="0">
              <a:lnSpc>
                <a:spcPct val="100000"/>
              </a:lnSpc>
              <a:spcBef>
                <a:spcPts val="0"/>
              </a:spcBef>
              <a:spcAft>
                <a:spcPts val="0"/>
              </a:spcAft>
              <a:buSzPct val="232258"/>
              <a:buNone/>
            </a:pPr>
            <a:r>
              <a:rPr lang="en" sz="1000">
                <a:latin typeface="Arial"/>
                <a:ea typeface="Arial"/>
                <a:cs typeface="Arial"/>
                <a:sym typeface="Arial"/>
              </a:rPr>
              <a:t>		),'%')</a:t>
            </a:r>
            <a:endParaRPr sz="1000">
              <a:latin typeface="Arial"/>
              <a:ea typeface="Arial"/>
              <a:cs typeface="Arial"/>
              <a:sym typeface="Arial"/>
            </a:endParaRPr>
          </a:p>
          <a:p>
            <a:pPr marL="0" lvl="0" indent="0" algn="l" rtl="0">
              <a:lnSpc>
                <a:spcPct val="100000"/>
              </a:lnSpc>
              <a:spcBef>
                <a:spcPts val="0"/>
              </a:spcBef>
              <a:spcAft>
                <a:spcPts val="0"/>
              </a:spcAft>
              <a:buSzPct val="232258"/>
              <a:buNone/>
            </a:pPr>
            <a:r>
              <a:rPr lang="en" sz="1000">
                <a:latin typeface="Arial"/>
                <a:ea typeface="Arial"/>
                <a:cs typeface="Arial"/>
                <a:sym typeface="Arial"/>
              </a:rPr>
              <a:t>	) </a:t>
            </a:r>
            <a:r>
              <a:rPr lang="en" sz="1000" b="1">
                <a:latin typeface="Arial"/>
                <a:ea typeface="Arial"/>
                <a:cs typeface="Arial"/>
                <a:sym typeface="Arial"/>
              </a:rPr>
              <a:t>as</a:t>
            </a:r>
            <a:r>
              <a:rPr lang="en" sz="1000">
                <a:latin typeface="Arial"/>
                <a:ea typeface="Arial"/>
                <a:cs typeface="Arial"/>
                <a:sym typeface="Arial"/>
              </a:rPr>
              <a:t> 'Utilization',</a:t>
            </a:r>
            <a:endParaRPr sz="1000">
              <a:latin typeface="Arial"/>
              <a:ea typeface="Arial"/>
              <a:cs typeface="Arial"/>
              <a:sym typeface="Arial"/>
            </a:endParaRPr>
          </a:p>
          <a:p>
            <a:pPr marL="0" lvl="0" indent="0" algn="l" rtl="0">
              <a:lnSpc>
                <a:spcPct val="100000"/>
              </a:lnSpc>
              <a:spcBef>
                <a:spcPts val="0"/>
              </a:spcBef>
              <a:spcAft>
                <a:spcPts val="0"/>
              </a:spcAft>
              <a:buSzPct val="232258"/>
              <a:buNone/>
            </a:pPr>
            <a:r>
              <a:rPr lang="en" sz="1000">
                <a:latin typeface="Arial"/>
                <a:ea typeface="Arial"/>
                <a:cs typeface="Arial"/>
                <a:sym typeface="Arial"/>
              </a:rPr>
              <a:t>	Purchase_Date,</a:t>
            </a:r>
            <a:endParaRPr sz="1000">
              <a:latin typeface="Arial"/>
              <a:ea typeface="Arial"/>
              <a:cs typeface="Arial"/>
              <a:sym typeface="Arial"/>
            </a:endParaRPr>
          </a:p>
          <a:p>
            <a:pPr marL="0" lvl="0" indent="0" algn="l" rtl="0">
              <a:lnSpc>
                <a:spcPct val="100000"/>
              </a:lnSpc>
              <a:spcBef>
                <a:spcPts val="0"/>
              </a:spcBef>
              <a:spcAft>
                <a:spcPts val="0"/>
              </a:spcAft>
              <a:buSzPct val="232258"/>
              <a:buNone/>
            </a:pPr>
            <a:r>
              <a:rPr lang="en" sz="1000">
                <a:latin typeface="Arial"/>
                <a:ea typeface="Arial"/>
                <a:cs typeface="Arial"/>
                <a:sym typeface="Arial"/>
              </a:rPr>
              <a:t>	</a:t>
            </a:r>
            <a:r>
              <a:rPr lang="en" sz="1000" b="1">
                <a:latin typeface="Arial"/>
                <a:ea typeface="Arial"/>
                <a:cs typeface="Arial"/>
                <a:sym typeface="Arial"/>
              </a:rPr>
              <a:t>FLOOR</a:t>
            </a:r>
            <a:r>
              <a:rPr lang="en" sz="1000">
                <a:latin typeface="Arial"/>
                <a:ea typeface="Arial"/>
                <a:cs typeface="Arial"/>
                <a:sym typeface="Arial"/>
              </a:rPr>
              <a:t>(</a:t>
            </a:r>
            <a:r>
              <a:rPr lang="en" sz="1000" b="1">
                <a:latin typeface="Arial"/>
                <a:ea typeface="Arial"/>
                <a:cs typeface="Arial"/>
                <a:sym typeface="Arial"/>
              </a:rPr>
              <a:t>DATEDIFF</a:t>
            </a:r>
            <a:r>
              <a:rPr lang="en" sz="1000">
                <a:latin typeface="Arial"/>
                <a:ea typeface="Arial"/>
                <a:cs typeface="Arial"/>
                <a:sym typeface="Arial"/>
              </a:rPr>
              <a:t>('2023-04-07',Purchase_Date)/365) </a:t>
            </a:r>
            <a:r>
              <a:rPr lang="en" sz="1000" b="1">
                <a:latin typeface="Arial"/>
                <a:ea typeface="Arial"/>
                <a:cs typeface="Arial"/>
                <a:sym typeface="Arial"/>
              </a:rPr>
              <a:t>as</a:t>
            </a:r>
            <a:r>
              <a:rPr lang="en" sz="1000">
                <a:latin typeface="Arial"/>
                <a:ea typeface="Arial"/>
                <a:cs typeface="Arial"/>
                <a:sym typeface="Arial"/>
              </a:rPr>
              <a:t> 'Years Owned',</a:t>
            </a:r>
            <a:endParaRPr sz="1000">
              <a:latin typeface="Arial"/>
              <a:ea typeface="Arial"/>
              <a:cs typeface="Arial"/>
              <a:sym typeface="Arial"/>
            </a:endParaRPr>
          </a:p>
          <a:p>
            <a:pPr marL="0" lvl="0" indent="0" algn="l" rtl="0">
              <a:lnSpc>
                <a:spcPct val="100000"/>
              </a:lnSpc>
              <a:spcBef>
                <a:spcPts val="0"/>
              </a:spcBef>
              <a:spcAft>
                <a:spcPts val="0"/>
              </a:spcAft>
              <a:buSzPct val="232258"/>
              <a:buNone/>
            </a:pPr>
            <a:r>
              <a:rPr lang="en" sz="1000">
                <a:latin typeface="Arial"/>
                <a:ea typeface="Arial"/>
                <a:cs typeface="Arial"/>
                <a:sym typeface="Arial"/>
              </a:rPr>
              <a:t>	</a:t>
            </a:r>
            <a:r>
              <a:rPr lang="en" sz="1000" b="1">
                <a:latin typeface="Arial"/>
                <a:ea typeface="Arial"/>
                <a:cs typeface="Arial"/>
                <a:sym typeface="Arial"/>
              </a:rPr>
              <a:t>MOD</a:t>
            </a:r>
            <a:r>
              <a:rPr lang="en" sz="1000">
                <a:latin typeface="Arial"/>
                <a:ea typeface="Arial"/>
                <a:cs typeface="Arial"/>
                <a:sym typeface="Arial"/>
              </a:rPr>
              <a:t>(</a:t>
            </a:r>
            <a:r>
              <a:rPr lang="en" sz="1000" b="1">
                <a:latin typeface="Arial"/>
                <a:ea typeface="Arial"/>
                <a:cs typeface="Arial"/>
                <a:sym typeface="Arial"/>
              </a:rPr>
              <a:t>DATEDIFF</a:t>
            </a:r>
            <a:r>
              <a:rPr lang="en" sz="1000">
                <a:latin typeface="Arial"/>
                <a:ea typeface="Arial"/>
                <a:cs typeface="Arial"/>
                <a:sym typeface="Arial"/>
              </a:rPr>
              <a:t>('2023-04-07',Purchase_Date),365) </a:t>
            </a:r>
            <a:r>
              <a:rPr lang="en" sz="1000" b="1">
                <a:latin typeface="Arial"/>
                <a:ea typeface="Arial"/>
                <a:cs typeface="Arial"/>
                <a:sym typeface="Arial"/>
              </a:rPr>
              <a:t>as</a:t>
            </a:r>
            <a:r>
              <a:rPr lang="en" sz="1000">
                <a:latin typeface="Arial"/>
                <a:ea typeface="Arial"/>
                <a:cs typeface="Arial"/>
                <a:sym typeface="Arial"/>
              </a:rPr>
              <a:t> 'Days Owned'</a:t>
            </a:r>
            <a:endParaRPr sz="1000">
              <a:latin typeface="Arial"/>
              <a:ea typeface="Arial"/>
              <a:cs typeface="Arial"/>
              <a:sym typeface="Arial"/>
            </a:endParaRPr>
          </a:p>
          <a:p>
            <a:pPr marL="0" lvl="0" indent="0" algn="l" rtl="0">
              <a:lnSpc>
                <a:spcPct val="100000"/>
              </a:lnSpc>
              <a:spcBef>
                <a:spcPts val="0"/>
              </a:spcBef>
              <a:spcAft>
                <a:spcPts val="0"/>
              </a:spcAft>
              <a:buSzPct val="232258"/>
              <a:buNone/>
            </a:pPr>
            <a:r>
              <a:rPr lang="en" sz="1000" b="1">
                <a:latin typeface="Arial"/>
                <a:ea typeface="Arial"/>
                <a:cs typeface="Arial"/>
                <a:sym typeface="Arial"/>
              </a:rPr>
              <a:t>FROM</a:t>
            </a:r>
            <a:r>
              <a:rPr lang="en" sz="1000">
                <a:latin typeface="Arial"/>
                <a:ea typeface="Arial"/>
                <a:cs typeface="Arial"/>
                <a:sym typeface="Arial"/>
              </a:rPr>
              <a:t> A_Company_Asset a </a:t>
            </a:r>
            <a:r>
              <a:rPr lang="en" sz="1000" b="1">
                <a:latin typeface="Arial"/>
                <a:ea typeface="Arial"/>
                <a:cs typeface="Arial"/>
                <a:sym typeface="Arial"/>
              </a:rPr>
              <a:t>RIGHT</a:t>
            </a:r>
            <a:r>
              <a:rPr lang="en" sz="1000">
                <a:latin typeface="Arial"/>
                <a:ea typeface="Arial"/>
                <a:cs typeface="Arial"/>
                <a:sym typeface="Arial"/>
              </a:rPr>
              <a:t> </a:t>
            </a:r>
            <a:r>
              <a:rPr lang="en" sz="1000" b="1">
                <a:latin typeface="Arial"/>
                <a:ea typeface="Arial"/>
                <a:cs typeface="Arial"/>
                <a:sym typeface="Arial"/>
              </a:rPr>
              <a:t>JOIN</a:t>
            </a:r>
            <a:r>
              <a:rPr lang="en" sz="1000">
                <a:latin typeface="Arial"/>
                <a:ea typeface="Arial"/>
                <a:cs typeface="Arial"/>
                <a:sym typeface="Arial"/>
              </a:rPr>
              <a:t> A_Physical_Company_Asset p </a:t>
            </a:r>
            <a:r>
              <a:rPr lang="en" sz="1000" b="1">
                <a:latin typeface="Arial"/>
                <a:ea typeface="Arial"/>
                <a:cs typeface="Arial"/>
                <a:sym typeface="Arial"/>
              </a:rPr>
              <a:t>on</a:t>
            </a:r>
            <a:r>
              <a:rPr lang="en" sz="1000">
                <a:latin typeface="Arial"/>
                <a:ea typeface="Arial"/>
                <a:cs typeface="Arial"/>
                <a:sym typeface="Arial"/>
              </a:rPr>
              <a:t> a.Asset_ID = p.P_Asset_ID</a:t>
            </a:r>
            <a:endParaRPr sz="1000">
              <a:latin typeface="Arial"/>
              <a:ea typeface="Arial"/>
              <a:cs typeface="Arial"/>
              <a:sym typeface="Arial"/>
            </a:endParaRPr>
          </a:p>
          <a:p>
            <a:pPr marL="0" lvl="0" indent="0" algn="l" rtl="0">
              <a:lnSpc>
                <a:spcPct val="100000"/>
              </a:lnSpc>
              <a:spcBef>
                <a:spcPts val="0"/>
              </a:spcBef>
              <a:spcAft>
                <a:spcPts val="0"/>
              </a:spcAft>
              <a:buSzPct val="232258"/>
              <a:buNone/>
            </a:pPr>
            <a:r>
              <a:rPr lang="en" sz="1000" b="1">
                <a:latin typeface="Arial"/>
                <a:ea typeface="Arial"/>
                <a:cs typeface="Arial"/>
                <a:sym typeface="Arial"/>
              </a:rPr>
              <a:t>LEFT</a:t>
            </a:r>
            <a:r>
              <a:rPr lang="en" sz="1000">
                <a:latin typeface="Arial"/>
                <a:ea typeface="Arial"/>
                <a:cs typeface="Arial"/>
                <a:sym typeface="Arial"/>
              </a:rPr>
              <a:t> </a:t>
            </a:r>
            <a:r>
              <a:rPr lang="en" sz="1000" b="1">
                <a:latin typeface="Arial"/>
                <a:ea typeface="Arial"/>
                <a:cs typeface="Arial"/>
                <a:sym typeface="Arial"/>
              </a:rPr>
              <a:t>JOIN</a:t>
            </a:r>
            <a:r>
              <a:rPr lang="en" sz="1000">
                <a:latin typeface="Arial"/>
                <a:ea typeface="Arial"/>
                <a:cs typeface="Arial"/>
                <a:sym typeface="Arial"/>
              </a:rPr>
              <a:t> A_Company_Asset_Ownership o </a:t>
            </a:r>
            <a:r>
              <a:rPr lang="en" sz="1000" b="1">
                <a:latin typeface="Arial"/>
                <a:ea typeface="Arial"/>
                <a:cs typeface="Arial"/>
                <a:sym typeface="Arial"/>
              </a:rPr>
              <a:t>on</a:t>
            </a:r>
            <a:r>
              <a:rPr lang="en" sz="1000">
                <a:latin typeface="Arial"/>
                <a:ea typeface="Arial"/>
                <a:cs typeface="Arial"/>
                <a:sym typeface="Arial"/>
              </a:rPr>
              <a:t> o.Asset_ID = a.Asset_ID</a:t>
            </a:r>
            <a:endParaRPr sz="1000">
              <a:latin typeface="Arial"/>
              <a:ea typeface="Arial"/>
              <a:cs typeface="Arial"/>
              <a:sym typeface="Arial"/>
            </a:endParaRPr>
          </a:p>
          <a:p>
            <a:pPr marL="0" lvl="0" indent="0" algn="l" rtl="0">
              <a:lnSpc>
                <a:spcPct val="100000"/>
              </a:lnSpc>
              <a:spcBef>
                <a:spcPts val="0"/>
              </a:spcBef>
              <a:spcAft>
                <a:spcPts val="0"/>
              </a:spcAft>
              <a:buSzPct val="232258"/>
              <a:buNone/>
            </a:pPr>
            <a:r>
              <a:rPr lang="en" sz="1000" b="1">
                <a:latin typeface="Arial"/>
                <a:ea typeface="Arial"/>
                <a:cs typeface="Arial"/>
                <a:sym typeface="Arial"/>
              </a:rPr>
              <a:t>GROUP</a:t>
            </a:r>
            <a:r>
              <a:rPr lang="en" sz="1000">
                <a:latin typeface="Arial"/>
                <a:ea typeface="Arial"/>
                <a:cs typeface="Arial"/>
                <a:sym typeface="Arial"/>
              </a:rPr>
              <a:t> </a:t>
            </a:r>
            <a:r>
              <a:rPr lang="en" sz="1000" b="1">
                <a:latin typeface="Arial"/>
                <a:ea typeface="Arial"/>
                <a:cs typeface="Arial"/>
                <a:sym typeface="Arial"/>
              </a:rPr>
              <a:t>BY</a:t>
            </a:r>
            <a:r>
              <a:rPr lang="en" sz="1000">
                <a:latin typeface="Arial"/>
                <a:ea typeface="Arial"/>
                <a:cs typeface="Arial"/>
                <a:sym typeface="Arial"/>
              </a:rPr>
              <a:t> P_Asset_ID</a:t>
            </a:r>
            <a:endParaRPr sz="1000">
              <a:latin typeface="Arial"/>
              <a:ea typeface="Arial"/>
              <a:cs typeface="Arial"/>
              <a:sym typeface="Arial"/>
            </a:endParaRPr>
          </a:p>
          <a:p>
            <a:pPr marL="0" lvl="0" indent="0" algn="l" rtl="0">
              <a:lnSpc>
                <a:spcPct val="100000"/>
              </a:lnSpc>
              <a:spcBef>
                <a:spcPts val="0"/>
              </a:spcBef>
              <a:spcAft>
                <a:spcPts val="0"/>
              </a:spcAft>
              <a:buSzPct val="232258"/>
              <a:buNone/>
            </a:pPr>
            <a:endParaRPr sz="1000">
              <a:latin typeface="Arial"/>
              <a:ea typeface="Arial"/>
              <a:cs typeface="Arial"/>
              <a:sym typeface="Arial"/>
            </a:endParaRPr>
          </a:p>
          <a:p>
            <a:pPr marL="0" lvl="0" indent="0" algn="l" rtl="0">
              <a:lnSpc>
                <a:spcPct val="100000"/>
              </a:lnSpc>
              <a:spcBef>
                <a:spcPts val="0"/>
              </a:spcBef>
              <a:spcAft>
                <a:spcPts val="0"/>
              </a:spcAft>
              <a:buSzPct val="154838"/>
              <a:buNone/>
            </a:pPr>
            <a:r>
              <a:rPr lang="en" sz="1500" b="1" u="sng">
                <a:latin typeface="Arial"/>
                <a:ea typeface="Arial"/>
                <a:cs typeface="Arial"/>
                <a:sym typeface="Arial"/>
              </a:rPr>
              <a:t>SQL Query #5:</a:t>
            </a:r>
            <a:endParaRPr sz="1500" b="1" u="sng">
              <a:latin typeface="Arial"/>
              <a:ea typeface="Arial"/>
              <a:cs typeface="Arial"/>
              <a:sym typeface="Arial"/>
            </a:endParaRPr>
          </a:p>
          <a:p>
            <a:pPr marL="0" lvl="0" indent="0" algn="l" rtl="0">
              <a:lnSpc>
                <a:spcPct val="100000"/>
              </a:lnSpc>
              <a:spcBef>
                <a:spcPts val="0"/>
              </a:spcBef>
              <a:spcAft>
                <a:spcPts val="0"/>
              </a:spcAft>
              <a:buSzPct val="232258"/>
              <a:buNone/>
            </a:pPr>
            <a:r>
              <a:rPr lang="en" sz="1000" b="1">
                <a:latin typeface="Arial"/>
                <a:ea typeface="Arial"/>
                <a:cs typeface="Arial"/>
                <a:sym typeface="Arial"/>
              </a:rPr>
              <a:t>SELECT</a:t>
            </a:r>
            <a:r>
              <a:rPr lang="en" sz="1000">
                <a:latin typeface="Arial"/>
                <a:ea typeface="Arial"/>
                <a:cs typeface="Arial"/>
                <a:sym typeface="Arial"/>
              </a:rPr>
              <a:t> aca.Asset_ID,</a:t>
            </a:r>
            <a:endParaRPr sz="1000">
              <a:latin typeface="Arial"/>
              <a:ea typeface="Arial"/>
              <a:cs typeface="Arial"/>
              <a:sym typeface="Arial"/>
            </a:endParaRPr>
          </a:p>
          <a:p>
            <a:pPr marL="0" lvl="0" indent="0" algn="l" rtl="0">
              <a:lnSpc>
                <a:spcPct val="100000"/>
              </a:lnSpc>
              <a:spcBef>
                <a:spcPts val="0"/>
              </a:spcBef>
              <a:spcAft>
                <a:spcPts val="0"/>
              </a:spcAft>
              <a:buSzPct val="232258"/>
              <a:buNone/>
            </a:pPr>
            <a:r>
              <a:rPr lang="en" sz="1000">
                <a:latin typeface="Arial"/>
                <a:ea typeface="Arial"/>
                <a:cs typeface="Arial"/>
                <a:sym typeface="Arial"/>
              </a:rPr>
              <a:t>	aca.Asset_Type,</a:t>
            </a:r>
            <a:endParaRPr sz="1000">
              <a:latin typeface="Arial"/>
              <a:ea typeface="Arial"/>
              <a:cs typeface="Arial"/>
              <a:sym typeface="Arial"/>
            </a:endParaRPr>
          </a:p>
          <a:p>
            <a:pPr marL="0" lvl="0" indent="0" algn="l" rtl="0">
              <a:lnSpc>
                <a:spcPct val="100000"/>
              </a:lnSpc>
              <a:spcBef>
                <a:spcPts val="0"/>
              </a:spcBef>
              <a:spcAft>
                <a:spcPts val="0"/>
              </a:spcAft>
              <a:buSzPct val="232258"/>
              <a:buNone/>
            </a:pPr>
            <a:r>
              <a:rPr lang="en" sz="1000">
                <a:latin typeface="Arial"/>
                <a:ea typeface="Arial"/>
                <a:cs typeface="Arial"/>
                <a:sym typeface="Arial"/>
              </a:rPr>
              <a:t>	(</a:t>
            </a:r>
            <a:r>
              <a:rPr lang="en" sz="1000" b="1">
                <a:latin typeface="Arial"/>
                <a:ea typeface="Arial"/>
                <a:cs typeface="Arial"/>
                <a:sym typeface="Arial"/>
              </a:rPr>
              <a:t>CASE</a:t>
            </a:r>
            <a:r>
              <a:rPr lang="en" sz="1000">
                <a:latin typeface="Arial"/>
                <a:ea typeface="Arial"/>
                <a:cs typeface="Arial"/>
                <a:sym typeface="Arial"/>
              </a:rPr>
              <a:t> 	</a:t>
            </a:r>
            <a:r>
              <a:rPr lang="en" sz="1000" b="1">
                <a:latin typeface="Arial"/>
                <a:ea typeface="Arial"/>
                <a:cs typeface="Arial"/>
                <a:sym typeface="Arial"/>
              </a:rPr>
              <a:t>WHEN</a:t>
            </a:r>
            <a:r>
              <a:rPr lang="en" sz="1000">
                <a:latin typeface="Arial"/>
                <a:ea typeface="Arial"/>
                <a:cs typeface="Arial"/>
                <a:sym typeface="Arial"/>
              </a:rPr>
              <a:t> aca.Asset_Type = 'IT Asset' </a:t>
            </a:r>
            <a:r>
              <a:rPr lang="en" sz="1000" b="1">
                <a:latin typeface="Arial"/>
                <a:ea typeface="Arial"/>
                <a:cs typeface="Arial"/>
                <a:sym typeface="Arial"/>
              </a:rPr>
              <a:t>THEN</a:t>
            </a:r>
            <a:r>
              <a:rPr lang="en" sz="1000">
                <a:latin typeface="Arial"/>
                <a:ea typeface="Arial"/>
                <a:cs typeface="Arial"/>
                <a:sym typeface="Arial"/>
              </a:rPr>
              <a:t> </a:t>
            </a:r>
            <a:r>
              <a:rPr lang="en" sz="1000" b="1">
                <a:latin typeface="Arial"/>
                <a:ea typeface="Arial"/>
                <a:cs typeface="Arial"/>
                <a:sym typeface="Arial"/>
              </a:rPr>
              <a:t>CONCAT</a:t>
            </a:r>
            <a:r>
              <a:rPr lang="en" sz="1000">
                <a:latin typeface="Arial"/>
                <a:ea typeface="Arial"/>
                <a:cs typeface="Arial"/>
                <a:sym typeface="Arial"/>
              </a:rPr>
              <a:t>(aiaca.Access_Type,' ', aiaca.Location)</a:t>
            </a:r>
            <a:endParaRPr sz="1000">
              <a:latin typeface="Arial"/>
              <a:ea typeface="Arial"/>
              <a:cs typeface="Arial"/>
              <a:sym typeface="Arial"/>
            </a:endParaRPr>
          </a:p>
          <a:p>
            <a:pPr marL="0" lvl="0" indent="0" algn="l" rtl="0">
              <a:lnSpc>
                <a:spcPct val="100000"/>
              </a:lnSpc>
              <a:spcBef>
                <a:spcPts val="0"/>
              </a:spcBef>
              <a:spcAft>
                <a:spcPts val="0"/>
              </a:spcAft>
              <a:buSzPct val="232258"/>
              <a:buNone/>
            </a:pPr>
            <a:r>
              <a:rPr lang="en" sz="1000">
                <a:latin typeface="Arial"/>
                <a:ea typeface="Arial"/>
                <a:cs typeface="Arial"/>
                <a:sym typeface="Arial"/>
              </a:rPr>
              <a:t>			</a:t>
            </a:r>
            <a:r>
              <a:rPr lang="en" sz="1000" b="1">
                <a:latin typeface="Arial"/>
                <a:ea typeface="Arial"/>
                <a:cs typeface="Arial"/>
                <a:sym typeface="Arial"/>
              </a:rPr>
              <a:t>WHEN</a:t>
            </a:r>
            <a:r>
              <a:rPr lang="en" sz="1000">
                <a:latin typeface="Arial"/>
                <a:ea typeface="Arial"/>
                <a:cs typeface="Arial"/>
                <a:sym typeface="Arial"/>
              </a:rPr>
              <a:t> aca.Asset_Type = 'Clearance' </a:t>
            </a:r>
            <a:r>
              <a:rPr lang="en" sz="1000" b="1">
                <a:latin typeface="Arial"/>
                <a:ea typeface="Arial"/>
                <a:cs typeface="Arial"/>
                <a:sym typeface="Arial"/>
              </a:rPr>
              <a:t>THEN</a:t>
            </a:r>
            <a:r>
              <a:rPr lang="en" sz="1000">
                <a:latin typeface="Arial"/>
                <a:ea typeface="Arial"/>
                <a:cs typeface="Arial"/>
                <a:sym typeface="Arial"/>
              </a:rPr>
              <a:t> Clearance_Type</a:t>
            </a:r>
            <a:endParaRPr sz="1000">
              <a:latin typeface="Arial"/>
              <a:ea typeface="Arial"/>
              <a:cs typeface="Arial"/>
              <a:sym typeface="Arial"/>
            </a:endParaRPr>
          </a:p>
          <a:p>
            <a:pPr marL="0" lvl="0" indent="0" algn="l" rtl="0">
              <a:lnSpc>
                <a:spcPct val="100000"/>
              </a:lnSpc>
              <a:spcBef>
                <a:spcPts val="0"/>
              </a:spcBef>
              <a:spcAft>
                <a:spcPts val="0"/>
              </a:spcAft>
              <a:buSzPct val="232258"/>
              <a:buNone/>
            </a:pPr>
            <a:r>
              <a:rPr lang="en" sz="1000">
                <a:latin typeface="Arial"/>
                <a:ea typeface="Arial"/>
                <a:cs typeface="Arial"/>
                <a:sym typeface="Arial"/>
              </a:rPr>
              <a:t>			</a:t>
            </a:r>
            <a:r>
              <a:rPr lang="en" sz="1000" b="1">
                <a:latin typeface="Arial"/>
                <a:ea typeface="Arial"/>
                <a:cs typeface="Arial"/>
                <a:sym typeface="Arial"/>
              </a:rPr>
              <a:t>ELSE</a:t>
            </a:r>
            <a:r>
              <a:rPr lang="en" sz="1000">
                <a:latin typeface="Arial"/>
                <a:ea typeface="Arial"/>
                <a:cs typeface="Arial"/>
                <a:sym typeface="Arial"/>
              </a:rPr>
              <a:t> Asset_Type </a:t>
            </a:r>
            <a:r>
              <a:rPr lang="en" sz="1000" b="1">
                <a:latin typeface="Arial"/>
                <a:ea typeface="Arial"/>
                <a:cs typeface="Arial"/>
                <a:sym typeface="Arial"/>
              </a:rPr>
              <a:t>END</a:t>
            </a:r>
            <a:r>
              <a:rPr lang="en" sz="1000">
                <a:latin typeface="Arial"/>
                <a:ea typeface="Arial"/>
                <a:cs typeface="Arial"/>
                <a:sym typeface="Arial"/>
              </a:rPr>
              <a:t>) </a:t>
            </a:r>
            <a:r>
              <a:rPr lang="en" sz="1000" b="1">
                <a:latin typeface="Arial"/>
                <a:ea typeface="Arial"/>
                <a:cs typeface="Arial"/>
                <a:sym typeface="Arial"/>
              </a:rPr>
              <a:t>as</a:t>
            </a:r>
            <a:r>
              <a:rPr lang="en" sz="1000">
                <a:latin typeface="Arial"/>
                <a:ea typeface="Arial"/>
                <a:cs typeface="Arial"/>
                <a:sym typeface="Arial"/>
              </a:rPr>
              <a:t> 'Description',</a:t>
            </a:r>
            <a:endParaRPr sz="1000">
              <a:latin typeface="Arial"/>
              <a:ea typeface="Arial"/>
              <a:cs typeface="Arial"/>
              <a:sym typeface="Arial"/>
            </a:endParaRPr>
          </a:p>
          <a:p>
            <a:pPr marL="0" lvl="0" indent="0" algn="l" rtl="0">
              <a:lnSpc>
                <a:spcPct val="100000"/>
              </a:lnSpc>
              <a:spcBef>
                <a:spcPts val="0"/>
              </a:spcBef>
              <a:spcAft>
                <a:spcPts val="0"/>
              </a:spcAft>
              <a:buSzPct val="232258"/>
              <a:buNone/>
            </a:pPr>
            <a:r>
              <a:rPr lang="en" sz="1000" b="1">
                <a:latin typeface="Arial"/>
                <a:ea typeface="Arial"/>
                <a:cs typeface="Arial"/>
                <a:sym typeface="Arial"/>
              </a:rPr>
              <a:t>	CONCAT</a:t>
            </a:r>
            <a:r>
              <a:rPr lang="en" sz="1000">
                <a:latin typeface="Arial"/>
                <a:ea typeface="Arial"/>
                <a:cs typeface="Arial"/>
                <a:sym typeface="Arial"/>
              </a:rPr>
              <a:t>(ae.First_Name, ' ', ae.Last_Name) </a:t>
            </a:r>
            <a:r>
              <a:rPr lang="en" sz="1000" b="1">
                <a:latin typeface="Arial"/>
                <a:ea typeface="Arial"/>
                <a:cs typeface="Arial"/>
                <a:sym typeface="Arial"/>
              </a:rPr>
              <a:t>as</a:t>
            </a:r>
            <a:r>
              <a:rPr lang="en" sz="1000">
                <a:latin typeface="Arial"/>
                <a:ea typeface="Arial"/>
                <a:cs typeface="Arial"/>
                <a:sym typeface="Arial"/>
              </a:rPr>
              <a:t> 'Employee',</a:t>
            </a:r>
            <a:endParaRPr sz="1000">
              <a:latin typeface="Arial"/>
              <a:ea typeface="Arial"/>
              <a:cs typeface="Arial"/>
              <a:sym typeface="Arial"/>
            </a:endParaRPr>
          </a:p>
          <a:p>
            <a:pPr marL="0" lvl="0" indent="0" algn="l" rtl="0">
              <a:lnSpc>
                <a:spcPct val="100000"/>
              </a:lnSpc>
              <a:spcBef>
                <a:spcPts val="0"/>
              </a:spcBef>
              <a:spcAft>
                <a:spcPts val="0"/>
              </a:spcAft>
              <a:buSzPct val="232258"/>
              <a:buNone/>
            </a:pPr>
            <a:r>
              <a:rPr lang="en" sz="1000">
                <a:latin typeface="Arial"/>
                <a:ea typeface="Arial"/>
                <a:cs typeface="Arial"/>
                <a:sym typeface="Arial"/>
              </a:rPr>
              <a:t>	ad.Name </a:t>
            </a:r>
            <a:r>
              <a:rPr lang="en" sz="1000" b="1">
                <a:latin typeface="Arial"/>
                <a:ea typeface="Arial"/>
                <a:cs typeface="Arial"/>
                <a:sym typeface="Arial"/>
              </a:rPr>
              <a:t>as</a:t>
            </a:r>
            <a:r>
              <a:rPr lang="en" sz="1000">
                <a:latin typeface="Arial"/>
                <a:ea typeface="Arial"/>
                <a:cs typeface="Arial"/>
                <a:sym typeface="Arial"/>
              </a:rPr>
              <a:t> 'Department',</a:t>
            </a:r>
            <a:endParaRPr sz="1000">
              <a:latin typeface="Arial"/>
              <a:ea typeface="Arial"/>
              <a:cs typeface="Arial"/>
              <a:sym typeface="Arial"/>
            </a:endParaRPr>
          </a:p>
          <a:p>
            <a:pPr marL="0" lvl="0" indent="0" algn="l" rtl="0">
              <a:lnSpc>
                <a:spcPct val="100000"/>
              </a:lnSpc>
              <a:spcBef>
                <a:spcPts val="0"/>
              </a:spcBef>
              <a:spcAft>
                <a:spcPts val="0"/>
              </a:spcAft>
              <a:buSzPct val="232258"/>
              <a:buNone/>
            </a:pPr>
            <a:r>
              <a:rPr lang="en" sz="1000">
                <a:latin typeface="Arial"/>
                <a:ea typeface="Arial"/>
                <a:cs typeface="Arial"/>
                <a:sym typeface="Arial"/>
              </a:rPr>
              <a:t>	Ownership_Start_Date</a:t>
            </a:r>
            <a:endParaRPr sz="1000">
              <a:latin typeface="Arial"/>
              <a:ea typeface="Arial"/>
              <a:cs typeface="Arial"/>
              <a:sym typeface="Arial"/>
            </a:endParaRPr>
          </a:p>
          <a:p>
            <a:pPr marL="0" lvl="0" indent="0" algn="l" rtl="0">
              <a:lnSpc>
                <a:spcPct val="100000"/>
              </a:lnSpc>
              <a:spcBef>
                <a:spcPts val="0"/>
              </a:spcBef>
              <a:spcAft>
                <a:spcPts val="0"/>
              </a:spcAft>
              <a:buSzPct val="232258"/>
              <a:buNone/>
            </a:pPr>
            <a:r>
              <a:rPr lang="en" sz="1000" b="1">
                <a:latin typeface="Arial"/>
                <a:ea typeface="Arial"/>
                <a:cs typeface="Arial"/>
                <a:sym typeface="Arial"/>
              </a:rPr>
              <a:t>FROM</a:t>
            </a:r>
            <a:r>
              <a:rPr lang="en" sz="1000">
                <a:latin typeface="Arial"/>
                <a:ea typeface="Arial"/>
                <a:cs typeface="Arial"/>
                <a:sym typeface="Arial"/>
              </a:rPr>
              <a:t> A_Company_Asset_Ownership acao </a:t>
            </a:r>
            <a:r>
              <a:rPr lang="en" sz="1000" b="1">
                <a:latin typeface="Arial"/>
                <a:ea typeface="Arial"/>
                <a:cs typeface="Arial"/>
                <a:sym typeface="Arial"/>
              </a:rPr>
              <a:t>LEFT</a:t>
            </a:r>
            <a:r>
              <a:rPr lang="en" sz="1000">
                <a:latin typeface="Arial"/>
                <a:ea typeface="Arial"/>
                <a:cs typeface="Arial"/>
                <a:sym typeface="Arial"/>
              </a:rPr>
              <a:t> </a:t>
            </a:r>
            <a:r>
              <a:rPr lang="en" sz="1000" b="1">
                <a:latin typeface="Arial"/>
                <a:ea typeface="Arial"/>
                <a:cs typeface="Arial"/>
                <a:sym typeface="Arial"/>
              </a:rPr>
              <a:t>JOIN</a:t>
            </a:r>
            <a:r>
              <a:rPr lang="en" sz="1000">
                <a:latin typeface="Arial"/>
                <a:ea typeface="Arial"/>
                <a:cs typeface="Arial"/>
                <a:sym typeface="Arial"/>
              </a:rPr>
              <a:t> A_Company_Asset aca </a:t>
            </a:r>
            <a:r>
              <a:rPr lang="en" sz="1000" b="1">
                <a:latin typeface="Arial"/>
                <a:ea typeface="Arial"/>
                <a:cs typeface="Arial"/>
                <a:sym typeface="Arial"/>
              </a:rPr>
              <a:t>on</a:t>
            </a:r>
            <a:r>
              <a:rPr lang="en" sz="1000">
                <a:latin typeface="Arial"/>
                <a:ea typeface="Arial"/>
                <a:cs typeface="Arial"/>
                <a:sym typeface="Arial"/>
              </a:rPr>
              <a:t> acao.Asset_ID = aca.Asset_ID</a:t>
            </a:r>
            <a:endParaRPr sz="1000">
              <a:latin typeface="Arial"/>
              <a:ea typeface="Arial"/>
              <a:cs typeface="Arial"/>
              <a:sym typeface="Arial"/>
            </a:endParaRPr>
          </a:p>
          <a:p>
            <a:pPr marL="0" lvl="0" indent="0" algn="l" rtl="0">
              <a:lnSpc>
                <a:spcPct val="100000"/>
              </a:lnSpc>
              <a:spcBef>
                <a:spcPts val="0"/>
              </a:spcBef>
              <a:spcAft>
                <a:spcPts val="0"/>
              </a:spcAft>
              <a:buSzPct val="232258"/>
              <a:buNone/>
            </a:pPr>
            <a:r>
              <a:rPr lang="en" sz="1000" b="1">
                <a:latin typeface="Arial"/>
                <a:ea typeface="Arial"/>
                <a:cs typeface="Arial"/>
                <a:sym typeface="Arial"/>
              </a:rPr>
              <a:t>LEFT</a:t>
            </a:r>
            <a:r>
              <a:rPr lang="en" sz="1000">
                <a:latin typeface="Arial"/>
                <a:ea typeface="Arial"/>
                <a:cs typeface="Arial"/>
                <a:sym typeface="Arial"/>
              </a:rPr>
              <a:t> </a:t>
            </a:r>
            <a:r>
              <a:rPr lang="en" sz="1000" b="1">
                <a:latin typeface="Arial"/>
                <a:ea typeface="Arial"/>
                <a:cs typeface="Arial"/>
                <a:sym typeface="Arial"/>
              </a:rPr>
              <a:t>JOIN</a:t>
            </a:r>
            <a:r>
              <a:rPr lang="en" sz="1000">
                <a:latin typeface="Arial"/>
                <a:ea typeface="Arial"/>
                <a:cs typeface="Arial"/>
                <a:sym typeface="Arial"/>
              </a:rPr>
              <a:t> A_Clearance_Company_Asset acca </a:t>
            </a:r>
            <a:r>
              <a:rPr lang="en" sz="1000" b="1">
                <a:latin typeface="Arial"/>
                <a:ea typeface="Arial"/>
                <a:cs typeface="Arial"/>
                <a:sym typeface="Arial"/>
              </a:rPr>
              <a:t>on</a:t>
            </a:r>
            <a:r>
              <a:rPr lang="en" sz="1000">
                <a:latin typeface="Arial"/>
                <a:ea typeface="Arial"/>
                <a:cs typeface="Arial"/>
                <a:sym typeface="Arial"/>
              </a:rPr>
              <a:t> acca.C_Asset_ID = aca.Asset_ID</a:t>
            </a:r>
            <a:endParaRPr sz="1000">
              <a:latin typeface="Arial"/>
              <a:ea typeface="Arial"/>
              <a:cs typeface="Arial"/>
              <a:sym typeface="Arial"/>
            </a:endParaRPr>
          </a:p>
          <a:p>
            <a:pPr marL="0" lvl="0" indent="0" algn="l" rtl="0">
              <a:lnSpc>
                <a:spcPct val="100000"/>
              </a:lnSpc>
              <a:spcBef>
                <a:spcPts val="0"/>
              </a:spcBef>
              <a:spcAft>
                <a:spcPts val="0"/>
              </a:spcAft>
              <a:buSzPct val="232258"/>
              <a:buNone/>
            </a:pPr>
            <a:r>
              <a:rPr lang="en" sz="1000" b="1">
                <a:latin typeface="Arial"/>
                <a:ea typeface="Arial"/>
                <a:cs typeface="Arial"/>
                <a:sym typeface="Arial"/>
              </a:rPr>
              <a:t>LEFT</a:t>
            </a:r>
            <a:r>
              <a:rPr lang="en" sz="1000">
                <a:latin typeface="Arial"/>
                <a:ea typeface="Arial"/>
                <a:cs typeface="Arial"/>
                <a:sym typeface="Arial"/>
              </a:rPr>
              <a:t> </a:t>
            </a:r>
            <a:r>
              <a:rPr lang="en" sz="1000" b="1">
                <a:latin typeface="Arial"/>
                <a:ea typeface="Arial"/>
                <a:cs typeface="Arial"/>
                <a:sym typeface="Arial"/>
              </a:rPr>
              <a:t>JOIN</a:t>
            </a:r>
            <a:r>
              <a:rPr lang="en" sz="1000">
                <a:latin typeface="Arial"/>
                <a:ea typeface="Arial"/>
                <a:cs typeface="Arial"/>
                <a:sym typeface="Arial"/>
              </a:rPr>
              <a:t> A_IT_Access_Company_Asset aiaca </a:t>
            </a:r>
            <a:r>
              <a:rPr lang="en" sz="1000" b="1">
                <a:latin typeface="Arial"/>
                <a:ea typeface="Arial"/>
                <a:cs typeface="Arial"/>
                <a:sym typeface="Arial"/>
              </a:rPr>
              <a:t>on</a:t>
            </a:r>
            <a:r>
              <a:rPr lang="en" sz="1000">
                <a:latin typeface="Arial"/>
                <a:ea typeface="Arial"/>
                <a:cs typeface="Arial"/>
                <a:sym typeface="Arial"/>
              </a:rPr>
              <a:t> aiaca.IT_Asset_ID = aca.Asset_ID</a:t>
            </a:r>
            <a:endParaRPr sz="1000">
              <a:latin typeface="Arial"/>
              <a:ea typeface="Arial"/>
              <a:cs typeface="Arial"/>
              <a:sym typeface="Arial"/>
            </a:endParaRPr>
          </a:p>
          <a:p>
            <a:pPr marL="0" lvl="0" indent="0" algn="l" rtl="0">
              <a:lnSpc>
                <a:spcPct val="100000"/>
              </a:lnSpc>
              <a:spcBef>
                <a:spcPts val="0"/>
              </a:spcBef>
              <a:spcAft>
                <a:spcPts val="0"/>
              </a:spcAft>
              <a:buSzPct val="232258"/>
              <a:buNone/>
            </a:pPr>
            <a:r>
              <a:rPr lang="en" sz="1000" b="1">
                <a:latin typeface="Arial"/>
                <a:ea typeface="Arial"/>
                <a:cs typeface="Arial"/>
                <a:sym typeface="Arial"/>
              </a:rPr>
              <a:t>LEFT</a:t>
            </a:r>
            <a:r>
              <a:rPr lang="en" sz="1000">
                <a:latin typeface="Arial"/>
                <a:ea typeface="Arial"/>
                <a:cs typeface="Arial"/>
                <a:sym typeface="Arial"/>
              </a:rPr>
              <a:t> </a:t>
            </a:r>
            <a:r>
              <a:rPr lang="en" sz="1000" b="1">
                <a:latin typeface="Arial"/>
                <a:ea typeface="Arial"/>
                <a:cs typeface="Arial"/>
                <a:sym typeface="Arial"/>
              </a:rPr>
              <a:t>JOIN</a:t>
            </a:r>
            <a:r>
              <a:rPr lang="en" sz="1000">
                <a:latin typeface="Arial"/>
                <a:ea typeface="Arial"/>
                <a:cs typeface="Arial"/>
                <a:sym typeface="Arial"/>
              </a:rPr>
              <a:t> A_Employee ae </a:t>
            </a:r>
            <a:r>
              <a:rPr lang="en" sz="1000" b="1">
                <a:latin typeface="Arial"/>
                <a:ea typeface="Arial"/>
                <a:cs typeface="Arial"/>
                <a:sym typeface="Arial"/>
              </a:rPr>
              <a:t>on</a:t>
            </a:r>
            <a:r>
              <a:rPr lang="en" sz="1000">
                <a:latin typeface="Arial"/>
                <a:ea typeface="Arial"/>
                <a:cs typeface="Arial"/>
                <a:sym typeface="Arial"/>
              </a:rPr>
              <a:t> acao.Employee_ID = ae.Employee_ID</a:t>
            </a:r>
            <a:endParaRPr sz="1000">
              <a:latin typeface="Arial"/>
              <a:ea typeface="Arial"/>
              <a:cs typeface="Arial"/>
              <a:sym typeface="Arial"/>
            </a:endParaRPr>
          </a:p>
          <a:p>
            <a:pPr marL="0" lvl="0" indent="0" algn="l" rtl="0">
              <a:lnSpc>
                <a:spcPct val="100000"/>
              </a:lnSpc>
              <a:spcBef>
                <a:spcPts val="0"/>
              </a:spcBef>
              <a:spcAft>
                <a:spcPts val="0"/>
              </a:spcAft>
              <a:buSzPct val="232258"/>
              <a:buNone/>
            </a:pPr>
            <a:r>
              <a:rPr lang="en" sz="1000" b="1">
                <a:latin typeface="Arial"/>
                <a:ea typeface="Arial"/>
                <a:cs typeface="Arial"/>
                <a:sym typeface="Arial"/>
              </a:rPr>
              <a:t>LEFT</a:t>
            </a:r>
            <a:r>
              <a:rPr lang="en" sz="1000">
                <a:latin typeface="Arial"/>
                <a:ea typeface="Arial"/>
                <a:cs typeface="Arial"/>
                <a:sym typeface="Arial"/>
              </a:rPr>
              <a:t> </a:t>
            </a:r>
            <a:r>
              <a:rPr lang="en" sz="1000" b="1">
                <a:latin typeface="Arial"/>
                <a:ea typeface="Arial"/>
                <a:cs typeface="Arial"/>
                <a:sym typeface="Arial"/>
              </a:rPr>
              <a:t>JOIN</a:t>
            </a:r>
            <a:r>
              <a:rPr lang="en" sz="1000">
                <a:latin typeface="Arial"/>
                <a:ea typeface="Arial"/>
                <a:cs typeface="Arial"/>
                <a:sym typeface="Arial"/>
              </a:rPr>
              <a:t> A_Department ad </a:t>
            </a:r>
            <a:r>
              <a:rPr lang="en" sz="1000" b="1">
                <a:latin typeface="Arial"/>
                <a:ea typeface="Arial"/>
                <a:cs typeface="Arial"/>
                <a:sym typeface="Arial"/>
              </a:rPr>
              <a:t>on</a:t>
            </a:r>
            <a:r>
              <a:rPr lang="en" sz="1000">
                <a:latin typeface="Arial"/>
                <a:ea typeface="Arial"/>
                <a:cs typeface="Arial"/>
                <a:sym typeface="Arial"/>
              </a:rPr>
              <a:t> ae.Department_ID = ad.Department_ID</a:t>
            </a:r>
            <a:endParaRPr sz="1000">
              <a:latin typeface="Arial"/>
              <a:ea typeface="Arial"/>
              <a:cs typeface="Arial"/>
              <a:sym typeface="Arial"/>
            </a:endParaRPr>
          </a:p>
          <a:p>
            <a:pPr marL="0" lvl="0" indent="0" algn="l" rtl="0">
              <a:lnSpc>
                <a:spcPct val="100000"/>
              </a:lnSpc>
              <a:spcBef>
                <a:spcPts val="0"/>
              </a:spcBef>
              <a:spcAft>
                <a:spcPts val="0"/>
              </a:spcAft>
              <a:buSzPct val="232258"/>
              <a:buNone/>
            </a:pPr>
            <a:r>
              <a:rPr lang="en" sz="1000" b="1">
                <a:latin typeface="Arial"/>
                <a:ea typeface="Arial"/>
                <a:cs typeface="Arial"/>
                <a:sym typeface="Arial"/>
              </a:rPr>
              <a:t>WHERE</a:t>
            </a:r>
            <a:r>
              <a:rPr lang="en" sz="1000">
                <a:latin typeface="Arial"/>
                <a:ea typeface="Arial"/>
                <a:cs typeface="Arial"/>
                <a:sym typeface="Arial"/>
              </a:rPr>
              <a:t> Ownership_End_Date </a:t>
            </a:r>
            <a:r>
              <a:rPr lang="en" sz="1000" b="1">
                <a:latin typeface="Arial"/>
                <a:ea typeface="Arial"/>
                <a:cs typeface="Arial"/>
                <a:sym typeface="Arial"/>
              </a:rPr>
              <a:t>IS</a:t>
            </a:r>
            <a:r>
              <a:rPr lang="en" sz="1000">
                <a:latin typeface="Arial"/>
                <a:ea typeface="Arial"/>
                <a:cs typeface="Arial"/>
                <a:sym typeface="Arial"/>
              </a:rPr>
              <a:t> </a:t>
            </a:r>
            <a:r>
              <a:rPr lang="en" sz="1000" b="1">
                <a:latin typeface="Arial"/>
                <a:ea typeface="Arial"/>
                <a:cs typeface="Arial"/>
                <a:sym typeface="Arial"/>
              </a:rPr>
              <a:t>NULL</a:t>
            </a:r>
            <a:endParaRPr sz="1000" b="1">
              <a:latin typeface="Arial"/>
              <a:ea typeface="Arial"/>
              <a:cs typeface="Arial"/>
              <a:sym typeface="Arial"/>
            </a:endParaRPr>
          </a:p>
          <a:p>
            <a:pPr marL="0" lvl="0" indent="0" algn="l" rtl="0">
              <a:lnSpc>
                <a:spcPct val="100000"/>
              </a:lnSpc>
              <a:spcBef>
                <a:spcPts val="0"/>
              </a:spcBef>
              <a:spcAft>
                <a:spcPts val="0"/>
              </a:spcAft>
              <a:buSzPct val="232258"/>
              <a:buNone/>
            </a:pPr>
            <a:r>
              <a:rPr lang="en" sz="1000" b="1">
                <a:latin typeface="Arial"/>
                <a:ea typeface="Arial"/>
                <a:cs typeface="Arial"/>
                <a:sym typeface="Arial"/>
              </a:rPr>
              <a:t>ORDER</a:t>
            </a:r>
            <a:r>
              <a:rPr lang="en" sz="1000">
                <a:latin typeface="Arial"/>
                <a:ea typeface="Arial"/>
                <a:cs typeface="Arial"/>
                <a:sym typeface="Arial"/>
              </a:rPr>
              <a:t> </a:t>
            </a:r>
            <a:r>
              <a:rPr lang="en" sz="1000" b="1">
                <a:latin typeface="Arial"/>
                <a:ea typeface="Arial"/>
                <a:cs typeface="Arial"/>
                <a:sym typeface="Arial"/>
              </a:rPr>
              <a:t>BY</a:t>
            </a:r>
            <a:r>
              <a:rPr lang="en" sz="1000">
                <a:latin typeface="Arial"/>
                <a:ea typeface="Arial"/>
                <a:cs typeface="Arial"/>
                <a:sym typeface="Arial"/>
              </a:rPr>
              <a:t> ad.Name, ae.First_Name, ae.Last_Name</a:t>
            </a:r>
            <a:endParaRPr sz="1000" b="1">
              <a:latin typeface="Arial"/>
              <a:ea typeface="Arial"/>
              <a:cs typeface="Arial"/>
              <a:sym typeface="Arial"/>
            </a:endParaRPr>
          </a:p>
        </p:txBody>
      </p:sp>
      <p:sp>
        <p:nvSpPr>
          <p:cNvPr id="279" name="Google Shape;279;p28"/>
          <p:cNvSpPr txBox="1">
            <a:spLocks noGrp="1"/>
          </p:cNvSpPr>
          <p:nvPr>
            <p:ph type="sldNum" idx="12"/>
          </p:nvPr>
        </p:nvSpPr>
        <p:spPr>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29</a:t>
            </a:fld>
            <a:endParaRPr/>
          </a:p>
        </p:txBody>
      </p:sp>
      <p:pic>
        <p:nvPicPr>
          <p:cNvPr id="281" name="Google Shape;281;p28"/>
          <p:cNvPicPr preferRelativeResize="0"/>
          <p:nvPr/>
        </p:nvPicPr>
        <p:blipFill rotWithShape="1">
          <a:blip r:embed="rId3">
            <a:alphaModFix/>
          </a:blip>
          <a:srcRect/>
          <a:stretch/>
        </p:blipFill>
        <p:spPr>
          <a:xfrm>
            <a:off x="4696400" y="536233"/>
            <a:ext cx="4274324" cy="800042"/>
          </a:xfrm>
          <a:prstGeom prst="rect">
            <a:avLst/>
          </a:prstGeom>
          <a:noFill/>
          <a:ln>
            <a:noFill/>
          </a:ln>
        </p:spPr>
      </p:pic>
      <p:pic>
        <p:nvPicPr>
          <p:cNvPr id="282" name="Google Shape;282;p28"/>
          <p:cNvPicPr preferRelativeResize="0"/>
          <p:nvPr/>
        </p:nvPicPr>
        <p:blipFill rotWithShape="1">
          <a:blip r:embed="rId4">
            <a:alphaModFix/>
          </a:blip>
          <a:srcRect/>
          <a:stretch/>
        </p:blipFill>
        <p:spPr>
          <a:xfrm>
            <a:off x="4972000" y="3047525"/>
            <a:ext cx="4066950" cy="645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8" name="Google Shape;68;p2"/>
          <p:cNvSpPr txBox="1">
            <a:spLocks noGrp="1"/>
          </p:cNvSpPr>
          <p:nvPr>
            <p:ph type="body" idx="1"/>
          </p:nvPr>
        </p:nvSpPr>
        <p:spPr>
          <a:xfrm>
            <a:off x="212150" y="0"/>
            <a:ext cx="5998800" cy="605100"/>
          </a:xfrm>
          <a:prstGeom prst="rect">
            <a:avLst/>
          </a:prstGeom>
          <a:noFill/>
          <a:ln>
            <a:noFill/>
          </a:ln>
        </p:spPr>
        <p:txBody>
          <a:bodyPr spcFirstLastPara="1" wrap="square" lIns="91425" tIns="91425" rIns="91425" bIns="91425" anchor="ctr" anchorCtr="0">
            <a:normAutofit lnSpcReduction="10000"/>
          </a:bodyPr>
          <a:lstStyle/>
          <a:p>
            <a:pPr marL="0" lvl="0" indent="0" algn="l" rtl="0">
              <a:lnSpc>
                <a:spcPct val="100000"/>
              </a:lnSpc>
              <a:spcBef>
                <a:spcPts val="0"/>
              </a:spcBef>
              <a:spcAft>
                <a:spcPts val="0"/>
              </a:spcAft>
              <a:buSzPts val="2100"/>
              <a:buNone/>
            </a:pPr>
            <a:r>
              <a:rPr lang="en" sz="3000">
                <a:solidFill>
                  <a:schemeClr val="lt1"/>
                </a:solidFill>
                <a:latin typeface="Oswald"/>
                <a:ea typeface="Oswald"/>
                <a:cs typeface="Oswald"/>
                <a:sym typeface="Oswald"/>
              </a:rPr>
              <a:t>Background &amp; As-Is Process</a:t>
            </a:r>
            <a:endParaRPr sz="3000">
              <a:solidFill>
                <a:schemeClr val="lt1"/>
              </a:solidFill>
              <a:latin typeface="Oswald"/>
              <a:ea typeface="Oswald"/>
              <a:cs typeface="Oswald"/>
              <a:sym typeface="Oswald"/>
            </a:endParaRPr>
          </a:p>
        </p:txBody>
      </p:sp>
      <p:sp>
        <p:nvSpPr>
          <p:cNvPr id="66" name="Google Shape;66;p2"/>
          <p:cNvSpPr txBox="1">
            <a:spLocks noGrp="1"/>
          </p:cNvSpPr>
          <p:nvPr>
            <p:ph type="sldNum" idx="12"/>
          </p:nvPr>
        </p:nvSpPr>
        <p:spPr>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a:t>
            </a:fld>
            <a:endParaRPr/>
          </a:p>
        </p:txBody>
      </p:sp>
      <p:pic>
        <p:nvPicPr>
          <p:cNvPr id="67" name="Google Shape;67;p2"/>
          <p:cNvPicPr preferRelativeResize="0"/>
          <p:nvPr/>
        </p:nvPicPr>
        <p:blipFill rotWithShape="1">
          <a:blip r:embed="rId3">
            <a:alphaModFix/>
          </a:blip>
          <a:srcRect l="-10441" r="-11391"/>
          <a:stretch/>
        </p:blipFill>
        <p:spPr>
          <a:xfrm>
            <a:off x="0" y="662450"/>
            <a:ext cx="9144001" cy="45353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3"/>
          <p:cNvSpPr txBox="1">
            <a:spLocks noGrp="1"/>
          </p:cNvSpPr>
          <p:nvPr>
            <p:ph type="title"/>
          </p:nvPr>
        </p:nvSpPr>
        <p:spPr>
          <a:xfrm>
            <a:off x="267450" y="3123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a:latin typeface="Oswald"/>
                <a:ea typeface="Oswald"/>
                <a:cs typeface="Oswald"/>
                <a:sym typeface="Oswald"/>
              </a:rPr>
              <a:t>Pain Points &amp; Solution</a:t>
            </a:r>
            <a:endParaRPr>
              <a:latin typeface="Oswald"/>
              <a:ea typeface="Oswald"/>
              <a:cs typeface="Oswald"/>
              <a:sym typeface="Oswald"/>
            </a:endParaRPr>
          </a:p>
        </p:txBody>
      </p:sp>
      <p:sp>
        <p:nvSpPr>
          <p:cNvPr id="74" name="Google Shape;74;p3"/>
          <p:cNvSpPr txBox="1">
            <a:spLocks noGrp="1"/>
          </p:cNvSpPr>
          <p:nvPr>
            <p:ph type="body" idx="1"/>
          </p:nvPr>
        </p:nvSpPr>
        <p:spPr>
          <a:xfrm>
            <a:off x="311700" y="975500"/>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400"/>
              <a:buNone/>
            </a:pPr>
            <a:r>
              <a:rPr lang="en" sz="1800" b="1">
                <a:latin typeface="Garamond" panose="02020404030301010803" pitchFamily="18" charset="0"/>
                <a:sym typeface="Average"/>
              </a:rPr>
              <a:t>Problems in AS-IS:</a:t>
            </a:r>
            <a:endParaRPr>
              <a:latin typeface="Garamond" panose="02020404030301010803" pitchFamily="18" charset="0"/>
            </a:endParaRPr>
          </a:p>
          <a:p>
            <a:pPr marL="0" lvl="0" indent="0" algn="l" rtl="0">
              <a:lnSpc>
                <a:spcPct val="115000"/>
              </a:lnSpc>
              <a:spcBef>
                <a:spcPts val="0"/>
              </a:spcBef>
              <a:spcAft>
                <a:spcPts val="0"/>
              </a:spcAft>
              <a:buSzPts val="1400"/>
              <a:buNone/>
            </a:pPr>
            <a:endParaRPr sz="1800" b="1">
              <a:latin typeface="Garamond" panose="02020404030301010803" pitchFamily="18" charset="0"/>
              <a:sym typeface="Average"/>
            </a:endParaRPr>
          </a:p>
          <a:p>
            <a:pPr marL="0" lvl="0" indent="0" algn="l" rtl="0">
              <a:lnSpc>
                <a:spcPct val="115000"/>
              </a:lnSpc>
              <a:spcBef>
                <a:spcPts val="1200"/>
              </a:spcBef>
              <a:spcAft>
                <a:spcPts val="0"/>
              </a:spcAft>
              <a:buSzPts val="1400"/>
              <a:buNone/>
            </a:pPr>
            <a:r>
              <a:rPr lang="en" sz="1800" b="1">
                <a:latin typeface="Garamond" panose="02020404030301010803" pitchFamily="18" charset="0"/>
                <a:sym typeface="Average"/>
              </a:rPr>
              <a:t>                </a:t>
            </a:r>
            <a:r>
              <a:rPr lang="en" sz="1800">
                <a:latin typeface="Garamond" panose="02020404030301010803" pitchFamily="18" charset="0"/>
                <a:sym typeface="Average"/>
              </a:rPr>
              <a:t>Time</a:t>
            </a:r>
            <a:endParaRPr>
              <a:latin typeface="Garamond" panose="02020404030301010803" pitchFamily="18" charset="0"/>
            </a:endParaRPr>
          </a:p>
          <a:p>
            <a:pPr marL="0" lvl="0" indent="0" algn="l" rtl="0">
              <a:lnSpc>
                <a:spcPct val="115000"/>
              </a:lnSpc>
              <a:spcBef>
                <a:spcPts val="1200"/>
              </a:spcBef>
              <a:spcAft>
                <a:spcPts val="0"/>
              </a:spcAft>
              <a:buSzPts val="1400"/>
              <a:buNone/>
            </a:pPr>
            <a:endParaRPr sz="1800">
              <a:latin typeface="Garamond" panose="02020404030301010803" pitchFamily="18" charset="0"/>
              <a:sym typeface="Average"/>
            </a:endParaRPr>
          </a:p>
          <a:p>
            <a:pPr marL="914400" lvl="0" indent="0" algn="l" rtl="0">
              <a:lnSpc>
                <a:spcPct val="115000"/>
              </a:lnSpc>
              <a:spcBef>
                <a:spcPts val="1200"/>
              </a:spcBef>
              <a:spcAft>
                <a:spcPts val="0"/>
              </a:spcAft>
              <a:buSzPts val="1400"/>
              <a:buNone/>
            </a:pPr>
            <a:r>
              <a:rPr lang="en" sz="1800">
                <a:latin typeface="Garamond" panose="02020404030301010803" pitchFamily="18" charset="0"/>
                <a:sym typeface="Average"/>
              </a:rPr>
              <a:t>Effort</a:t>
            </a:r>
            <a:endParaRPr sz="1800">
              <a:latin typeface="Garamond" panose="02020404030301010803" pitchFamily="18" charset="0"/>
              <a:sym typeface="Average"/>
            </a:endParaRPr>
          </a:p>
          <a:p>
            <a:pPr marL="914400" lvl="0" indent="0" algn="l" rtl="0">
              <a:lnSpc>
                <a:spcPct val="115000"/>
              </a:lnSpc>
              <a:spcBef>
                <a:spcPts val="1200"/>
              </a:spcBef>
              <a:spcAft>
                <a:spcPts val="0"/>
              </a:spcAft>
              <a:buSzPts val="1400"/>
              <a:buNone/>
            </a:pPr>
            <a:endParaRPr sz="1800">
              <a:latin typeface="Garamond" panose="02020404030301010803" pitchFamily="18" charset="0"/>
              <a:sym typeface="Average"/>
            </a:endParaRPr>
          </a:p>
          <a:p>
            <a:pPr marL="914400" lvl="0" indent="0" algn="l" rtl="0">
              <a:lnSpc>
                <a:spcPct val="115000"/>
              </a:lnSpc>
              <a:spcBef>
                <a:spcPts val="1200"/>
              </a:spcBef>
              <a:spcAft>
                <a:spcPts val="1200"/>
              </a:spcAft>
              <a:buSzPts val="1400"/>
              <a:buNone/>
            </a:pPr>
            <a:r>
              <a:rPr lang="en" sz="1800">
                <a:latin typeface="Garamond" panose="02020404030301010803" pitchFamily="18" charset="0"/>
                <a:sym typeface="Average"/>
              </a:rPr>
              <a:t>Risk</a:t>
            </a:r>
            <a:endParaRPr sz="1800">
              <a:latin typeface="Garamond" panose="02020404030301010803" pitchFamily="18" charset="0"/>
              <a:sym typeface="Average"/>
            </a:endParaRPr>
          </a:p>
        </p:txBody>
      </p:sp>
      <p:sp>
        <p:nvSpPr>
          <p:cNvPr id="75" name="Google Shape;75;p3"/>
          <p:cNvSpPr txBox="1">
            <a:spLocks noGrp="1"/>
          </p:cNvSpPr>
          <p:nvPr>
            <p:ph type="body" idx="2"/>
          </p:nvPr>
        </p:nvSpPr>
        <p:spPr>
          <a:xfrm>
            <a:off x="4832400" y="975500"/>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400"/>
              <a:buNone/>
            </a:pPr>
            <a:r>
              <a:rPr lang="en" sz="1800" b="1">
                <a:latin typeface="Garamond" panose="02020404030301010803" pitchFamily="18" charset="0"/>
              </a:rPr>
              <a:t>Solution:</a:t>
            </a:r>
            <a:endParaRPr>
              <a:latin typeface="Garamond" panose="02020404030301010803" pitchFamily="18" charset="0"/>
            </a:endParaRPr>
          </a:p>
          <a:p>
            <a:pPr marL="0" lvl="0" indent="0" algn="l" rtl="0">
              <a:lnSpc>
                <a:spcPct val="115000"/>
              </a:lnSpc>
              <a:spcBef>
                <a:spcPts val="0"/>
              </a:spcBef>
              <a:spcAft>
                <a:spcPts val="0"/>
              </a:spcAft>
              <a:buSzPts val="1400"/>
              <a:buNone/>
            </a:pPr>
            <a:endParaRPr sz="1800" b="1">
              <a:latin typeface="Garamond" panose="02020404030301010803" pitchFamily="18" charset="0"/>
            </a:endParaRPr>
          </a:p>
          <a:p>
            <a:pPr marL="914400" lvl="0" indent="0" algn="l" rtl="0">
              <a:lnSpc>
                <a:spcPct val="115000"/>
              </a:lnSpc>
              <a:spcBef>
                <a:spcPts val="1200"/>
              </a:spcBef>
              <a:spcAft>
                <a:spcPts val="0"/>
              </a:spcAft>
              <a:buSzPts val="1400"/>
              <a:buNone/>
            </a:pPr>
            <a:r>
              <a:rPr lang="en" sz="1800">
                <a:latin typeface="Garamond" panose="02020404030301010803" pitchFamily="18" charset="0"/>
              </a:rPr>
              <a:t>Paperwork</a:t>
            </a:r>
            <a:endParaRPr sz="1800">
              <a:latin typeface="Garamond" panose="02020404030301010803" pitchFamily="18" charset="0"/>
            </a:endParaRPr>
          </a:p>
          <a:p>
            <a:pPr marL="914400" lvl="0" indent="0" algn="l" rtl="0">
              <a:lnSpc>
                <a:spcPct val="115000"/>
              </a:lnSpc>
              <a:spcBef>
                <a:spcPts val="1200"/>
              </a:spcBef>
              <a:spcAft>
                <a:spcPts val="0"/>
              </a:spcAft>
              <a:buSzPts val="1400"/>
              <a:buNone/>
            </a:pPr>
            <a:endParaRPr sz="1800">
              <a:latin typeface="Garamond" panose="02020404030301010803" pitchFamily="18" charset="0"/>
            </a:endParaRPr>
          </a:p>
          <a:p>
            <a:pPr marL="914400" lvl="0" indent="0" algn="l" rtl="0">
              <a:lnSpc>
                <a:spcPct val="115000"/>
              </a:lnSpc>
              <a:spcBef>
                <a:spcPts val="1200"/>
              </a:spcBef>
              <a:spcAft>
                <a:spcPts val="0"/>
              </a:spcAft>
              <a:buSzPts val="1400"/>
              <a:buNone/>
            </a:pPr>
            <a:r>
              <a:rPr lang="en" sz="1800">
                <a:latin typeface="Garamond" panose="02020404030301010803" pitchFamily="18" charset="0"/>
              </a:rPr>
              <a:t>Communication</a:t>
            </a:r>
            <a:endParaRPr sz="1800">
              <a:latin typeface="Garamond" panose="02020404030301010803" pitchFamily="18" charset="0"/>
            </a:endParaRPr>
          </a:p>
          <a:p>
            <a:pPr marL="914400" lvl="0" indent="0" algn="l" rtl="0">
              <a:lnSpc>
                <a:spcPct val="115000"/>
              </a:lnSpc>
              <a:spcBef>
                <a:spcPts val="1200"/>
              </a:spcBef>
              <a:spcAft>
                <a:spcPts val="0"/>
              </a:spcAft>
              <a:buSzPts val="1400"/>
              <a:buNone/>
            </a:pPr>
            <a:endParaRPr sz="1800">
              <a:latin typeface="Garamond" panose="02020404030301010803" pitchFamily="18" charset="0"/>
            </a:endParaRPr>
          </a:p>
          <a:p>
            <a:pPr marL="914400" lvl="0" indent="0" algn="l" rtl="0">
              <a:lnSpc>
                <a:spcPct val="115000"/>
              </a:lnSpc>
              <a:spcBef>
                <a:spcPts val="1200"/>
              </a:spcBef>
              <a:spcAft>
                <a:spcPts val="1200"/>
              </a:spcAft>
              <a:buSzPts val="1400"/>
              <a:buNone/>
            </a:pPr>
            <a:r>
              <a:rPr lang="en" sz="1800">
                <a:latin typeface="Garamond" panose="02020404030301010803" pitchFamily="18" charset="0"/>
              </a:rPr>
              <a:t>Simplifying Process</a:t>
            </a:r>
            <a:endParaRPr sz="1800">
              <a:latin typeface="Garamond" panose="02020404030301010803" pitchFamily="18" charset="0"/>
            </a:endParaRPr>
          </a:p>
        </p:txBody>
      </p:sp>
      <p:sp>
        <p:nvSpPr>
          <p:cNvPr id="76" name="Google Shape;76;p3"/>
          <p:cNvSpPr txBox="1">
            <a:spLocks noGrp="1"/>
          </p:cNvSpPr>
          <p:nvPr>
            <p:ph type="sldNum" idx="12"/>
          </p:nvPr>
        </p:nvSpPr>
        <p:spPr>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4</a:t>
            </a:fld>
            <a:endParaRPr/>
          </a:p>
        </p:txBody>
      </p:sp>
      <p:pic>
        <p:nvPicPr>
          <p:cNvPr id="77" name="Google Shape;77;p3" descr="Radioactive with solid fill"/>
          <p:cNvPicPr preferRelativeResize="0"/>
          <p:nvPr/>
        </p:nvPicPr>
        <p:blipFill rotWithShape="1">
          <a:blip r:embed="rId3">
            <a:alphaModFix/>
          </a:blip>
          <a:srcRect/>
          <a:stretch/>
        </p:blipFill>
        <p:spPr>
          <a:xfrm>
            <a:off x="336497" y="3503985"/>
            <a:ext cx="705557" cy="705557"/>
          </a:xfrm>
          <a:prstGeom prst="rect">
            <a:avLst/>
          </a:prstGeom>
          <a:noFill/>
          <a:ln>
            <a:noFill/>
          </a:ln>
        </p:spPr>
      </p:pic>
      <p:pic>
        <p:nvPicPr>
          <p:cNvPr id="78" name="Google Shape;78;p3" descr="Hourglass 60% with solid fill"/>
          <p:cNvPicPr preferRelativeResize="0"/>
          <p:nvPr/>
        </p:nvPicPr>
        <p:blipFill rotWithShape="1">
          <a:blip r:embed="rId4">
            <a:alphaModFix/>
          </a:blip>
          <a:srcRect/>
          <a:stretch/>
        </p:blipFill>
        <p:spPr>
          <a:xfrm>
            <a:off x="336497" y="1552350"/>
            <a:ext cx="655965" cy="667668"/>
          </a:xfrm>
          <a:prstGeom prst="rect">
            <a:avLst/>
          </a:prstGeom>
          <a:noFill/>
          <a:ln>
            <a:noFill/>
          </a:ln>
        </p:spPr>
      </p:pic>
      <p:pic>
        <p:nvPicPr>
          <p:cNvPr id="79" name="Google Shape;79;p3" descr="Spinning Plates with solid fill"/>
          <p:cNvPicPr preferRelativeResize="0"/>
          <p:nvPr/>
        </p:nvPicPr>
        <p:blipFill rotWithShape="1">
          <a:blip r:embed="rId5">
            <a:alphaModFix/>
          </a:blip>
          <a:srcRect/>
          <a:stretch/>
        </p:blipFill>
        <p:spPr>
          <a:xfrm>
            <a:off x="336496" y="2579120"/>
            <a:ext cx="705557" cy="705557"/>
          </a:xfrm>
          <a:prstGeom prst="rect">
            <a:avLst/>
          </a:prstGeom>
          <a:noFill/>
          <a:ln>
            <a:noFill/>
          </a:ln>
        </p:spPr>
      </p:pic>
      <p:pic>
        <p:nvPicPr>
          <p:cNvPr id="80" name="Google Shape;80;p3" descr="Group of men with solid fill"/>
          <p:cNvPicPr preferRelativeResize="0"/>
          <p:nvPr/>
        </p:nvPicPr>
        <p:blipFill rotWithShape="1">
          <a:blip r:embed="rId6">
            <a:alphaModFix/>
          </a:blip>
          <a:srcRect/>
          <a:stretch/>
        </p:blipFill>
        <p:spPr>
          <a:xfrm>
            <a:off x="4832400" y="2552761"/>
            <a:ext cx="758277" cy="758277"/>
          </a:xfrm>
          <a:prstGeom prst="rect">
            <a:avLst/>
          </a:prstGeom>
          <a:noFill/>
          <a:ln>
            <a:noFill/>
          </a:ln>
        </p:spPr>
      </p:pic>
      <p:pic>
        <p:nvPicPr>
          <p:cNvPr id="81" name="Google Shape;81;p3"/>
          <p:cNvPicPr preferRelativeResize="0"/>
          <p:nvPr/>
        </p:nvPicPr>
        <p:blipFill rotWithShape="1">
          <a:blip r:embed="rId7">
            <a:alphaModFix/>
          </a:blip>
          <a:srcRect/>
          <a:stretch/>
        </p:blipFill>
        <p:spPr>
          <a:xfrm>
            <a:off x="4832400" y="1545141"/>
            <a:ext cx="758277" cy="758277"/>
          </a:xfrm>
          <a:prstGeom prst="rect">
            <a:avLst/>
          </a:prstGeom>
          <a:solidFill>
            <a:srgbClr val="FFFFFF"/>
          </a:solidFill>
          <a:ln w="25400" cap="flat" cmpd="sng">
            <a:solidFill>
              <a:srgbClr val="FEF8F2"/>
            </a:solidFill>
            <a:prstDash val="solid"/>
            <a:round/>
            <a:headEnd type="none" w="sm" len="sm"/>
            <a:tailEnd type="none" w="sm" len="sm"/>
          </a:ln>
        </p:spPr>
      </p:pic>
      <p:pic>
        <p:nvPicPr>
          <p:cNvPr id="82" name="Google Shape;82;p3"/>
          <p:cNvPicPr preferRelativeResize="0"/>
          <p:nvPr/>
        </p:nvPicPr>
        <p:blipFill rotWithShape="1">
          <a:blip r:embed="rId8">
            <a:alphaModFix/>
          </a:blip>
          <a:srcRect/>
          <a:stretch/>
        </p:blipFill>
        <p:spPr>
          <a:xfrm>
            <a:off x="4885121" y="3557320"/>
            <a:ext cx="705556" cy="70555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
          <p:cNvSpPr txBox="1">
            <a:spLocks noGrp="1"/>
          </p:cNvSpPr>
          <p:nvPr>
            <p:ph type="title"/>
          </p:nvPr>
        </p:nvSpPr>
        <p:spPr>
          <a:xfrm>
            <a:off x="311700" y="-1217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To-Be Process</a:t>
            </a:r>
            <a:endParaRPr dirty="0"/>
          </a:p>
        </p:txBody>
      </p:sp>
      <p:sp>
        <p:nvSpPr>
          <p:cNvPr id="88" name="Google Shape;88;p4"/>
          <p:cNvSpPr txBox="1">
            <a:spLocks noGrp="1"/>
          </p:cNvSpPr>
          <p:nvPr>
            <p:ph type="sldNum" idx="12"/>
          </p:nvPr>
        </p:nvSpPr>
        <p:spPr>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5</a:t>
            </a:fld>
            <a:endParaRPr/>
          </a:p>
        </p:txBody>
      </p:sp>
      <p:pic>
        <p:nvPicPr>
          <p:cNvPr id="89" name="Google Shape;89;p4"/>
          <p:cNvPicPr preferRelativeResize="0"/>
          <p:nvPr/>
        </p:nvPicPr>
        <p:blipFill>
          <a:blip r:embed="rId3">
            <a:alphaModFix/>
          </a:blip>
          <a:stretch>
            <a:fillRect/>
          </a:stretch>
        </p:blipFill>
        <p:spPr>
          <a:xfrm>
            <a:off x="1517013" y="560525"/>
            <a:ext cx="6109972" cy="42781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5"/>
          <p:cNvSpPr txBox="1">
            <a:spLocks noGrp="1"/>
          </p:cNvSpPr>
          <p:nvPr>
            <p:ph type="title"/>
          </p:nvPr>
        </p:nvSpPr>
        <p:spPr>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Business Rules &amp; Benefits</a:t>
            </a:r>
            <a:endParaRPr/>
          </a:p>
        </p:txBody>
      </p:sp>
      <p:sp>
        <p:nvSpPr>
          <p:cNvPr id="120" name="Google Shape;120;p5"/>
          <p:cNvSpPr txBox="1">
            <a:spLocks noGrp="1"/>
          </p:cNvSpPr>
          <p:nvPr>
            <p:ph type="body" idx="1"/>
          </p:nvPr>
        </p:nvSpPr>
        <p:spPr>
          <a:xfrm>
            <a:off x="311700" y="1152475"/>
            <a:ext cx="1854000" cy="34164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800"/>
              <a:buNone/>
            </a:pPr>
            <a:r>
              <a:rPr lang="en" b="1" dirty="0">
                <a:latin typeface="Garamond" panose="02020404030301010803" pitchFamily="18" charset="0"/>
              </a:rPr>
              <a:t>Business Rules</a:t>
            </a:r>
            <a:endParaRPr b="1" dirty="0">
              <a:latin typeface="Garamond" panose="02020404030301010803" pitchFamily="18" charset="0"/>
            </a:endParaRPr>
          </a:p>
          <a:p>
            <a:pPr marL="0" lvl="0" indent="0" algn="l" rtl="0">
              <a:lnSpc>
                <a:spcPct val="100000"/>
              </a:lnSpc>
              <a:spcBef>
                <a:spcPts val="1200"/>
              </a:spcBef>
              <a:spcAft>
                <a:spcPts val="0"/>
              </a:spcAft>
              <a:buSzPts val="1800"/>
              <a:buNone/>
            </a:pPr>
            <a:endParaRPr b="1" dirty="0">
              <a:latin typeface="Garamond" panose="02020404030301010803" pitchFamily="18" charset="0"/>
            </a:endParaRPr>
          </a:p>
          <a:p>
            <a:pPr marL="0" lvl="0" indent="0" algn="l" rtl="0">
              <a:lnSpc>
                <a:spcPct val="100000"/>
              </a:lnSpc>
              <a:spcBef>
                <a:spcPts val="1200"/>
              </a:spcBef>
              <a:spcAft>
                <a:spcPts val="0"/>
              </a:spcAft>
              <a:buSzPts val="1800"/>
              <a:buNone/>
            </a:pPr>
            <a:endParaRPr b="1" dirty="0">
              <a:latin typeface="Garamond" panose="02020404030301010803" pitchFamily="18" charset="0"/>
            </a:endParaRPr>
          </a:p>
          <a:p>
            <a:pPr marL="0" lvl="0" indent="0" algn="l" rtl="0">
              <a:lnSpc>
                <a:spcPct val="100000"/>
              </a:lnSpc>
              <a:spcBef>
                <a:spcPts val="1200"/>
              </a:spcBef>
              <a:spcAft>
                <a:spcPts val="0"/>
              </a:spcAft>
              <a:buSzPts val="1800"/>
              <a:buNone/>
            </a:pPr>
            <a:endParaRPr b="1" dirty="0">
              <a:latin typeface="Garamond" panose="02020404030301010803" pitchFamily="18" charset="0"/>
            </a:endParaRPr>
          </a:p>
          <a:p>
            <a:pPr marL="0" lvl="0" indent="0" algn="l" rtl="0">
              <a:lnSpc>
                <a:spcPct val="100000"/>
              </a:lnSpc>
              <a:spcBef>
                <a:spcPts val="1200"/>
              </a:spcBef>
              <a:spcAft>
                <a:spcPts val="1200"/>
              </a:spcAft>
              <a:buSzPts val="1800"/>
              <a:buNone/>
            </a:pPr>
            <a:r>
              <a:rPr lang="en" b="1" dirty="0">
                <a:latin typeface="Garamond" panose="02020404030301010803" pitchFamily="18" charset="0"/>
              </a:rPr>
              <a:t>Benefits</a:t>
            </a:r>
            <a:endParaRPr b="1" dirty="0">
              <a:latin typeface="Garamond" panose="02020404030301010803" pitchFamily="18" charset="0"/>
            </a:endParaRPr>
          </a:p>
        </p:txBody>
      </p:sp>
      <p:sp>
        <p:nvSpPr>
          <p:cNvPr id="95" name="Google Shape;95;p5"/>
          <p:cNvSpPr txBox="1">
            <a:spLocks noGrp="1"/>
          </p:cNvSpPr>
          <p:nvPr>
            <p:ph type="sldNum" idx="12"/>
          </p:nvPr>
        </p:nvSpPr>
        <p:spPr>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latin typeface="Garamond" panose="02020404030301010803" pitchFamily="18" charset="0"/>
              </a:rPr>
              <a:t>6</a:t>
            </a:fld>
            <a:endParaRPr>
              <a:latin typeface="Garamond" panose="02020404030301010803" pitchFamily="18" charset="0"/>
            </a:endParaRPr>
          </a:p>
        </p:txBody>
      </p:sp>
      <p:grpSp>
        <p:nvGrpSpPr>
          <p:cNvPr id="96" name="Google Shape;96;p5"/>
          <p:cNvGrpSpPr/>
          <p:nvPr/>
        </p:nvGrpSpPr>
        <p:grpSpPr>
          <a:xfrm>
            <a:off x="6687307" y="3168751"/>
            <a:ext cx="1854000" cy="1854000"/>
            <a:chOff x="6077707" y="1644751"/>
            <a:chExt cx="1854000" cy="1854000"/>
          </a:xfrm>
        </p:grpSpPr>
        <p:sp>
          <p:nvSpPr>
            <p:cNvPr id="97" name="Google Shape;97;p5"/>
            <p:cNvSpPr/>
            <p:nvPr/>
          </p:nvSpPr>
          <p:spPr>
            <a:xfrm>
              <a:off x="6077707" y="1644751"/>
              <a:ext cx="1854000" cy="1854000"/>
            </a:xfrm>
            <a:prstGeom prst="ellipse">
              <a:avLst/>
            </a:prstGeom>
            <a:solidFill>
              <a:schemeClr val="accent5"/>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Garamond" panose="02020404030301010803" pitchFamily="18" charset="0"/>
                <a:sym typeface="Arial"/>
              </a:endParaRPr>
            </a:p>
          </p:txBody>
        </p:sp>
        <p:sp>
          <p:nvSpPr>
            <p:cNvPr id="98" name="Google Shape;98;p5"/>
            <p:cNvSpPr txBox="1"/>
            <p:nvPr/>
          </p:nvSpPr>
          <p:spPr>
            <a:xfrm>
              <a:off x="6386100" y="2311040"/>
              <a:ext cx="1290600" cy="5214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lt1"/>
                  </a:solidFill>
                  <a:latin typeface="Garamond" panose="02020404030301010803" pitchFamily="18" charset="0"/>
                  <a:ea typeface="Average"/>
                  <a:cs typeface="Average"/>
                  <a:sym typeface="Average"/>
                </a:rPr>
                <a:t>Completion of projects</a:t>
              </a:r>
              <a:endParaRPr sz="1200" b="0" i="0" u="none" strike="noStrike" cap="none">
                <a:solidFill>
                  <a:schemeClr val="lt1"/>
                </a:solidFill>
                <a:latin typeface="Garamond" panose="02020404030301010803" pitchFamily="18" charset="0"/>
                <a:ea typeface="Average"/>
                <a:cs typeface="Average"/>
                <a:sym typeface="Average"/>
              </a:endParaRPr>
            </a:p>
          </p:txBody>
        </p:sp>
      </p:grpSp>
      <p:grpSp>
        <p:nvGrpSpPr>
          <p:cNvPr id="99" name="Google Shape;99;p5"/>
          <p:cNvGrpSpPr/>
          <p:nvPr/>
        </p:nvGrpSpPr>
        <p:grpSpPr>
          <a:xfrm>
            <a:off x="5065505" y="3168751"/>
            <a:ext cx="1854000" cy="1854000"/>
            <a:chOff x="4455905" y="1644751"/>
            <a:chExt cx="1854000" cy="1854000"/>
          </a:xfrm>
        </p:grpSpPr>
        <p:sp>
          <p:nvSpPr>
            <p:cNvPr id="100" name="Google Shape;100;p5"/>
            <p:cNvSpPr/>
            <p:nvPr/>
          </p:nvSpPr>
          <p:spPr>
            <a:xfrm>
              <a:off x="4455905" y="1644751"/>
              <a:ext cx="1854000" cy="1854000"/>
            </a:xfrm>
            <a:prstGeom prst="ellipse">
              <a:avLst/>
            </a:prstGeom>
            <a:solidFill>
              <a:schemeClr val="accent5"/>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Garamond" panose="02020404030301010803" pitchFamily="18" charset="0"/>
                <a:sym typeface="Arial"/>
              </a:endParaRPr>
            </a:p>
          </p:txBody>
        </p:sp>
        <p:sp>
          <p:nvSpPr>
            <p:cNvPr id="101" name="Google Shape;101;p5"/>
            <p:cNvSpPr txBox="1"/>
            <p:nvPr/>
          </p:nvSpPr>
          <p:spPr>
            <a:xfrm>
              <a:off x="4764300" y="2311040"/>
              <a:ext cx="1290600" cy="5214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lt1"/>
                  </a:solidFill>
                  <a:latin typeface="Garamond" panose="02020404030301010803" pitchFamily="18" charset="0"/>
                  <a:ea typeface="Average"/>
                  <a:cs typeface="Average"/>
                  <a:sym typeface="Average"/>
                </a:rPr>
                <a:t>Centralized communication</a:t>
              </a:r>
              <a:endParaRPr sz="1200" b="0" i="0" u="none" strike="noStrike" cap="none">
                <a:solidFill>
                  <a:schemeClr val="lt1"/>
                </a:solidFill>
                <a:latin typeface="Garamond" panose="02020404030301010803" pitchFamily="18" charset="0"/>
                <a:ea typeface="Average"/>
                <a:cs typeface="Average"/>
                <a:sym typeface="Average"/>
              </a:endParaRPr>
            </a:p>
          </p:txBody>
        </p:sp>
      </p:grpSp>
      <p:grpSp>
        <p:nvGrpSpPr>
          <p:cNvPr id="102" name="Google Shape;102;p5"/>
          <p:cNvGrpSpPr/>
          <p:nvPr/>
        </p:nvGrpSpPr>
        <p:grpSpPr>
          <a:xfrm>
            <a:off x="3443702" y="3168762"/>
            <a:ext cx="1854000" cy="1854000"/>
            <a:chOff x="2834102" y="1644762"/>
            <a:chExt cx="1854000" cy="1854000"/>
          </a:xfrm>
        </p:grpSpPr>
        <p:sp>
          <p:nvSpPr>
            <p:cNvPr id="103" name="Google Shape;103;p5"/>
            <p:cNvSpPr/>
            <p:nvPr/>
          </p:nvSpPr>
          <p:spPr>
            <a:xfrm>
              <a:off x="2834102" y="1644762"/>
              <a:ext cx="1854000" cy="1854000"/>
            </a:xfrm>
            <a:prstGeom prst="ellipse">
              <a:avLst/>
            </a:prstGeom>
            <a:solidFill>
              <a:schemeClr val="accent5"/>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Garamond" panose="02020404030301010803" pitchFamily="18" charset="0"/>
                <a:sym typeface="Arial"/>
              </a:endParaRPr>
            </a:p>
          </p:txBody>
        </p:sp>
        <p:sp>
          <p:nvSpPr>
            <p:cNvPr id="104" name="Google Shape;104;p5"/>
            <p:cNvSpPr txBox="1"/>
            <p:nvPr/>
          </p:nvSpPr>
          <p:spPr>
            <a:xfrm>
              <a:off x="3142502" y="2311050"/>
              <a:ext cx="1290600" cy="5214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lt1"/>
                  </a:solidFill>
                  <a:latin typeface="Garamond" panose="02020404030301010803" pitchFamily="18" charset="0"/>
                  <a:ea typeface="Average"/>
                  <a:cs typeface="Average"/>
                  <a:sym typeface="Average"/>
                </a:rPr>
                <a:t>Smoother transitions</a:t>
              </a:r>
              <a:endParaRPr sz="1200" b="0" i="0" u="none" strike="noStrike" cap="none">
                <a:solidFill>
                  <a:schemeClr val="lt1"/>
                </a:solidFill>
                <a:latin typeface="Garamond" panose="02020404030301010803" pitchFamily="18" charset="0"/>
                <a:ea typeface="Average"/>
                <a:cs typeface="Average"/>
                <a:sym typeface="Average"/>
              </a:endParaRPr>
            </a:p>
          </p:txBody>
        </p:sp>
      </p:grpSp>
      <p:grpSp>
        <p:nvGrpSpPr>
          <p:cNvPr id="105" name="Google Shape;105;p5"/>
          <p:cNvGrpSpPr/>
          <p:nvPr/>
        </p:nvGrpSpPr>
        <p:grpSpPr>
          <a:xfrm>
            <a:off x="1821900" y="3168762"/>
            <a:ext cx="1854000" cy="1854000"/>
            <a:chOff x="1212300" y="1644762"/>
            <a:chExt cx="1854000" cy="1854000"/>
          </a:xfrm>
        </p:grpSpPr>
        <p:sp>
          <p:nvSpPr>
            <p:cNvPr id="106" name="Google Shape;106;p5"/>
            <p:cNvSpPr/>
            <p:nvPr/>
          </p:nvSpPr>
          <p:spPr>
            <a:xfrm>
              <a:off x="1212300" y="1644762"/>
              <a:ext cx="1854000" cy="1854000"/>
            </a:xfrm>
            <a:prstGeom prst="ellipse">
              <a:avLst/>
            </a:prstGeom>
            <a:solidFill>
              <a:schemeClr val="accent5"/>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Garamond" panose="02020404030301010803" pitchFamily="18" charset="0"/>
                <a:sym typeface="Arial"/>
              </a:endParaRPr>
            </a:p>
          </p:txBody>
        </p:sp>
        <p:sp>
          <p:nvSpPr>
            <p:cNvPr id="107" name="Google Shape;107;p5"/>
            <p:cNvSpPr txBox="1"/>
            <p:nvPr/>
          </p:nvSpPr>
          <p:spPr>
            <a:xfrm>
              <a:off x="1275350" y="2311050"/>
              <a:ext cx="1290600" cy="5214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lt1"/>
                  </a:solidFill>
                  <a:latin typeface="Garamond" panose="02020404030301010803" pitchFamily="18" charset="0"/>
                  <a:ea typeface="Average"/>
                  <a:cs typeface="Average"/>
                  <a:sym typeface="Average"/>
                </a:rPr>
                <a:t>Reduced burden</a:t>
              </a:r>
              <a:endParaRPr sz="1200" b="0" i="0" u="none" strike="noStrike" cap="none">
                <a:solidFill>
                  <a:schemeClr val="lt1"/>
                </a:solidFill>
                <a:latin typeface="Garamond" panose="02020404030301010803" pitchFamily="18" charset="0"/>
                <a:ea typeface="Average"/>
                <a:cs typeface="Average"/>
                <a:sym typeface="Average"/>
              </a:endParaRPr>
            </a:p>
          </p:txBody>
        </p:sp>
      </p:grpSp>
      <p:grpSp>
        <p:nvGrpSpPr>
          <p:cNvPr id="108" name="Google Shape;108;p5"/>
          <p:cNvGrpSpPr/>
          <p:nvPr/>
        </p:nvGrpSpPr>
        <p:grpSpPr>
          <a:xfrm>
            <a:off x="6763507" y="1111351"/>
            <a:ext cx="1854000" cy="1854000"/>
            <a:chOff x="6077707" y="1644751"/>
            <a:chExt cx="1854000" cy="1854000"/>
          </a:xfrm>
        </p:grpSpPr>
        <p:sp>
          <p:nvSpPr>
            <p:cNvPr id="109" name="Google Shape;109;p5"/>
            <p:cNvSpPr/>
            <p:nvPr/>
          </p:nvSpPr>
          <p:spPr>
            <a:xfrm>
              <a:off x="6077707" y="1644751"/>
              <a:ext cx="1854000" cy="1854000"/>
            </a:xfrm>
            <a:prstGeom prst="ellipse">
              <a:avLst/>
            </a:prstGeom>
            <a:solidFill>
              <a:schemeClr val="accent4"/>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Garamond" panose="02020404030301010803" pitchFamily="18" charset="0"/>
                <a:sym typeface="Arial"/>
              </a:endParaRPr>
            </a:p>
          </p:txBody>
        </p:sp>
        <p:sp>
          <p:nvSpPr>
            <p:cNvPr id="110" name="Google Shape;110;p5"/>
            <p:cNvSpPr txBox="1"/>
            <p:nvPr/>
          </p:nvSpPr>
          <p:spPr>
            <a:xfrm>
              <a:off x="6386100" y="2311040"/>
              <a:ext cx="1290600" cy="521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b="0" i="0" u="none" strike="noStrike" cap="none" dirty="0">
                  <a:solidFill>
                    <a:schemeClr val="lt1"/>
                  </a:solidFill>
                  <a:latin typeface="Garamond" panose="02020404030301010803" pitchFamily="18" charset="0"/>
                  <a:ea typeface="Average"/>
                  <a:cs typeface="Average"/>
                  <a:sym typeface="Average"/>
                </a:rPr>
                <a:t>Company Access</a:t>
              </a:r>
              <a:endParaRPr sz="1200" b="0" i="0" u="none" strike="noStrike" cap="none" dirty="0">
                <a:solidFill>
                  <a:schemeClr val="lt1"/>
                </a:solidFill>
                <a:latin typeface="Garamond" panose="02020404030301010803" pitchFamily="18" charset="0"/>
                <a:ea typeface="Average"/>
                <a:cs typeface="Average"/>
                <a:sym typeface="Average"/>
              </a:endParaRPr>
            </a:p>
          </p:txBody>
        </p:sp>
      </p:grpSp>
      <p:grpSp>
        <p:nvGrpSpPr>
          <p:cNvPr id="111" name="Google Shape;111;p5"/>
          <p:cNvGrpSpPr/>
          <p:nvPr/>
        </p:nvGrpSpPr>
        <p:grpSpPr>
          <a:xfrm>
            <a:off x="5141705" y="1111351"/>
            <a:ext cx="1854000" cy="1854000"/>
            <a:chOff x="4455905" y="1644751"/>
            <a:chExt cx="1854000" cy="1854000"/>
          </a:xfrm>
        </p:grpSpPr>
        <p:sp>
          <p:nvSpPr>
            <p:cNvPr id="112" name="Google Shape;112;p5"/>
            <p:cNvSpPr/>
            <p:nvPr/>
          </p:nvSpPr>
          <p:spPr>
            <a:xfrm>
              <a:off x="4455905" y="1644751"/>
              <a:ext cx="1854000" cy="1854000"/>
            </a:xfrm>
            <a:prstGeom prst="ellipse">
              <a:avLst/>
            </a:prstGeom>
            <a:solidFill>
              <a:schemeClr val="accent4"/>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Garamond" panose="02020404030301010803" pitchFamily="18" charset="0"/>
                <a:sym typeface="Arial"/>
              </a:endParaRPr>
            </a:p>
          </p:txBody>
        </p:sp>
        <p:sp>
          <p:nvSpPr>
            <p:cNvPr id="113" name="Google Shape;113;p5"/>
            <p:cNvSpPr txBox="1"/>
            <p:nvPr/>
          </p:nvSpPr>
          <p:spPr>
            <a:xfrm>
              <a:off x="4764300" y="2311040"/>
              <a:ext cx="1290600" cy="521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b="0" i="0" u="none" strike="noStrike" cap="none" dirty="0">
                  <a:solidFill>
                    <a:schemeClr val="lt1"/>
                  </a:solidFill>
                  <a:latin typeface="Garamond" panose="02020404030301010803" pitchFamily="18" charset="0"/>
                  <a:ea typeface="Average"/>
                  <a:cs typeface="Average"/>
                  <a:sym typeface="Average"/>
                </a:rPr>
                <a:t>One job at a time</a:t>
              </a:r>
              <a:endParaRPr sz="1200" b="0" i="0" u="none" strike="noStrike" cap="none" dirty="0">
                <a:solidFill>
                  <a:schemeClr val="lt1"/>
                </a:solidFill>
                <a:latin typeface="Garamond" panose="02020404030301010803" pitchFamily="18" charset="0"/>
                <a:ea typeface="Average"/>
                <a:cs typeface="Average"/>
                <a:sym typeface="Average"/>
              </a:endParaRPr>
            </a:p>
          </p:txBody>
        </p:sp>
      </p:grpSp>
      <p:grpSp>
        <p:nvGrpSpPr>
          <p:cNvPr id="114" name="Google Shape;114;p5"/>
          <p:cNvGrpSpPr/>
          <p:nvPr/>
        </p:nvGrpSpPr>
        <p:grpSpPr>
          <a:xfrm>
            <a:off x="3519902" y="1111362"/>
            <a:ext cx="1854000" cy="1854000"/>
            <a:chOff x="2834102" y="1644762"/>
            <a:chExt cx="1854000" cy="1854000"/>
          </a:xfrm>
        </p:grpSpPr>
        <p:sp>
          <p:nvSpPr>
            <p:cNvPr id="115" name="Google Shape;115;p5"/>
            <p:cNvSpPr/>
            <p:nvPr/>
          </p:nvSpPr>
          <p:spPr>
            <a:xfrm>
              <a:off x="2834102" y="1644762"/>
              <a:ext cx="1854000" cy="1854000"/>
            </a:xfrm>
            <a:prstGeom prst="ellipse">
              <a:avLst/>
            </a:prstGeom>
            <a:solidFill>
              <a:schemeClr val="accent4"/>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Garamond" panose="02020404030301010803" pitchFamily="18" charset="0"/>
                <a:sym typeface="Arial"/>
              </a:endParaRPr>
            </a:p>
          </p:txBody>
        </p:sp>
        <p:sp>
          <p:nvSpPr>
            <p:cNvPr id="116" name="Google Shape;116;p5"/>
            <p:cNvSpPr txBox="1"/>
            <p:nvPr/>
          </p:nvSpPr>
          <p:spPr>
            <a:xfrm>
              <a:off x="3142502" y="2311050"/>
              <a:ext cx="1290600" cy="521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0" i="0" u="none" strike="noStrike" cap="none" dirty="0">
                  <a:solidFill>
                    <a:schemeClr val="lt1"/>
                  </a:solidFill>
                  <a:latin typeface="Garamond" panose="02020404030301010803" pitchFamily="18" charset="0"/>
                  <a:ea typeface="Average"/>
                  <a:cs typeface="Average"/>
                  <a:sym typeface="Average"/>
                </a:rPr>
                <a:t>Must </a:t>
              </a:r>
              <a:r>
                <a:rPr lang="en" sz="1200" b="0" i="0" u="none" strike="noStrike" cap="none" dirty="0">
                  <a:solidFill>
                    <a:schemeClr val="lt1"/>
                  </a:solidFill>
                  <a:latin typeface="Garamond" panose="02020404030301010803" pitchFamily="18" charset="0"/>
                  <a:ea typeface="Average"/>
                  <a:cs typeface="Average"/>
                  <a:sym typeface="Average"/>
                </a:rPr>
                <a:t>have </a:t>
              </a:r>
              <a:r>
                <a:rPr lang="en" sz="1100" b="0" i="0" u="none" strike="noStrike" cap="none" dirty="0">
                  <a:solidFill>
                    <a:schemeClr val="lt1"/>
                  </a:solidFill>
                  <a:latin typeface="Garamond" panose="02020404030301010803" pitchFamily="18" charset="0"/>
                  <a:ea typeface="Average"/>
                  <a:cs typeface="Average"/>
                  <a:sym typeface="Average"/>
                </a:rPr>
                <a:t>an HR manager and a functional manager</a:t>
              </a:r>
              <a:endParaRPr sz="1100" b="0" i="0" u="none" strike="noStrike" cap="none" dirty="0">
                <a:solidFill>
                  <a:schemeClr val="lt1"/>
                </a:solidFill>
                <a:latin typeface="Garamond" panose="02020404030301010803" pitchFamily="18" charset="0"/>
                <a:ea typeface="Average"/>
                <a:cs typeface="Average"/>
                <a:sym typeface="Average"/>
              </a:endParaRPr>
            </a:p>
          </p:txBody>
        </p:sp>
      </p:grpSp>
      <p:grpSp>
        <p:nvGrpSpPr>
          <p:cNvPr id="117" name="Google Shape;117;p5"/>
          <p:cNvGrpSpPr/>
          <p:nvPr/>
        </p:nvGrpSpPr>
        <p:grpSpPr>
          <a:xfrm>
            <a:off x="1898100" y="1111362"/>
            <a:ext cx="1854000" cy="1854000"/>
            <a:chOff x="1212300" y="1644762"/>
            <a:chExt cx="1854000" cy="1854000"/>
          </a:xfrm>
        </p:grpSpPr>
        <p:sp>
          <p:nvSpPr>
            <p:cNvPr id="118" name="Google Shape;118;p5"/>
            <p:cNvSpPr/>
            <p:nvPr/>
          </p:nvSpPr>
          <p:spPr>
            <a:xfrm>
              <a:off x="1212300" y="1644762"/>
              <a:ext cx="1854000" cy="1854000"/>
            </a:xfrm>
            <a:prstGeom prst="ellipse">
              <a:avLst/>
            </a:prstGeom>
            <a:solidFill>
              <a:schemeClr val="accent4"/>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Garamond" panose="02020404030301010803" pitchFamily="18" charset="0"/>
                <a:sym typeface="Arial"/>
              </a:endParaRPr>
            </a:p>
          </p:txBody>
        </p:sp>
        <p:sp>
          <p:nvSpPr>
            <p:cNvPr id="119" name="Google Shape;119;p5"/>
            <p:cNvSpPr txBox="1"/>
            <p:nvPr/>
          </p:nvSpPr>
          <p:spPr>
            <a:xfrm>
              <a:off x="1275350" y="2311050"/>
              <a:ext cx="1714800" cy="521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b="0" i="0" u="none" strike="noStrike" cap="none" dirty="0">
                  <a:solidFill>
                    <a:schemeClr val="lt1"/>
                  </a:solidFill>
                  <a:latin typeface="Garamond" panose="02020404030301010803" pitchFamily="18" charset="0"/>
                  <a:ea typeface="Average"/>
                  <a:cs typeface="Average"/>
                  <a:sym typeface="Average"/>
                </a:rPr>
                <a:t>One Employee → </a:t>
              </a:r>
              <a:endParaRPr sz="1200" b="0" i="0" u="none" strike="noStrike" cap="none" dirty="0">
                <a:solidFill>
                  <a:schemeClr val="lt1"/>
                </a:solidFill>
                <a:latin typeface="Garamond" panose="02020404030301010803" pitchFamily="18" charset="0"/>
                <a:ea typeface="Average"/>
                <a:cs typeface="Average"/>
                <a:sym typeface="Average"/>
              </a:endParaRPr>
            </a:p>
            <a:p>
              <a:pPr marL="0" marR="0" lvl="0" indent="0" algn="l" rtl="0">
                <a:lnSpc>
                  <a:spcPct val="115000"/>
                </a:lnSpc>
                <a:spcBef>
                  <a:spcPts val="0"/>
                </a:spcBef>
                <a:spcAft>
                  <a:spcPts val="0"/>
                </a:spcAft>
                <a:buClr>
                  <a:srgbClr val="000000"/>
                </a:buClr>
                <a:buSzPts val="1200"/>
                <a:buFont typeface="Arial"/>
                <a:buNone/>
              </a:pPr>
              <a:r>
                <a:rPr lang="en" sz="1200" b="0" i="0" u="none" strike="noStrike" cap="none" dirty="0">
                  <a:solidFill>
                    <a:schemeClr val="lt1"/>
                  </a:solidFill>
                  <a:latin typeface="Garamond" panose="02020404030301010803" pitchFamily="18" charset="0"/>
                  <a:ea typeface="Average"/>
                  <a:cs typeface="Average"/>
                  <a:sym typeface="Average"/>
                </a:rPr>
                <a:t>One Department</a:t>
              </a:r>
              <a:endParaRPr sz="1200" b="0" i="0" u="none" strike="noStrike" cap="none" dirty="0">
                <a:solidFill>
                  <a:schemeClr val="lt1"/>
                </a:solidFill>
                <a:latin typeface="Garamond" panose="02020404030301010803" pitchFamily="18" charset="0"/>
                <a:ea typeface="Average"/>
                <a:cs typeface="Average"/>
                <a:sym typeface="Average"/>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6"/>
          <p:cNvSpPr txBox="1">
            <a:spLocks noGrp="1"/>
          </p:cNvSpPr>
          <p:nvPr>
            <p:ph type="title"/>
          </p:nvPr>
        </p:nvSpPr>
        <p:spPr>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Enhanced Entity Relationship Diagram (ERD) &amp; Example Records</a:t>
            </a:r>
            <a:endParaRPr/>
          </a:p>
        </p:txBody>
      </p:sp>
      <p:sp>
        <p:nvSpPr>
          <p:cNvPr id="126" name="Google Shape;126;p6"/>
          <p:cNvSpPr txBox="1">
            <a:spLocks noGrp="1"/>
          </p:cNvSpPr>
          <p:nvPr>
            <p:ph type="body" idx="1"/>
          </p:nvPr>
        </p:nvSpPr>
        <p:spPr>
          <a:xfrm>
            <a:off x="5860125" y="1152475"/>
            <a:ext cx="2972100" cy="34164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400"/>
              <a:buNone/>
            </a:pPr>
            <a:r>
              <a:rPr lang="en" dirty="0">
                <a:latin typeface="Garamond" panose="02020404030301010803" pitchFamily="18" charset="0"/>
              </a:rPr>
              <a:t>Difficulties:</a:t>
            </a:r>
            <a:endParaRPr dirty="0">
              <a:latin typeface="Garamond" panose="02020404030301010803" pitchFamily="18" charset="0"/>
            </a:endParaRPr>
          </a:p>
          <a:p>
            <a:pPr marL="457200" lvl="0" indent="-317500" algn="l" rtl="0">
              <a:lnSpc>
                <a:spcPct val="115000"/>
              </a:lnSpc>
              <a:spcBef>
                <a:spcPts val="0"/>
              </a:spcBef>
              <a:spcAft>
                <a:spcPts val="0"/>
              </a:spcAft>
              <a:buSzPts val="1400"/>
              <a:buChar char="●"/>
            </a:pPr>
            <a:r>
              <a:rPr lang="en" dirty="0">
                <a:latin typeface="Garamond" panose="02020404030301010803" pitchFamily="18" charset="0"/>
              </a:rPr>
              <a:t>Multiple relationships between employee and department</a:t>
            </a:r>
            <a:endParaRPr dirty="0">
              <a:latin typeface="Garamond" panose="02020404030301010803" pitchFamily="18" charset="0"/>
            </a:endParaRPr>
          </a:p>
          <a:p>
            <a:pPr marL="457200" lvl="0" indent="-317500" algn="l" rtl="0">
              <a:lnSpc>
                <a:spcPct val="115000"/>
              </a:lnSpc>
              <a:spcBef>
                <a:spcPts val="0"/>
              </a:spcBef>
              <a:spcAft>
                <a:spcPts val="0"/>
              </a:spcAft>
              <a:buSzPts val="1400"/>
              <a:buChar char="●"/>
            </a:pPr>
            <a:r>
              <a:rPr lang="en" dirty="0">
                <a:latin typeface="Garamond" panose="02020404030301010803" pitchFamily="18" charset="0"/>
              </a:rPr>
              <a:t>Desire to have endorsements on the Withdrawal Paperwork and New Hire Postings</a:t>
            </a:r>
            <a:endParaRPr dirty="0">
              <a:latin typeface="Garamond" panose="02020404030301010803" pitchFamily="18" charset="0"/>
            </a:endParaRPr>
          </a:p>
          <a:p>
            <a:pPr marL="0" lvl="0" indent="0" algn="l" rtl="0">
              <a:lnSpc>
                <a:spcPct val="115000"/>
              </a:lnSpc>
              <a:spcBef>
                <a:spcPts val="1200"/>
              </a:spcBef>
              <a:spcAft>
                <a:spcPts val="0"/>
              </a:spcAft>
              <a:buSzPts val="1400"/>
              <a:buNone/>
            </a:pPr>
            <a:r>
              <a:rPr lang="en" dirty="0">
                <a:latin typeface="Garamond" panose="02020404030301010803" pitchFamily="18" charset="0"/>
              </a:rPr>
              <a:t>Record Creation:</a:t>
            </a:r>
            <a:endParaRPr dirty="0">
              <a:latin typeface="Garamond" panose="02020404030301010803" pitchFamily="18" charset="0"/>
            </a:endParaRPr>
          </a:p>
          <a:p>
            <a:pPr marL="457200" lvl="0" indent="-317500" algn="l" rtl="0">
              <a:lnSpc>
                <a:spcPct val="115000"/>
              </a:lnSpc>
              <a:spcBef>
                <a:spcPts val="1200"/>
              </a:spcBef>
              <a:spcAft>
                <a:spcPts val="0"/>
              </a:spcAft>
              <a:buSzPts val="1400"/>
              <a:buChar char="●"/>
            </a:pPr>
            <a:r>
              <a:rPr lang="en" dirty="0">
                <a:latin typeface="Garamond" panose="02020404030301010803" pitchFamily="18" charset="0"/>
              </a:rPr>
              <a:t>Generic or AI generated data was populated for this proof of concept database.</a:t>
            </a:r>
            <a:endParaRPr dirty="0">
              <a:latin typeface="Garamond" panose="02020404030301010803" pitchFamily="18" charset="0"/>
            </a:endParaRPr>
          </a:p>
          <a:p>
            <a:pPr marL="457200" lvl="0" indent="-317500" algn="l" rtl="0">
              <a:lnSpc>
                <a:spcPct val="115000"/>
              </a:lnSpc>
              <a:spcBef>
                <a:spcPts val="0"/>
              </a:spcBef>
              <a:spcAft>
                <a:spcPts val="0"/>
              </a:spcAft>
              <a:buSzPts val="1400"/>
              <a:buChar char="●"/>
            </a:pPr>
            <a:r>
              <a:rPr lang="en" dirty="0">
                <a:latin typeface="Garamond" panose="02020404030301010803" pitchFamily="18" charset="0"/>
              </a:rPr>
              <a:t>PK and FK were manually created.</a:t>
            </a:r>
            <a:endParaRPr dirty="0">
              <a:latin typeface="Garamond" panose="02020404030301010803" pitchFamily="18" charset="0"/>
            </a:endParaRPr>
          </a:p>
        </p:txBody>
      </p:sp>
      <p:sp>
        <p:nvSpPr>
          <p:cNvPr id="127" name="Google Shape;127;p6"/>
          <p:cNvSpPr txBox="1">
            <a:spLocks noGrp="1"/>
          </p:cNvSpPr>
          <p:nvPr>
            <p:ph type="sldNum" idx="12"/>
          </p:nvPr>
        </p:nvSpPr>
        <p:spPr>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7</a:t>
            </a:fld>
            <a:endParaRPr/>
          </a:p>
        </p:txBody>
      </p:sp>
      <p:pic>
        <p:nvPicPr>
          <p:cNvPr id="128" name="Google Shape;128;p6"/>
          <p:cNvPicPr preferRelativeResize="0"/>
          <p:nvPr/>
        </p:nvPicPr>
        <p:blipFill rotWithShape="1">
          <a:blip r:embed="rId3">
            <a:alphaModFix/>
          </a:blip>
          <a:srcRect/>
          <a:stretch/>
        </p:blipFill>
        <p:spPr>
          <a:xfrm>
            <a:off x="136375" y="1155775"/>
            <a:ext cx="5602126" cy="1563525"/>
          </a:xfrm>
          <a:prstGeom prst="rect">
            <a:avLst/>
          </a:prstGeom>
          <a:noFill/>
          <a:ln>
            <a:noFill/>
          </a:ln>
        </p:spPr>
      </p:pic>
      <p:pic>
        <p:nvPicPr>
          <p:cNvPr id="129" name="Google Shape;129;p6"/>
          <p:cNvPicPr preferRelativeResize="0"/>
          <p:nvPr/>
        </p:nvPicPr>
        <p:blipFill rotWithShape="1">
          <a:blip r:embed="rId4">
            <a:alphaModFix/>
          </a:blip>
          <a:srcRect/>
          <a:stretch/>
        </p:blipFill>
        <p:spPr>
          <a:xfrm>
            <a:off x="152400" y="2871700"/>
            <a:ext cx="4760744" cy="2119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7"/>
          <p:cNvSpPr txBox="1">
            <a:spLocks noGrp="1"/>
          </p:cNvSpPr>
          <p:nvPr>
            <p:ph type="title"/>
          </p:nvPr>
        </p:nvSpPr>
        <p:spPr>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Utilization Report</a:t>
            </a:r>
            <a:endParaRPr/>
          </a:p>
        </p:txBody>
      </p:sp>
      <p:sp>
        <p:nvSpPr>
          <p:cNvPr id="136" name="Google Shape;136;p7"/>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400"/>
              <a:buNone/>
            </a:pPr>
            <a:r>
              <a:rPr lang="en" b="1" dirty="0">
                <a:latin typeface="Garamond" panose="02020404030301010803" pitchFamily="18" charset="0"/>
              </a:rPr>
              <a:t>Purpose</a:t>
            </a:r>
            <a:r>
              <a:rPr lang="en" dirty="0">
                <a:latin typeface="Garamond" panose="02020404030301010803" pitchFamily="18" charset="0"/>
              </a:rPr>
              <a:t>: Utilization report of all individual equipment important to the business.  </a:t>
            </a:r>
            <a:endParaRPr dirty="0">
              <a:latin typeface="Garamond" panose="02020404030301010803" pitchFamily="18" charset="0"/>
            </a:endParaRPr>
          </a:p>
          <a:p>
            <a:pPr marL="0" lvl="0" indent="0" algn="l" rtl="0">
              <a:lnSpc>
                <a:spcPct val="115000"/>
              </a:lnSpc>
              <a:spcBef>
                <a:spcPts val="1200"/>
              </a:spcBef>
              <a:spcAft>
                <a:spcPts val="1200"/>
              </a:spcAft>
              <a:buSzPts val="1400"/>
              <a:buNone/>
            </a:pPr>
            <a:r>
              <a:rPr lang="en" b="1" dirty="0">
                <a:latin typeface="Garamond" panose="02020404030301010803" pitchFamily="18" charset="0"/>
              </a:rPr>
              <a:t>Use In Business Metric</a:t>
            </a:r>
            <a:r>
              <a:rPr lang="en" dirty="0">
                <a:latin typeface="Garamond" panose="02020404030301010803" pitchFamily="18" charset="0"/>
              </a:rPr>
              <a:t>: Percent utilization of acquired personal equipment</a:t>
            </a:r>
            <a:endParaRPr dirty="0">
              <a:latin typeface="Garamond" panose="02020404030301010803" pitchFamily="18" charset="0"/>
            </a:endParaRPr>
          </a:p>
        </p:txBody>
      </p:sp>
      <p:sp>
        <p:nvSpPr>
          <p:cNvPr id="137" name="Google Shape;137;p7"/>
          <p:cNvSpPr txBox="1">
            <a:spLocks noGrp="1"/>
          </p:cNvSpPr>
          <p:nvPr>
            <p:ph type="body" idx="2"/>
          </p:nvPr>
        </p:nvSpPr>
        <p:spPr>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b="1">
                <a:latin typeface="Garamond" panose="02020404030301010803" pitchFamily="18" charset="0"/>
              </a:rPr>
              <a:t>Benefit</a:t>
            </a:r>
            <a:r>
              <a:rPr lang="en">
                <a:latin typeface="Garamond" panose="02020404030301010803" pitchFamily="18" charset="0"/>
              </a:rPr>
              <a:t>: Useful for identifying whether there is existing stock of equipment available to be assigned to new hires or sold off if equipment is not needed to satisfy the needs of new postings.</a:t>
            </a:r>
            <a:endParaRPr>
              <a:latin typeface="Garamond" panose="02020404030301010803" pitchFamily="18" charset="0"/>
            </a:endParaRPr>
          </a:p>
        </p:txBody>
      </p:sp>
      <p:sp>
        <p:nvSpPr>
          <p:cNvPr id="138" name="Google Shape;138;p7"/>
          <p:cNvSpPr txBox="1">
            <a:spLocks noGrp="1"/>
          </p:cNvSpPr>
          <p:nvPr>
            <p:ph type="sldNum" idx="12"/>
          </p:nvPr>
        </p:nvSpPr>
        <p:spPr>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8</a:t>
            </a:fld>
            <a:endParaRPr/>
          </a:p>
        </p:txBody>
      </p:sp>
      <p:pic>
        <p:nvPicPr>
          <p:cNvPr id="139" name="Google Shape;139;p7"/>
          <p:cNvPicPr preferRelativeResize="0"/>
          <p:nvPr/>
        </p:nvPicPr>
        <p:blipFill rotWithShape="1">
          <a:blip r:embed="rId3">
            <a:alphaModFix/>
          </a:blip>
          <a:srcRect/>
          <a:stretch/>
        </p:blipFill>
        <p:spPr>
          <a:xfrm>
            <a:off x="311700" y="2520493"/>
            <a:ext cx="8370050" cy="1566650"/>
          </a:xfrm>
          <a:prstGeom prst="rect">
            <a:avLst/>
          </a:prstGeom>
          <a:noFill/>
          <a:ln>
            <a:noFill/>
          </a:ln>
        </p:spPr>
      </p:pic>
      <p:sp>
        <p:nvSpPr>
          <p:cNvPr id="140" name="Google Shape;140;p7"/>
          <p:cNvSpPr/>
          <p:nvPr/>
        </p:nvSpPr>
        <p:spPr>
          <a:xfrm>
            <a:off x="5287900" y="3024218"/>
            <a:ext cx="713700" cy="10629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7"/>
          <p:cNvSpPr/>
          <p:nvPr/>
        </p:nvSpPr>
        <p:spPr>
          <a:xfrm>
            <a:off x="6365850" y="3310443"/>
            <a:ext cx="713700" cy="7767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anim calcmode="lin" valueType="num">
                                      <p:cBhvr additive="base">
                                        <p:cTn id="7" dur="1000"/>
                                        <p:tgtEl>
                                          <p:spTgt spid="140"/>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1" fill="hold" nodeType="afterEffect">
                                  <p:stCondLst>
                                    <p:cond delay="0"/>
                                  </p:stCondLst>
                                  <p:childTnLst>
                                    <p:set>
                                      <p:cBhvr>
                                        <p:cTn id="10" dur="1" fill="hold">
                                          <p:stCondLst>
                                            <p:cond delay="0"/>
                                          </p:stCondLst>
                                        </p:cTn>
                                        <p:tgtEl>
                                          <p:spTgt spid="141"/>
                                        </p:tgtEl>
                                        <p:attrNameLst>
                                          <p:attrName>style.visibility</p:attrName>
                                        </p:attrNameLst>
                                      </p:cBhvr>
                                      <p:to>
                                        <p:strVal val="visible"/>
                                      </p:to>
                                    </p:set>
                                    <p:anim calcmode="lin" valueType="num">
                                      <p:cBhvr additive="base">
                                        <p:cTn id="11" dur="1000"/>
                                        <p:tgtEl>
                                          <p:spTgt spid="1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8"/>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2400"/>
              <a:buNone/>
            </a:pPr>
            <a:r>
              <a:rPr lang="en"/>
              <a:t>Salary Review Report</a:t>
            </a:r>
            <a:endParaRPr/>
          </a:p>
        </p:txBody>
      </p:sp>
      <p:sp>
        <p:nvSpPr>
          <p:cNvPr id="147" name="Google Shape;147;p8"/>
          <p:cNvSpPr txBox="1">
            <a:spLocks noGrp="1"/>
          </p:cNvSpPr>
          <p:nvPr>
            <p:ph type="body" idx="1"/>
          </p:nvPr>
        </p:nvSpPr>
        <p:spPr>
          <a:xfrm>
            <a:off x="311700" y="1389600"/>
            <a:ext cx="1907700" cy="3179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200"/>
              <a:buNone/>
            </a:pPr>
            <a:r>
              <a:rPr lang="en" b="1" dirty="0">
                <a:latin typeface="Garamond" panose="02020404030301010803" pitchFamily="18" charset="0"/>
              </a:rPr>
              <a:t>Purpose:</a:t>
            </a:r>
            <a:r>
              <a:rPr lang="en" dirty="0">
                <a:latin typeface="Garamond" panose="02020404030301010803" pitchFamily="18" charset="0"/>
              </a:rPr>
              <a:t>  HR Review that Offboarded Employees Salary is within industry norm.</a:t>
            </a:r>
            <a:endParaRPr dirty="0">
              <a:latin typeface="Garamond" panose="02020404030301010803" pitchFamily="18" charset="0"/>
            </a:endParaRPr>
          </a:p>
          <a:p>
            <a:pPr marL="0" lvl="0" indent="0" algn="l" rtl="0">
              <a:lnSpc>
                <a:spcPct val="115000"/>
              </a:lnSpc>
              <a:spcBef>
                <a:spcPts val="1200"/>
              </a:spcBef>
              <a:spcAft>
                <a:spcPts val="0"/>
              </a:spcAft>
              <a:buSzPts val="1200"/>
              <a:buNone/>
            </a:pPr>
            <a:r>
              <a:rPr lang="en" b="1" dirty="0">
                <a:latin typeface="Garamond" panose="02020404030301010803" pitchFamily="18" charset="0"/>
              </a:rPr>
              <a:t>Benefit:  </a:t>
            </a:r>
            <a:r>
              <a:rPr lang="en" dirty="0">
                <a:latin typeface="Garamond" panose="02020404030301010803" pitchFamily="18" charset="0"/>
              </a:rPr>
              <a:t>Checks that company salaries are competitive</a:t>
            </a:r>
            <a:endParaRPr dirty="0">
              <a:latin typeface="Garamond" panose="02020404030301010803" pitchFamily="18" charset="0"/>
            </a:endParaRPr>
          </a:p>
          <a:p>
            <a:pPr marL="0" lvl="0" indent="0" algn="l" rtl="0">
              <a:lnSpc>
                <a:spcPct val="115000"/>
              </a:lnSpc>
              <a:spcBef>
                <a:spcPts val="1200"/>
              </a:spcBef>
              <a:spcAft>
                <a:spcPts val="0"/>
              </a:spcAft>
              <a:buSzPts val="1200"/>
              <a:buNone/>
            </a:pPr>
            <a:r>
              <a:rPr lang="en" b="1" dirty="0">
                <a:latin typeface="Garamond" panose="02020404030301010803" pitchFamily="18" charset="0"/>
              </a:rPr>
              <a:t>Use In Business Metric:</a:t>
            </a:r>
            <a:r>
              <a:rPr lang="en" dirty="0">
                <a:latin typeface="Garamond" panose="02020404030301010803" pitchFamily="18" charset="0"/>
              </a:rPr>
              <a:t>  Salary guidance to HR for employees that will be replacing the offboarded</a:t>
            </a:r>
            <a:endParaRPr dirty="0">
              <a:latin typeface="Garamond" panose="02020404030301010803" pitchFamily="18" charset="0"/>
            </a:endParaRPr>
          </a:p>
          <a:p>
            <a:pPr marL="0" lvl="0" indent="0" algn="l" rtl="0">
              <a:lnSpc>
                <a:spcPct val="115000"/>
              </a:lnSpc>
              <a:spcBef>
                <a:spcPts val="1200"/>
              </a:spcBef>
              <a:spcAft>
                <a:spcPts val="1200"/>
              </a:spcAft>
              <a:buSzPts val="1200"/>
              <a:buNone/>
            </a:pPr>
            <a:endParaRPr dirty="0">
              <a:latin typeface="Garamond" panose="02020404030301010803" pitchFamily="18" charset="0"/>
            </a:endParaRPr>
          </a:p>
        </p:txBody>
      </p:sp>
      <p:sp>
        <p:nvSpPr>
          <p:cNvPr id="148" name="Google Shape;148;p8"/>
          <p:cNvSpPr txBox="1">
            <a:spLocks noGrp="1"/>
          </p:cNvSpPr>
          <p:nvPr>
            <p:ph type="sldNum" idx="12"/>
          </p:nvPr>
        </p:nvSpPr>
        <p:spPr>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9</a:t>
            </a:fld>
            <a:endParaRPr/>
          </a:p>
        </p:txBody>
      </p:sp>
      <p:pic>
        <p:nvPicPr>
          <p:cNvPr id="149" name="Google Shape;149;p8"/>
          <p:cNvPicPr preferRelativeResize="0"/>
          <p:nvPr/>
        </p:nvPicPr>
        <p:blipFill rotWithShape="1">
          <a:blip r:embed="rId3">
            <a:alphaModFix/>
          </a:blip>
          <a:srcRect/>
          <a:stretch/>
        </p:blipFill>
        <p:spPr>
          <a:xfrm>
            <a:off x="2219400" y="1755604"/>
            <a:ext cx="6819549" cy="1519096"/>
          </a:xfrm>
          <a:prstGeom prst="rect">
            <a:avLst/>
          </a:prstGeom>
          <a:noFill/>
          <a:ln>
            <a:noFill/>
          </a:ln>
        </p:spPr>
      </p:pic>
      <p:sp>
        <p:nvSpPr>
          <p:cNvPr id="150" name="Google Shape;150;p8"/>
          <p:cNvSpPr txBox="1"/>
          <p:nvPr/>
        </p:nvSpPr>
        <p:spPr>
          <a:xfrm>
            <a:off x="2735075" y="3822575"/>
            <a:ext cx="38376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dirty="0">
                <a:solidFill>
                  <a:schemeClr val="accent2"/>
                </a:solidFill>
                <a:latin typeface="Oswald" pitchFamily="2" charset="77"/>
                <a:ea typeface="Average"/>
                <a:cs typeface="Average"/>
                <a:sym typeface="Average"/>
              </a:rPr>
              <a:t>Report Confirms Salaries of Resigned Employees are in Line with Industry Norms</a:t>
            </a:r>
            <a:endParaRPr sz="1400" b="0" i="1" u="none" strike="noStrike" cap="none" dirty="0">
              <a:solidFill>
                <a:schemeClr val="accent2"/>
              </a:solidFill>
              <a:latin typeface="Oswald" pitchFamily="2" charset="77"/>
              <a:ea typeface="Average"/>
              <a:cs typeface="Average"/>
              <a:sym typeface="Average"/>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000000"/>
      </a:lt1>
      <a:dk2>
        <a:srgbClr val="9E9E9E"/>
      </a:dk2>
      <a:lt2>
        <a:srgbClr val="E0E0E0"/>
      </a:lt2>
      <a:accent1>
        <a:srgbClr val="616161"/>
      </a:accent1>
      <a:accent2>
        <a:srgbClr val="78909C"/>
      </a:accent2>
      <a:accent3>
        <a:srgbClr val="CACACA"/>
      </a:accent3>
      <a:accent4>
        <a:srgbClr val="DD7E6B"/>
      </a:accent4>
      <a:accent5>
        <a:srgbClr val="9FC5E8"/>
      </a:accent5>
      <a:accent6>
        <a:srgbClr val="F5F5F5"/>
      </a:accent6>
      <a:hlink>
        <a:srgbClr val="1155CC"/>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TotalTime>
  <Words>7948</Words>
  <Application>Microsoft Macintosh PowerPoint</Application>
  <PresentationFormat>On-screen Show (16:9)</PresentationFormat>
  <Paragraphs>586</Paragraphs>
  <Slides>29</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Oswald</vt:lpstr>
      <vt:lpstr>Courier New</vt:lpstr>
      <vt:lpstr>Average</vt:lpstr>
      <vt:lpstr>Garamond</vt:lpstr>
      <vt:lpstr>Arial</vt:lpstr>
      <vt:lpstr>Times New Roman</vt:lpstr>
      <vt:lpstr>Slate</vt:lpstr>
      <vt:lpstr>SQL Project – Off-Boarding Process Improvement Data Management and Business Process Modeling Project</vt:lpstr>
      <vt:lpstr>Background</vt:lpstr>
      <vt:lpstr>PowerPoint Presentation</vt:lpstr>
      <vt:lpstr>Pain Points &amp; Solution</vt:lpstr>
      <vt:lpstr>To-Be Process</vt:lpstr>
      <vt:lpstr>Business Rules &amp; Benefits</vt:lpstr>
      <vt:lpstr>Enhanced Entity Relationship Diagram (ERD) &amp; Example Records</vt:lpstr>
      <vt:lpstr>Utilization Report</vt:lpstr>
      <vt:lpstr>Salary Review Report</vt:lpstr>
      <vt:lpstr>Process Duration Report</vt:lpstr>
      <vt:lpstr>Results</vt:lpstr>
      <vt:lpstr>In Conclusion</vt:lpstr>
      <vt:lpstr>Appendix</vt:lpstr>
      <vt:lpstr>Full ERD</vt:lpstr>
      <vt:lpstr>PowerPoint Presentation</vt:lpstr>
      <vt:lpstr>Data Dictionary</vt:lpstr>
      <vt:lpstr>PowerPoint Presentation</vt:lpstr>
      <vt:lpstr>PowerPoint Presentation</vt:lpstr>
      <vt:lpstr>PowerPoint Presentation</vt:lpstr>
      <vt:lpstr>Table Creation SQL Code</vt:lpstr>
      <vt:lpstr>PowerPoint Presentation</vt:lpstr>
      <vt:lpstr>PowerPoint Presentation</vt:lpstr>
      <vt:lpstr>Record Creation SQL Code</vt:lpstr>
      <vt:lpstr>PowerPoint Presentation</vt:lpstr>
      <vt:lpstr>PowerPoint Presentation</vt:lpstr>
      <vt:lpstr>PowerPoint Presentation</vt:lpstr>
      <vt:lpstr>PowerPoint Presentation</vt:lpstr>
      <vt:lpstr>SQL Queries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Off-Boarding Process  SQL Project Data Management and Business Process Modeling Project</dc:title>
  <cp:lastModifiedBy>Connolly, Kevin</cp:lastModifiedBy>
  <cp:revision>7</cp:revision>
  <cp:lastPrinted>2024-04-08T20:24:23Z</cp:lastPrinted>
  <dcterms:modified xsi:type="dcterms:W3CDTF">2024-04-08T20:25:17Z</dcterms:modified>
</cp:coreProperties>
</file>