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3F3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3F3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5023" y="2183002"/>
            <a:ext cx="8420353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5023" y="2183002"/>
            <a:ext cx="8420353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300" b="0" i="0">
                <a:solidFill>
                  <a:srgbClr val="0000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2789" y="1622466"/>
            <a:ext cx="7306309" cy="1435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100"/>
              </a:spcBef>
            </a:pPr>
            <a:r>
              <a:rPr dirty="0" sz="4400" spc="80"/>
              <a:t>AI</a:t>
            </a:r>
            <a:r>
              <a:rPr dirty="0" sz="4400" spc="-20"/>
              <a:t> </a:t>
            </a:r>
            <a:r>
              <a:rPr dirty="0" sz="4400"/>
              <a:t>Mentor:</a:t>
            </a:r>
            <a:r>
              <a:rPr dirty="0" sz="4400" spc="5"/>
              <a:t> </a:t>
            </a:r>
            <a:r>
              <a:rPr dirty="0" sz="4400"/>
              <a:t>Smart</a:t>
            </a:r>
            <a:r>
              <a:rPr dirty="0" sz="4400" spc="-15"/>
              <a:t> </a:t>
            </a:r>
            <a:r>
              <a:rPr dirty="0" sz="4400" spc="-10"/>
              <a:t>Companion </a:t>
            </a:r>
            <a:r>
              <a:rPr dirty="0" sz="4400" spc="100"/>
              <a:t>for</a:t>
            </a:r>
            <a:r>
              <a:rPr dirty="0" sz="4400" spc="-170"/>
              <a:t> </a:t>
            </a:r>
            <a:r>
              <a:rPr dirty="0" sz="4400" spc="-30"/>
              <a:t>Every</a:t>
            </a:r>
            <a:r>
              <a:rPr dirty="0" sz="4400" spc="-170"/>
              <a:t> </a:t>
            </a:r>
            <a:r>
              <a:rPr dirty="0" sz="4400" spc="45"/>
              <a:t>Student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7514335" y="4221225"/>
            <a:ext cx="5091430" cy="2264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850" spc="-50">
                <a:solidFill>
                  <a:srgbClr val="00002D"/>
                </a:solidFill>
                <a:latin typeface="Tahoma"/>
                <a:cs typeface="Tahoma"/>
              </a:rPr>
              <a:t>Transforming</a:t>
            </a:r>
            <a:r>
              <a:rPr dirty="0" sz="1850" spc="-8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5">
                <a:solidFill>
                  <a:srgbClr val="00002D"/>
                </a:solidFill>
                <a:latin typeface="Tahoma"/>
                <a:cs typeface="Tahoma"/>
              </a:rPr>
              <a:t>Education</a:t>
            </a:r>
            <a:r>
              <a:rPr dirty="0" sz="1850" spc="-3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with</a:t>
            </a:r>
            <a:r>
              <a:rPr dirty="0" sz="1850" spc="-13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5">
                <a:solidFill>
                  <a:srgbClr val="00002D"/>
                </a:solidFill>
                <a:latin typeface="Tahoma"/>
                <a:cs typeface="Tahoma"/>
              </a:rPr>
              <a:t>AI</a:t>
            </a:r>
            <a:endParaRPr sz="1850">
              <a:latin typeface="Tahoma"/>
              <a:cs typeface="Tahoma"/>
            </a:endParaRPr>
          </a:p>
          <a:p>
            <a:pPr algn="ctr" marL="1243965" marR="1240155">
              <a:lnSpc>
                <a:spcPts val="5140"/>
              </a:lnSpc>
              <a:spcBef>
                <a:spcPts val="655"/>
              </a:spcBef>
            </a:pP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Hackathon: </a:t>
            </a:r>
            <a:r>
              <a:rPr dirty="0" sz="1850" spc="-55">
                <a:solidFill>
                  <a:srgbClr val="00002D"/>
                </a:solidFill>
                <a:latin typeface="Tahoma"/>
                <a:cs typeface="Tahoma"/>
              </a:rPr>
              <a:t>Samadhan</a:t>
            </a: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30">
                <a:solidFill>
                  <a:srgbClr val="00002D"/>
                </a:solidFill>
                <a:latin typeface="Tahoma"/>
                <a:cs typeface="Tahoma"/>
              </a:rPr>
              <a:t>2.0 </a:t>
            </a:r>
            <a:r>
              <a:rPr dirty="0" sz="1850" spc="-150">
                <a:solidFill>
                  <a:srgbClr val="00002D"/>
                </a:solidFill>
                <a:latin typeface="Tahoma"/>
                <a:cs typeface="Tahoma"/>
              </a:rPr>
              <a:t>Team:</a:t>
            </a:r>
            <a:r>
              <a:rPr dirty="0" sz="1850" spc="-5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40">
                <a:solidFill>
                  <a:srgbClr val="00002D"/>
                </a:solidFill>
                <a:latin typeface="Tahoma"/>
                <a:cs typeface="Tahoma"/>
              </a:rPr>
              <a:t>Syntax</a:t>
            </a:r>
            <a:r>
              <a:rPr dirty="0" sz="1850" spc="-9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Solvers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50" spc="-70">
                <a:solidFill>
                  <a:srgbClr val="00002D"/>
                </a:solidFill>
                <a:latin typeface="Tahoma"/>
                <a:cs typeface="Tahoma"/>
              </a:rPr>
              <a:t>Members:</a:t>
            </a:r>
            <a:r>
              <a:rPr dirty="0" sz="1850" spc="-10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Vipin</a:t>
            </a:r>
            <a:r>
              <a:rPr dirty="0" sz="1850" spc="-135">
                <a:solidFill>
                  <a:srgbClr val="00002D"/>
                </a:solidFill>
                <a:latin typeface="Tahoma"/>
                <a:cs typeface="Tahoma"/>
              </a:rPr>
              <a:t> Tomar,</a:t>
            </a:r>
            <a:r>
              <a:rPr dirty="0" sz="1850" spc="-20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95">
                <a:solidFill>
                  <a:srgbClr val="00002D"/>
                </a:solidFill>
                <a:latin typeface="Tahoma"/>
                <a:cs typeface="Tahoma"/>
              </a:rPr>
              <a:t>Jayesh</a:t>
            </a: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90">
                <a:solidFill>
                  <a:srgbClr val="00002D"/>
                </a:solidFill>
                <a:latin typeface="Tahoma"/>
                <a:cs typeface="Tahoma"/>
              </a:rPr>
              <a:t>Thakur,</a:t>
            </a:r>
            <a:r>
              <a:rPr dirty="0" sz="1850" spc="-27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40">
                <a:solidFill>
                  <a:srgbClr val="00002D"/>
                </a:solidFill>
                <a:latin typeface="Tahoma"/>
                <a:cs typeface="Tahoma"/>
              </a:rPr>
              <a:t>Ambar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Gupta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635"/>
              <a:t> </a:t>
            </a:r>
            <a:r>
              <a:rPr dirty="0" spc="-434"/>
              <a:t>You!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74845" y="4933569"/>
            <a:ext cx="5676900" cy="960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95"/>
              </a:spcBef>
            </a:pP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Presented</a:t>
            </a:r>
            <a:r>
              <a:rPr dirty="0" sz="1850" spc="-3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by</a:t>
            </a:r>
            <a:r>
              <a:rPr dirty="0" sz="1850" spc="-20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20">
                <a:solidFill>
                  <a:srgbClr val="00002D"/>
                </a:solidFill>
                <a:latin typeface="Tahoma"/>
                <a:cs typeface="Tahoma"/>
              </a:rPr>
              <a:t>Team</a:t>
            </a:r>
            <a:r>
              <a:rPr dirty="0" sz="1850" spc="-5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40">
                <a:solidFill>
                  <a:srgbClr val="00002D"/>
                </a:solidFill>
                <a:latin typeface="Tahoma"/>
                <a:cs typeface="Tahoma"/>
              </a:rPr>
              <a:t>Syntax</a:t>
            </a:r>
            <a:r>
              <a:rPr dirty="0" sz="1850" spc="-12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Solvers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850" spc="-120">
                <a:solidFill>
                  <a:srgbClr val="00002D"/>
                </a:solidFill>
                <a:latin typeface="Tahoma"/>
                <a:cs typeface="Tahoma"/>
              </a:rPr>
              <a:t>Team</a:t>
            </a: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70">
                <a:solidFill>
                  <a:srgbClr val="00002D"/>
                </a:solidFill>
                <a:latin typeface="Tahoma"/>
                <a:cs typeface="Tahoma"/>
              </a:rPr>
              <a:t>Members:</a:t>
            </a:r>
            <a:r>
              <a:rPr dirty="0" sz="1850" spc="-10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Vipin</a:t>
            </a:r>
            <a:r>
              <a:rPr dirty="0" sz="1850" spc="-10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30">
                <a:solidFill>
                  <a:srgbClr val="00002D"/>
                </a:solidFill>
                <a:latin typeface="Tahoma"/>
                <a:cs typeface="Tahoma"/>
              </a:rPr>
              <a:t>Tomar,</a:t>
            </a:r>
            <a:r>
              <a:rPr dirty="0" sz="1850" spc="-20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95">
                <a:solidFill>
                  <a:srgbClr val="00002D"/>
                </a:solidFill>
                <a:latin typeface="Tahoma"/>
                <a:cs typeface="Tahoma"/>
              </a:rPr>
              <a:t>Jayesh</a:t>
            </a:r>
            <a:r>
              <a:rPr dirty="0" sz="1850" spc="-8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90">
                <a:solidFill>
                  <a:srgbClr val="00002D"/>
                </a:solidFill>
                <a:latin typeface="Tahoma"/>
                <a:cs typeface="Tahoma"/>
              </a:rPr>
              <a:t>Thakur,</a:t>
            </a:r>
            <a:r>
              <a:rPr dirty="0" sz="1850" spc="-24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55">
                <a:solidFill>
                  <a:srgbClr val="00002D"/>
                </a:solidFill>
                <a:latin typeface="Tahoma"/>
                <a:cs typeface="Tahoma"/>
              </a:rPr>
              <a:t>Ambar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Gupta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2640583"/>
            <a:ext cx="869886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254"/>
              <a:t>“Why</a:t>
            </a:r>
            <a:r>
              <a:rPr dirty="0" sz="4400" spc="-15"/>
              <a:t> </a:t>
            </a:r>
            <a:r>
              <a:rPr dirty="0" sz="4400"/>
              <a:t>Traditional</a:t>
            </a:r>
            <a:r>
              <a:rPr dirty="0" sz="4400" spc="30"/>
              <a:t> </a:t>
            </a:r>
            <a:r>
              <a:rPr dirty="0" sz="4400" spc="-35"/>
              <a:t>Exam</a:t>
            </a:r>
            <a:r>
              <a:rPr dirty="0" sz="4400" spc="-15"/>
              <a:t> </a:t>
            </a:r>
            <a:r>
              <a:rPr dirty="0" sz="4400"/>
              <a:t>Prep</a:t>
            </a:r>
            <a:r>
              <a:rPr dirty="0" sz="4400" spc="-40"/>
              <a:t> </a:t>
            </a:r>
            <a:r>
              <a:rPr dirty="0" sz="4400" spc="-10"/>
              <a:t>Fails”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867911"/>
            <a:ext cx="597407" cy="5974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4552" y="3867911"/>
            <a:ext cx="597407" cy="5974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4946903"/>
            <a:ext cx="597407" cy="59740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23135" y="3987165"/>
            <a:ext cx="2874645" cy="1439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Overload</a:t>
            </a:r>
            <a:r>
              <a:rPr dirty="0" sz="2200" spc="-2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00002D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00002D"/>
                </a:solidFill>
                <a:latin typeface="Arial MT"/>
                <a:cs typeface="Arial MT"/>
              </a:rPr>
              <a:t>Resources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Language</a:t>
            </a:r>
            <a:r>
              <a:rPr dirty="0" sz="2200" spc="-15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Barriers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4552" y="4946903"/>
            <a:ext cx="597407" cy="59740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351646" y="3987165"/>
            <a:ext cx="2912110" cy="1439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45">
                <a:solidFill>
                  <a:srgbClr val="00002D"/>
                </a:solidFill>
                <a:latin typeface="Arial MT"/>
                <a:cs typeface="Arial MT"/>
              </a:rPr>
              <a:t>Lack</a:t>
            </a:r>
            <a:r>
              <a:rPr dirty="0" sz="2200" spc="-9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00002D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Personalization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200" spc="80">
                <a:solidFill>
                  <a:srgbClr val="00002D"/>
                </a:solidFill>
                <a:latin typeface="Arial MT"/>
                <a:cs typeface="Arial MT"/>
              </a:rPr>
              <a:t>Low</a:t>
            </a:r>
            <a:r>
              <a:rPr dirty="0" sz="2200" spc="-5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Motivation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2260168"/>
            <a:ext cx="787527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/>
              <a:t>“Reimagining</a:t>
            </a:r>
            <a:r>
              <a:rPr dirty="0" sz="4400" spc="85"/>
              <a:t> </a:t>
            </a:r>
            <a:r>
              <a:rPr dirty="0" sz="4400"/>
              <a:t>Learning</a:t>
            </a:r>
            <a:r>
              <a:rPr dirty="0" sz="4400" spc="25"/>
              <a:t> </a:t>
            </a:r>
            <a:r>
              <a:rPr dirty="0" sz="4400" spc="215"/>
              <a:t>with</a:t>
            </a:r>
            <a:r>
              <a:rPr dirty="0" sz="4400" spc="30"/>
              <a:t> </a:t>
            </a:r>
            <a:r>
              <a:rPr dirty="0" sz="4400" spc="105"/>
              <a:t>AI”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25195" y="3528517"/>
            <a:ext cx="3612515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Big</a:t>
            </a:r>
            <a:r>
              <a:rPr dirty="0" sz="1850" spc="-7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35">
                <a:solidFill>
                  <a:srgbClr val="00002D"/>
                </a:solidFill>
                <a:latin typeface="Tahoma"/>
                <a:cs typeface="Tahoma"/>
              </a:rPr>
              <a:t>statement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with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minimal</a:t>
            </a:r>
            <a:r>
              <a:rPr dirty="0" sz="1850" spc="-9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bullets: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dirty="0" sz="1850" spc="-10">
                <a:solidFill>
                  <a:srgbClr val="2C4DF1"/>
                </a:solidFill>
                <a:latin typeface="Tahoma"/>
                <a:cs typeface="Tahoma"/>
              </a:rPr>
              <a:t>Personalized.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5"/>
              </a:spcBef>
              <a:buChar char="•"/>
              <a:tabLst>
                <a:tab pos="356870" algn="l"/>
              </a:tabLst>
            </a:pPr>
            <a:r>
              <a:rPr dirty="0" sz="1850" spc="-10">
                <a:solidFill>
                  <a:srgbClr val="008BE0"/>
                </a:solidFill>
                <a:latin typeface="Tahoma"/>
                <a:cs typeface="Tahoma"/>
              </a:rPr>
              <a:t>Accessible.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60"/>
              </a:spcBef>
              <a:buChar char="•"/>
              <a:tabLst>
                <a:tab pos="356870" algn="l"/>
              </a:tabLst>
            </a:pPr>
            <a:r>
              <a:rPr dirty="0" sz="1850" spc="-10">
                <a:solidFill>
                  <a:srgbClr val="DA33BE"/>
                </a:solidFill>
                <a:latin typeface="Tahoma"/>
                <a:cs typeface="Tahoma"/>
              </a:rPr>
              <a:t>Collaborative.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0"/>
              </a:spcBef>
              <a:buChar char="•"/>
              <a:tabLst>
                <a:tab pos="356870" algn="l"/>
              </a:tabLst>
            </a:pP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Human-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Centered.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195" y="2413254"/>
            <a:ext cx="596709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/>
              <a:t>The</a:t>
            </a:r>
            <a:r>
              <a:rPr dirty="0" sz="4400" spc="-85"/>
              <a:t> </a:t>
            </a:r>
            <a:r>
              <a:rPr dirty="0" sz="4400"/>
              <a:t>Solution:</a:t>
            </a:r>
            <a:r>
              <a:rPr dirty="0" sz="4400" spc="-55"/>
              <a:t> </a:t>
            </a:r>
            <a:r>
              <a:rPr dirty="0" sz="4400" spc="80"/>
              <a:t>AI</a:t>
            </a:r>
            <a:r>
              <a:rPr dirty="0" sz="4400" spc="-80"/>
              <a:t> </a:t>
            </a:r>
            <a:r>
              <a:rPr dirty="0" sz="4400" spc="55"/>
              <a:t>Mentor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825195" y="3561410"/>
            <a:ext cx="2753995" cy="217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Adaptive</a:t>
            </a:r>
            <a:r>
              <a:rPr dirty="0" sz="1850" spc="-8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learning</a:t>
            </a:r>
            <a:r>
              <a:rPr dirty="0" sz="1850" spc="-10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paths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5"/>
              </a:spcBef>
              <a:buChar char="•"/>
              <a:tabLst>
                <a:tab pos="356870" algn="l"/>
              </a:tabLst>
            </a:pP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Bilingual</a:t>
            </a:r>
            <a:r>
              <a:rPr dirty="0" sz="1850" spc="8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support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5"/>
              </a:spcBef>
              <a:buChar char="•"/>
              <a:tabLst>
                <a:tab pos="356870" algn="l"/>
              </a:tabLst>
            </a:pPr>
            <a:r>
              <a:rPr dirty="0" sz="1850" spc="-55">
                <a:solidFill>
                  <a:srgbClr val="00002D"/>
                </a:solidFill>
                <a:latin typeface="Tahoma"/>
                <a:cs typeface="Tahoma"/>
              </a:rPr>
              <a:t>Instant</a:t>
            </a:r>
            <a:r>
              <a:rPr dirty="0" sz="1850" spc="-7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doubt</a:t>
            </a:r>
            <a:r>
              <a:rPr dirty="0" sz="1850" spc="-8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solving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60"/>
              </a:spcBef>
              <a:buChar char="•"/>
              <a:tabLst>
                <a:tab pos="356870" algn="l"/>
              </a:tabLst>
            </a:pP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Progress</a:t>
            </a:r>
            <a:r>
              <a:rPr dirty="0" sz="1850" spc="-10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insights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5"/>
              </a:spcBef>
              <a:buChar char="•"/>
              <a:tabLst>
                <a:tab pos="356870" algn="l"/>
              </a:tabLst>
            </a:pPr>
            <a:r>
              <a:rPr dirty="0" sz="1850" spc="-55">
                <a:solidFill>
                  <a:srgbClr val="00002D"/>
                </a:solidFill>
                <a:latin typeface="Tahoma"/>
                <a:cs typeface="Tahoma"/>
              </a:rPr>
              <a:t>Peer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learning</a:t>
            </a:r>
            <a:r>
              <a:rPr dirty="0" sz="1850" spc="-9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rooms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312" y="520395"/>
            <a:ext cx="7999095" cy="596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50" spc="180"/>
              <a:t>How</a:t>
            </a:r>
            <a:r>
              <a:rPr dirty="0" sz="3750" spc="-110"/>
              <a:t> </a:t>
            </a:r>
            <a:r>
              <a:rPr dirty="0" sz="3750" spc="90"/>
              <a:t>It</a:t>
            </a:r>
            <a:r>
              <a:rPr dirty="0" sz="3750" spc="-110"/>
              <a:t> </a:t>
            </a:r>
            <a:r>
              <a:rPr dirty="0" sz="3750" spc="110"/>
              <a:t>Works</a:t>
            </a:r>
            <a:r>
              <a:rPr dirty="0" sz="3750" spc="-105"/>
              <a:t> </a:t>
            </a:r>
            <a:r>
              <a:rPr dirty="0" sz="3750"/>
              <a:t>(Live</a:t>
            </a:r>
            <a:r>
              <a:rPr dirty="0" sz="3750" spc="-65"/>
              <a:t> </a:t>
            </a:r>
            <a:r>
              <a:rPr dirty="0" sz="3750"/>
              <a:t>Demo</a:t>
            </a:r>
            <a:r>
              <a:rPr dirty="0" sz="3750" spc="-110"/>
              <a:t> </a:t>
            </a:r>
            <a:r>
              <a:rPr dirty="0" sz="3750" spc="145"/>
              <a:t>Workflow)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1920367" y="1751202"/>
            <a:ext cx="86042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0">
                <a:solidFill>
                  <a:srgbClr val="00002D"/>
                </a:solidFill>
                <a:latin typeface="Arial MT"/>
                <a:cs typeface="Arial MT"/>
              </a:rPr>
              <a:t>Student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20367" y="2972181"/>
            <a:ext cx="53784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20">
                <a:solidFill>
                  <a:srgbClr val="00002D"/>
                </a:solidFill>
                <a:latin typeface="Arial MT"/>
                <a:cs typeface="Arial MT"/>
              </a:rPr>
              <a:t>Asks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566672"/>
            <a:ext cx="1014983" cy="610209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920367" y="4193285"/>
            <a:ext cx="507365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>
                <a:solidFill>
                  <a:srgbClr val="00002D"/>
                </a:solidFill>
                <a:latin typeface="Arial MT"/>
                <a:cs typeface="Arial MT"/>
              </a:rPr>
              <a:t>AI</a:t>
            </a:r>
            <a:r>
              <a:rPr dirty="0" sz="1850" spc="12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00002D"/>
                </a:solidFill>
                <a:latin typeface="Arial MT"/>
                <a:cs typeface="Arial MT"/>
              </a:rPr>
              <a:t>Mentor</a:t>
            </a:r>
            <a:r>
              <a:rPr dirty="0" sz="1850" spc="11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00002D"/>
                </a:solidFill>
                <a:latin typeface="Arial MT"/>
                <a:cs typeface="Arial MT"/>
              </a:rPr>
              <a:t>responds</a:t>
            </a:r>
            <a:r>
              <a:rPr dirty="0" sz="1850" spc="9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00002D"/>
                </a:solidFill>
                <a:latin typeface="Arial MT"/>
                <a:cs typeface="Arial MT"/>
              </a:rPr>
              <a:t>(bilingual,</a:t>
            </a:r>
            <a:r>
              <a:rPr dirty="0" sz="1850" spc="11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00002D"/>
                </a:solidFill>
                <a:latin typeface="Arial MT"/>
                <a:cs typeface="Arial MT"/>
              </a:rPr>
              <a:t>instant</a:t>
            </a:r>
            <a:r>
              <a:rPr dirty="0" sz="1850" spc="6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Arial MT"/>
                <a:cs typeface="Arial MT"/>
              </a:rPr>
              <a:t>feedback)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0367" y="5414264"/>
            <a:ext cx="1701164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20">
                <a:solidFill>
                  <a:srgbClr val="00002D"/>
                </a:solidFill>
                <a:latin typeface="Arial MT"/>
                <a:cs typeface="Arial MT"/>
              </a:rPr>
              <a:t>Tracks</a:t>
            </a:r>
            <a:r>
              <a:rPr dirty="0" sz="1850" spc="-7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Arial MT"/>
                <a:cs typeface="Arial MT"/>
              </a:rPr>
              <a:t>progress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20367" y="6634936"/>
            <a:ext cx="218249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0">
                <a:solidFill>
                  <a:srgbClr val="00002D"/>
                </a:solidFill>
                <a:latin typeface="Arial MT"/>
                <a:cs typeface="Arial MT"/>
              </a:rPr>
              <a:t>Connects</a:t>
            </a:r>
            <a:r>
              <a:rPr dirty="0" sz="1850" spc="-5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 spc="95">
                <a:solidFill>
                  <a:srgbClr val="00002D"/>
                </a:solidFill>
                <a:latin typeface="Arial MT"/>
                <a:cs typeface="Arial MT"/>
              </a:rPr>
              <a:t>with</a:t>
            </a:r>
            <a:r>
              <a:rPr dirty="0" sz="1850" spc="-5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Arial MT"/>
                <a:cs typeface="Arial MT"/>
              </a:rPr>
              <a:t>peers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101" y="559384"/>
            <a:ext cx="6062980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spc="-30"/>
              <a:t>Tech</a:t>
            </a:r>
            <a:r>
              <a:rPr dirty="0" sz="4100" spc="-200"/>
              <a:t> </a:t>
            </a:r>
            <a:r>
              <a:rPr dirty="0" sz="4100" spc="-10"/>
              <a:t>Stack</a:t>
            </a:r>
            <a:r>
              <a:rPr dirty="0" sz="4100" spc="-200"/>
              <a:t> </a:t>
            </a:r>
            <a:r>
              <a:rPr dirty="0" sz="4100" spc="80"/>
              <a:t>&amp;</a:t>
            </a:r>
            <a:r>
              <a:rPr dirty="0" sz="4100" spc="-185"/>
              <a:t> </a:t>
            </a:r>
            <a:r>
              <a:rPr dirty="0" sz="4100" spc="40"/>
              <a:t>Architecture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68" y="1700781"/>
            <a:ext cx="13005816" cy="64617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398379" y="3516883"/>
            <a:ext cx="111887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>
                <a:solidFill>
                  <a:srgbClr val="00002D"/>
                </a:solidFill>
                <a:latin typeface="Arial MT"/>
                <a:cs typeface="Arial MT"/>
              </a:rPr>
              <a:t>AI</a:t>
            </a:r>
            <a:r>
              <a:rPr dirty="0" sz="1250" spc="3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0002D"/>
                </a:solidFill>
                <a:latin typeface="Arial MT"/>
                <a:cs typeface="Arial MT"/>
              </a:rPr>
              <a:t>&amp;</a:t>
            </a:r>
            <a:r>
              <a:rPr dirty="0" sz="1250" spc="4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0002D"/>
                </a:solidFill>
                <a:latin typeface="Arial MT"/>
                <a:cs typeface="Arial MT"/>
              </a:rPr>
              <a:t>Real-</a:t>
            </a:r>
            <a:r>
              <a:rPr dirty="0" sz="1250" spc="-20">
                <a:solidFill>
                  <a:srgbClr val="00002D"/>
                </a:solidFill>
                <a:latin typeface="Arial MT"/>
                <a:cs typeface="Arial MT"/>
              </a:rPr>
              <a:t>Time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535167" y="3361944"/>
            <a:ext cx="9095740" cy="4867910"/>
            <a:chOff x="5535167" y="3361944"/>
            <a:chExt cx="9095740" cy="48679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4903" y="3361944"/>
              <a:ext cx="655320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4903" y="5794248"/>
              <a:ext cx="655320" cy="655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167" y="5949695"/>
              <a:ext cx="655320" cy="6553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8215" y="3517392"/>
              <a:ext cx="652272" cy="65532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2420599" y="7705343"/>
              <a:ext cx="2209800" cy="524510"/>
            </a:xfrm>
            <a:custGeom>
              <a:avLst/>
              <a:gdLst/>
              <a:ahLst/>
              <a:cxnLst/>
              <a:rect l="l" t="t" r="r" b="b"/>
              <a:pathLst>
                <a:path w="2209800" h="524509">
                  <a:moveTo>
                    <a:pt x="2209800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2209800" y="524256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3F1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398379" y="5950965"/>
            <a:ext cx="70675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solidFill>
                  <a:srgbClr val="00002D"/>
                </a:solidFill>
                <a:latin typeface="Arial MT"/>
                <a:cs typeface="Arial MT"/>
              </a:rPr>
              <a:t>Database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4608" y="5950965"/>
            <a:ext cx="63881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solidFill>
                  <a:srgbClr val="00002D"/>
                </a:solidFill>
                <a:latin typeface="Arial MT"/>
                <a:cs typeface="Arial MT"/>
              </a:rPr>
              <a:t>Backend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62350" y="3510533"/>
            <a:ext cx="67183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solidFill>
                  <a:srgbClr val="00002D"/>
                </a:solidFill>
                <a:latin typeface="Arial MT"/>
                <a:cs typeface="Arial MT"/>
              </a:rPr>
              <a:t>Frontend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2531744"/>
            <a:ext cx="891540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-20"/>
              <a:t>Core</a:t>
            </a:r>
            <a:r>
              <a:rPr dirty="0" sz="4400" spc="-185"/>
              <a:t> </a:t>
            </a:r>
            <a:r>
              <a:rPr dirty="0" sz="4400"/>
              <a:t>Requirements</a:t>
            </a:r>
            <a:r>
              <a:rPr dirty="0" sz="4400" spc="-155"/>
              <a:t> </a:t>
            </a:r>
            <a:r>
              <a:rPr dirty="0" sz="4400"/>
              <a:t>(Rule</a:t>
            </a:r>
            <a:r>
              <a:rPr dirty="0" sz="4400" spc="-180"/>
              <a:t> </a:t>
            </a:r>
            <a:r>
              <a:rPr dirty="0" sz="4400" spc="-10"/>
              <a:t>Checklist)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25195" y="3855847"/>
            <a:ext cx="5133340" cy="1544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Segoe UI Symbol"/>
                <a:cs typeface="Segoe UI Symbol"/>
              </a:rPr>
              <a:t>✅</a:t>
            </a:r>
            <a:r>
              <a:rPr dirty="0" sz="2200" spc="-40">
                <a:latin typeface="Segoe UI Symbol"/>
                <a:cs typeface="Segoe UI Symbol"/>
              </a:rPr>
              <a:t> </a:t>
            </a:r>
            <a:r>
              <a:rPr dirty="0" sz="2200" spc="45">
                <a:solidFill>
                  <a:srgbClr val="00002D"/>
                </a:solidFill>
                <a:latin typeface="Arial MT"/>
                <a:cs typeface="Arial MT"/>
              </a:rPr>
              <a:t>Bilingual</a:t>
            </a:r>
            <a:r>
              <a:rPr dirty="0" sz="2200" spc="-5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Voice/Text</a:t>
            </a:r>
            <a:r>
              <a:rPr dirty="0" sz="2200" spc="-4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Support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200">
                <a:latin typeface="Segoe UI Symbol"/>
                <a:cs typeface="Segoe UI Symbol"/>
              </a:rPr>
              <a:t>✅</a:t>
            </a:r>
            <a:r>
              <a:rPr dirty="0" sz="2200" spc="60">
                <a:latin typeface="Segoe UI Symbol"/>
                <a:cs typeface="Segoe UI Symbol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Multimedia</a:t>
            </a:r>
            <a:r>
              <a:rPr dirty="0" sz="2200" spc="3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Inputs</a:t>
            </a:r>
            <a:r>
              <a:rPr dirty="0" sz="2200" spc="4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(Text,</a:t>
            </a:r>
            <a:r>
              <a:rPr dirty="0" sz="2200" spc="8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Audio,</a:t>
            </a:r>
            <a:r>
              <a:rPr dirty="0" sz="2200" spc="2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PDFs)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200">
                <a:latin typeface="Segoe UI Symbol"/>
                <a:cs typeface="Segoe UI Symbol"/>
              </a:rPr>
              <a:t>✅</a:t>
            </a:r>
            <a:r>
              <a:rPr dirty="0" sz="2200" spc="-45">
                <a:latin typeface="Segoe UI Symbol"/>
                <a:cs typeface="Segoe UI Symbol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Group</a:t>
            </a:r>
            <a:r>
              <a:rPr dirty="0" sz="2200" spc="-70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Collaboration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03617" y="3855847"/>
            <a:ext cx="3948429" cy="953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latin typeface="Segoe UI Symbol"/>
                <a:cs typeface="Segoe UI Symbol"/>
              </a:rPr>
              <a:t>✅</a:t>
            </a:r>
            <a:r>
              <a:rPr dirty="0" sz="2200" spc="35">
                <a:latin typeface="Segoe UI Symbol"/>
                <a:cs typeface="Segoe UI Symbol"/>
              </a:rPr>
              <a:t> </a:t>
            </a:r>
            <a:r>
              <a:rPr dirty="0" sz="2200">
                <a:solidFill>
                  <a:srgbClr val="00002D"/>
                </a:solidFill>
                <a:latin typeface="Arial MT"/>
                <a:cs typeface="Arial MT"/>
              </a:rPr>
              <a:t>Real-time</a:t>
            </a:r>
            <a:r>
              <a:rPr dirty="0" sz="2200" spc="3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Progress</a:t>
            </a:r>
            <a:r>
              <a:rPr dirty="0" sz="2200" spc="1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Tracking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200">
                <a:latin typeface="Segoe UI Symbol"/>
                <a:cs typeface="Segoe UI Symbol"/>
              </a:rPr>
              <a:t>✅</a:t>
            </a:r>
            <a:r>
              <a:rPr dirty="0" sz="2200" spc="-40">
                <a:latin typeface="Segoe UI Symbol"/>
                <a:cs typeface="Segoe UI Symbol"/>
              </a:rPr>
              <a:t> </a:t>
            </a:r>
            <a:r>
              <a:rPr dirty="0" sz="2200" spc="85">
                <a:solidFill>
                  <a:srgbClr val="00002D"/>
                </a:solidFill>
                <a:latin typeface="Arial MT"/>
                <a:cs typeface="Arial MT"/>
              </a:rPr>
              <a:t>AI-</a:t>
            </a:r>
            <a:r>
              <a:rPr dirty="0" sz="2200" spc="60">
                <a:solidFill>
                  <a:srgbClr val="00002D"/>
                </a:solidFill>
                <a:latin typeface="Arial MT"/>
                <a:cs typeface="Arial MT"/>
              </a:rPr>
              <a:t>first</a:t>
            </a:r>
            <a:r>
              <a:rPr dirty="0" sz="2200" spc="-55">
                <a:solidFill>
                  <a:srgbClr val="00002D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0002D"/>
                </a:solidFill>
                <a:latin typeface="Arial MT"/>
                <a:cs typeface="Arial MT"/>
              </a:rPr>
              <a:t>Integration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2819857"/>
            <a:ext cx="3626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145"/>
              <a:t>“What’s</a:t>
            </a:r>
            <a:r>
              <a:rPr dirty="0" sz="4400" spc="-35"/>
              <a:t> </a:t>
            </a:r>
            <a:r>
              <a:rPr dirty="0" sz="4400" spc="110"/>
              <a:t>Next”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25195" y="4088638"/>
            <a:ext cx="5711825" cy="124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1850" spc="-25">
                <a:solidFill>
                  <a:srgbClr val="00002D"/>
                </a:solidFill>
                <a:latin typeface="Tahoma"/>
                <a:cs typeface="Tahoma"/>
              </a:rPr>
              <a:t>Expanding</a:t>
            </a:r>
            <a:r>
              <a:rPr dirty="0" sz="1850" spc="-7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to</a:t>
            </a:r>
            <a:r>
              <a:rPr dirty="0" sz="1850" spc="-6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competitive</a:t>
            </a: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exams</a:t>
            </a:r>
            <a:r>
              <a:rPr dirty="0" sz="1850" spc="-9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30">
                <a:solidFill>
                  <a:srgbClr val="00002D"/>
                </a:solidFill>
                <a:latin typeface="Tahoma"/>
                <a:cs typeface="Tahoma"/>
              </a:rPr>
              <a:t>(GATE,</a:t>
            </a:r>
            <a:r>
              <a:rPr dirty="0" sz="1850" spc="-21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85">
                <a:solidFill>
                  <a:srgbClr val="00002D"/>
                </a:solidFill>
                <a:latin typeface="Tahoma"/>
                <a:cs typeface="Tahoma"/>
              </a:rPr>
              <a:t>CDS,</a:t>
            </a:r>
            <a:r>
              <a:rPr dirty="0" sz="1850" spc="-19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UPSC).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55"/>
              </a:spcBef>
              <a:buChar char="•"/>
              <a:tabLst>
                <a:tab pos="356870" algn="l"/>
              </a:tabLst>
            </a:pPr>
            <a:r>
              <a:rPr dirty="0" sz="1850" spc="-50">
                <a:solidFill>
                  <a:srgbClr val="00002D"/>
                </a:solidFill>
                <a:latin typeface="Tahoma"/>
                <a:cs typeface="Tahoma"/>
              </a:rPr>
              <a:t>Advanced</a:t>
            </a:r>
            <a:r>
              <a:rPr dirty="0" sz="1850" spc="-10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90">
                <a:solidFill>
                  <a:srgbClr val="00002D"/>
                </a:solidFill>
                <a:latin typeface="Tahoma"/>
                <a:cs typeface="Tahoma"/>
              </a:rPr>
              <a:t>AI</a:t>
            </a: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analytics</a:t>
            </a:r>
            <a:r>
              <a:rPr dirty="0" sz="1850" spc="-7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250">
                <a:solidFill>
                  <a:srgbClr val="00002D"/>
                </a:solidFill>
                <a:latin typeface="Tahoma"/>
                <a:cs typeface="Tahoma"/>
              </a:rPr>
              <a:t>&amp;</a:t>
            </a:r>
            <a:r>
              <a:rPr dirty="0" sz="1850" spc="-6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emotional</a:t>
            </a:r>
            <a:r>
              <a:rPr dirty="0" sz="1850" spc="-8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intelligence</a:t>
            </a:r>
            <a:r>
              <a:rPr dirty="0" sz="1850" spc="-4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20">
                <a:solidFill>
                  <a:srgbClr val="00002D"/>
                </a:solidFill>
                <a:latin typeface="Tahoma"/>
                <a:cs typeface="Tahoma"/>
              </a:rPr>
              <a:t>tutor.</a:t>
            </a:r>
            <a:endParaRPr sz="18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460"/>
              </a:spcBef>
              <a:buChar char="•"/>
              <a:tabLst>
                <a:tab pos="356870" algn="l"/>
              </a:tabLst>
            </a:pPr>
            <a:r>
              <a:rPr dirty="0" sz="1850" spc="-40">
                <a:solidFill>
                  <a:srgbClr val="00002D"/>
                </a:solidFill>
                <a:latin typeface="Tahoma"/>
                <a:cs typeface="Tahoma"/>
              </a:rPr>
              <a:t>Integration</a:t>
            </a:r>
            <a:r>
              <a:rPr dirty="0" sz="1850" spc="-50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>
                <a:solidFill>
                  <a:srgbClr val="00002D"/>
                </a:solidFill>
                <a:latin typeface="Tahoma"/>
                <a:cs typeface="Tahoma"/>
              </a:rPr>
              <a:t>with</a:t>
            </a:r>
            <a:r>
              <a:rPr dirty="0" sz="1850" spc="-75">
                <a:solidFill>
                  <a:srgbClr val="00002D"/>
                </a:solidFill>
                <a:latin typeface="Tahoma"/>
                <a:cs typeface="Tahoma"/>
              </a:rPr>
              <a:t> </a:t>
            </a:r>
            <a:r>
              <a:rPr dirty="0" sz="1850" spc="-10">
                <a:solidFill>
                  <a:srgbClr val="00002D"/>
                </a:solidFill>
                <a:latin typeface="Tahoma"/>
                <a:cs typeface="Tahoma"/>
              </a:rPr>
              <a:t>schools/universities.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20600" y="7705342"/>
            <a:ext cx="2209800" cy="524510"/>
          </a:xfrm>
          <a:custGeom>
            <a:avLst/>
            <a:gdLst/>
            <a:ahLst/>
            <a:cxnLst/>
            <a:rect l="l" t="t" r="r" b="b"/>
            <a:pathLst>
              <a:path w="2209800" h="524509">
                <a:moveTo>
                  <a:pt x="2209800" y="0"/>
                </a:moveTo>
                <a:lnTo>
                  <a:pt x="0" y="0"/>
                </a:lnTo>
                <a:lnTo>
                  <a:pt x="0" y="524256"/>
                </a:lnTo>
                <a:lnTo>
                  <a:pt x="2209800" y="524256"/>
                </a:lnTo>
                <a:lnTo>
                  <a:pt x="2209800" y="0"/>
                </a:lnTo>
                <a:close/>
              </a:path>
            </a:pathLst>
          </a:custGeom>
          <a:solidFill>
            <a:srgbClr val="F3F1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195" y="3324648"/>
            <a:ext cx="6675120" cy="14344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5"/>
              </a:spcBef>
            </a:pPr>
            <a:r>
              <a:rPr dirty="0" sz="4400" spc="135"/>
              <a:t>“AI</a:t>
            </a:r>
            <a:r>
              <a:rPr dirty="0" sz="4400" spc="-100"/>
              <a:t> </a:t>
            </a:r>
            <a:r>
              <a:rPr dirty="0" sz="4400" spc="55"/>
              <a:t>Mentor</a:t>
            </a:r>
            <a:r>
              <a:rPr dirty="0" sz="4400" spc="-120"/>
              <a:t> </a:t>
            </a:r>
            <a:r>
              <a:rPr dirty="0" sz="4400" spc="50"/>
              <a:t>=</a:t>
            </a:r>
            <a:r>
              <a:rPr dirty="0" sz="4400" spc="-130"/>
              <a:t> </a:t>
            </a:r>
            <a:r>
              <a:rPr dirty="0" sz="4400" spc="-10"/>
              <a:t>Education</a:t>
            </a:r>
            <a:r>
              <a:rPr dirty="0" sz="4400" spc="-125"/>
              <a:t> </a:t>
            </a:r>
            <a:r>
              <a:rPr dirty="0" sz="4400" spc="75"/>
              <a:t>for </a:t>
            </a:r>
            <a:r>
              <a:rPr dirty="0" sz="4400" spc="-45"/>
              <a:t>Everyone,</a:t>
            </a:r>
            <a:r>
              <a:rPr dirty="0" sz="4400" spc="-260"/>
              <a:t> </a:t>
            </a:r>
            <a:r>
              <a:rPr dirty="0" sz="4400" spc="-10"/>
              <a:t>Everywhere.”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2025-09-05T15:16:58Z</dcterms:created>
  <dcterms:modified xsi:type="dcterms:W3CDTF">2025-09-05T15:16:58Z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2025-09-05T00:00:00Z</vt:filetime>
  </property>
  <property fmtid="{D5CDD505-2E9C-101B-9397-08002B2CF9AE}" pid="5" name="Producer">
    <vt:lpwstr>www.ilovepdf.com</vt:lpwstr>
  </property>
</Properties>
</file>