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56" r:id="rId4"/>
    <p:sldId id="277" r:id="rId5"/>
    <p:sldId id="258" r:id="rId6"/>
    <p:sldId id="260" r:id="rId7"/>
    <p:sldId id="278" r:id="rId8"/>
    <p:sldId id="279" r:id="rId9"/>
    <p:sldId id="280" r:id="rId10"/>
    <p:sldId id="281" r:id="rId11"/>
    <p:sldId id="282" r:id="rId12"/>
    <p:sldId id="283" r:id="rId13"/>
    <p:sldId id="265" r:id="rId14"/>
    <p:sldId id="285" r:id="rId15"/>
    <p:sldId id="286" r:id="rId16"/>
    <p:sldId id="284" r:id="rId17"/>
    <p:sldId id="266" r:id="rId18"/>
    <p:sldId id="287" r:id="rId19"/>
    <p:sldId id="267" r:id="rId20"/>
    <p:sldId id="288" r:id="rId21"/>
    <p:sldId id="292" r:id="rId22"/>
    <p:sldId id="26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179388" y="692150"/>
            <a:ext cx="8913812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88" y="549275"/>
            <a:ext cx="9144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1908175" y="2492375"/>
            <a:ext cx="5545138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755650" y="620713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480558-DB73-40B0-8159-AD52DA32C5CA}" type="datetimeFigureOut">
              <a:rPr lang="en-IN" smtClean="0"/>
            </a:fld>
            <a:endParaRPr lang="en-IN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82D90DC1-7222-49C0-9D31-F1567ADADB54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480558-DB73-40B0-8159-AD52DA32C5C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D90DC1-7222-49C0-9D31-F1567ADADB54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480558-DB73-40B0-8159-AD52DA32C5C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D90DC1-7222-49C0-9D31-F1567ADADB54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480558-DB73-40B0-8159-AD52DA32C5C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D90DC1-7222-49C0-9D31-F1567ADADB54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480558-DB73-40B0-8159-AD52DA32C5C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D90DC1-7222-49C0-9D31-F1567ADADB54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480558-DB73-40B0-8159-AD52DA32C5C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D90DC1-7222-49C0-9D31-F1567ADADB54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480558-DB73-40B0-8159-AD52DA32C5CA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D90DC1-7222-49C0-9D31-F1567ADADB54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480558-DB73-40B0-8159-AD52DA32C5CA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D90DC1-7222-49C0-9D31-F1567ADADB54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480558-DB73-40B0-8159-AD52DA32C5CA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D90DC1-7222-49C0-9D31-F1567ADADB54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480558-DB73-40B0-8159-AD52DA32C5C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D90DC1-7222-49C0-9D31-F1567ADADB54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480558-DB73-40B0-8159-AD52DA32C5C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D90DC1-7222-49C0-9D31-F1567ADADB54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88" y="333375"/>
            <a:ext cx="9144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5797550" y="4438650"/>
            <a:ext cx="3340100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480558-DB73-40B0-8159-AD52DA32C5CA}" type="datetimeFigureOut">
              <a:rPr lang="en-IN" smtClean="0"/>
            </a:fld>
            <a:endParaRPr lang="en-IN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82D90DC1-7222-49C0-9D31-F1567ADADB5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s_79323767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-36195" y="38735"/>
            <a:ext cx="9185275" cy="69183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25" y="2060575"/>
            <a:ext cx="4038600" cy="3265170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 smtClean="0">
                <a:ln w="22225">
                  <a:solidFill>
                    <a:srgbClr val="92D050"/>
                  </a:solidFill>
                  <a:prstDash val="solid"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</a:rPr>
              <a:t>Group Members:</a:t>
            </a:r>
            <a:endParaRPr lang="en-US" sz="3600" dirty="0" smtClean="0">
              <a:ln w="22225">
                <a:solidFill>
                  <a:srgbClr val="92D050"/>
                </a:solidFill>
                <a:prstDash val="solid"/>
              </a:ln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</a:endParaRPr>
          </a:p>
          <a:p>
            <a:pPr marL="0" indent="0">
              <a:buNone/>
            </a:pPr>
            <a:r>
              <a:rPr lang="en-US" sz="3600" dirty="0" smtClean="0">
                <a:ln w="22225">
                  <a:solidFill>
                    <a:srgbClr val="92D050"/>
                  </a:solidFill>
                  <a:prstDash val="solid"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</a:rPr>
              <a:t>VIpin Jaguri</a:t>
            </a:r>
            <a:endParaRPr lang="en-US" sz="3600" dirty="0" smtClean="0">
              <a:ln w="22225">
                <a:solidFill>
                  <a:srgbClr val="92D050"/>
                </a:solidFill>
                <a:prstDash val="solid"/>
              </a:ln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</a:endParaRPr>
          </a:p>
          <a:p>
            <a:pPr marL="0" indent="0">
              <a:buNone/>
            </a:pPr>
            <a:r>
              <a:rPr lang="en-US" altLang="en-IN" sz="3600" dirty="0">
                <a:ln w="22225">
                  <a:solidFill>
                    <a:srgbClr val="92D050"/>
                  </a:solidFill>
                  <a:prstDash val="solid"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</a:rPr>
              <a:t>Deepak Kalarikkal</a:t>
            </a:r>
            <a:endParaRPr lang="en-US" altLang="en-IN" sz="3600" dirty="0">
              <a:ln w="22225">
                <a:solidFill>
                  <a:srgbClr val="92D050"/>
                </a:solidFill>
                <a:prstDash val="solid"/>
              </a:ln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</a:endParaRPr>
          </a:p>
        </p:txBody>
      </p:sp>
      <p:sp>
        <p:nvSpPr>
          <p:cNvPr id="11" name="object 11"/>
          <p:cNvSpPr txBox="1">
            <a:spLocks noGrp="1"/>
          </p:cNvSpPr>
          <p:nvPr/>
        </p:nvSpPr>
        <p:spPr>
          <a:xfrm>
            <a:off x="2700426" y="404368"/>
            <a:ext cx="3426460" cy="2586355"/>
          </a:xfrm>
          <a:prstGeom prst="rect">
            <a:avLst/>
          </a:prstGeom>
        </p:spPr>
        <p:txBody>
          <a:bodyPr vert="horz" wrap="square" lIns="0" tIns="10414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ct val="90000"/>
              </a:lnSpc>
              <a:spcBef>
                <a:spcPts val="820"/>
              </a:spcBef>
            </a:pPr>
            <a:r>
              <a:rPr sz="6000" b="1" spc="-10" dirty="0">
                <a:solidFill>
                  <a:srgbClr val="002060"/>
                </a:solidFill>
                <a:latin typeface="Calibri" panose="020F0502020204030204"/>
                <a:cs typeface="Calibri" panose="020F0502020204030204"/>
              </a:rPr>
              <a:t>LENDING </a:t>
            </a:r>
            <a:r>
              <a:rPr sz="6000" b="1" dirty="0">
                <a:solidFill>
                  <a:srgbClr val="002060"/>
                </a:solidFill>
                <a:latin typeface="Calibri" panose="020F0502020204030204"/>
                <a:cs typeface="Calibri" panose="020F0502020204030204"/>
              </a:rPr>
              <a:t>CLUB</a:t>
            </a:r>
            <a:r>
              <a:rPr sz="6000" b="1" spc="-155" dirty="0">
                <a:solidFill>
                  <a:srgbClr val="00206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6000" b="1" spc="-20" dirty="0">
                <a:solidFill>
                  <a:srgbClr val="002060"/>
                </a:solidFill>
                <a:latin typeface="Calibri" panose="020F0502020204030204"/>
                <a:cs typeface="Calibri" panose="020F0502020204030204"/>
              </a:rPr>
              <a:t>CASE </a:t>
            </a:r>
            <a:r>
              <a:rPr sz="6000" b="1" spc="-10" dirty="0">
                <a:solidFill>
                  <a:srgbClr val="002060"/>
                </a:solidFill>
                <a:latin typeface="Calibri" panose="020F0502020204030204"/>
                <a:cs typeface="Calibri" panose="020F0502020204030204"/>
              </a:rPr>
              <a:t>STUDY</a:t>
            </a:r>
            <a:endParaRPr sz="6000" b="1" spc="-10" dirty="0">
              <a:solidFill>
                <a:srgbClr val="002060"/>
              </a:solidFill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385" y="0"/>
            <a:ext cx="2893695" cy="9302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830" y="38735"/>
            <a:ext cx="2609215" cy="9359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n>
                  <a:solidFill>
                    <a:schemeClr val="tx2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Univariate</a:t>
            </a:r>
            <a:r>
              <a:rPr lang="en-US" dirty="0" smtClean="0">
                <a:ln>
                  <a:solidFill>
                    <a:schemeClr val="tx2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 Analysis</a:t>
            </a:r>
            <a:endParaRPr lang="en-US" dirty="0" smtClean="0">
              <a:ln>
                <a:solidFill>
                  <a:schemeClr val="tx2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630"/>
            <a:ext cx="7904480" cy="761365"/>
          </a:xfrm>
        </p:spPr>
        <p:txBody>
          <a:bodyPr>
            <a:normAutofit fontScale="90000"/>
          </a:bodyPr>
          <a:lstStyle/>
          <a:p>
            <a:r>
              <a:rPr lang="en-US" sz="1800" dirty="0" smtClean="0">
                <a:solidFill>
                  <a:srgbClr val="0070C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Plotting purpose of loans to visualize distribution of purpose across dataset.</a:t>
            </a:r>
            <a:endParaRPr lang="en-US" sz="1800" dirty="0" smtClean="0">
              <a:solidFill>
                <a:srgbClr val="0070C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1800" dirty="0" smtClean="0">
                <a:solidFill>
                  <a:srgbClr val="0070C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We can observe that maximum loans are taken for debt consolidation purpose.</a:t>
            </a:r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IN" sz="1800" dirty="0"/>
          </a:p>
        </p:txBody>
      </p:sp>
      <p:pic>
        <p:nvPicPr>
          <p:cNvPr id="4" name="Picture 3" descr="download (1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2493010"/>
            <a:ext cx="8467090" cy="40982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n>
                  <a:solidFill>
                    <a:schemeClr val="tx2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Univariate</a:t>
            </a:r>
            <a:r>
              <a:rPr lang="en-US" dirty="0" smtClean="0">
                <a:ln>
                  <a:solidFill>
                    <a:schemeClr val="tx2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 Analysis</a:t>
            </a:r>
            <a:endParaRPr lang="en-US" dirty="0" smtClean="0">
              <a:ln>
                <a:solidFill>
                  <a:schemeClr val="tx2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3505"/>
            <a:ext cx="8176895" cy="76835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0070C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Plotting purpose of State to visualize distribution of State across dataset.</a:t>
            </a:r>
            <a:endParaRPr lang="en-US" sz="1800" dirty="0" smtClean="0">
              <a:solidFill>
                <a:srgbClr val="0070C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1800" dirty="0" smtClean="0">
                <a:solidFill>
                  <a:srgbClr val="0070C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We can observe that maximum loans have been from the state of California.</a:t>
            </a:r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IN" sz="1800" dirty="0"/>
          </a:p>
        </p:txBody>
      </p:sp>
      <p:pic>
        <p:nvPicPr>
          <p:cNvPr id="5" name="Content Placeholder 4" descr="download (18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8270" y="2141855"/>
            <a:ext cx="8860790" cy="44551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Bivariate Analysis</a:t>
            </a:r>
            <a:endParaRPr lang="en-US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605" y="1576070"/>
            <a:ext cx="8228965" cy="781685"/>
          </a:xfrm>
        </p:spPr>
        <p:txBody>
          <a:bodyPr>
            <a:normAutofit fontScale="90000"/>
          </a:bodyPr>
          <a:lstStyle/>
          <a:p>
            <a:r>
              <a:rPr lang="en-US" altLang="en-IN" sz="1800" dirty="0">
                <a:solidFill>
                  <a:srgbClr val="00206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Plotting Annual income range against Chargedoff Percentage of loan_status shows that with increase in annaul income, percentage of charged off decreases.</a:t>
            </a:r>
            <a:endParaRPr lang="en-US" altLang="en-IN" sz="1800" dirty="0">
              <a:solidFill>
                <a:srgbClr val="00206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4" name="Content Placeholder 3" descr="download (19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51460" y="2357755"/>
            <a:ext cx="8305800" cy="39147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Bivariate Analysis</a:t>
            </a:r>
            <a:endParaRPr lang="en-US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3390" y="1412875"/>
            <a:ext cx="8105140" cy="1040130"/>
          </a:xfrm>
        </p:spPr>
        <p:txBody>
          <a:bodyPr>
            <a:normAutofit/>
          </a:bodyPr>
          <a:lstStyle/>
          <a:p>
            <a:r>
              <a:rPr lang="en-US" altLang="en-IN" sz="1800" dirty="0">
                <a:solidFill>
                  <a:srgbClr val="00206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Plotting interest range against Chargedoff Percentage of loan_status shows that with increase in interest rates, percentage of charged off increases.</a:t>
            </a:r>
            <a:endParaRPr lang="en-US" altLang="en-IN" sz="1800" dirty="0">
              <a:solidFill>
                <a:srgbClr val="00206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Content Placeholder 5" descr="download (20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51460" y="2204720"/>
            <a:ext cx="8509635" cy="43205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Bivariate Analysis</a:t>
            </a:r>
            <a:endParaRPr lang="en-US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960" y="1366520"/>
            <a:ext cx="8260715" cy="858520"/>
          </a:xfrm>
        </p:spPr>
        <p:txBody>
          <a:bodyPr>
            <a:normAutofit fontScale="80000"/>
          </a:bodyPr>
          <a:lstStyle/>
          <a:p>
            <a:r>
              <a:rPr lang="en-US" altLang="en-IN" sz="1800" dirty="0">
                <a:solidFill>
                  <a:srgbClr val="00206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Plotting verification status against Chargedoff Percentage of loan_status shows surprising results.</a:t>
            </a:r>
            <a:endParaRPr lang="en-US" altLang="en-IN" sz="1800" dirty="0">
              <a:solidFill>
                <a:srgbClr val="00206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 altLang="en-IN" sz="1800" dirty="0">
                <a:solidFill>
                  <a:srgbClr val="00206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Loans where verification is done actually have more charged off percentage than those where verification were done at source verification or which were not verified.</a:t>
            </a:r>
            <a:endParaRPr lang="en-US" altLang="en-IN" sz="1800" dirty="0">
              <a:solidFill>
                <a:srgbClr val="00206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" name="Content Placeholder 4" descr="download (21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63245" y="2225040"/>
            <a:ext cx="8018145" cy="46329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Bivariate Analysis</a:t>
            </a:r>
            <a:endParaRPr lang="en-US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We can observe that higher interest rates are charged for small business loan and house loan.</a:t>
            </a:r>
            <a:endParaRPr lang="en-US" altLang="en-IN" sz="1800" dirty="0"/>
          </a:p>
        </p:txBody>
      </p:sp>
      <p:pic>
        <p:nvPicPr>
          <p:cNvPr id="7170" name="Picture 2" descr="E:\ajay\upgrad_ai_ml\lending_club_case_study\Pics_for_ppt\purpose vs interest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" y="2374265"/>
            <a:ext cx="8568055" cy="397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sym typeface="+mn-ea"/>
              </a:rPr>
              <a:t>Bivariate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Interest Rate increases as we move from Grade A to Grade G</a:t>
            </a:r>
            <a:endParaRPr lang="en-IN" sz="1800" dirty="0"/>
          </a:p>
        </p:txBody>
      </p:sp>
      <p:pic>
        <p:nvPicPr>
          <p:cNvPr id="8194" name="Picture 2" descr="E:\ajay\upgrad_ai_ml\lending_club_case_study\Pics_for_ppt\interest vs gra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11" y="2089204"/>
            <a:ext cx="8020050" cy="414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sym typeface="+mn-ea"/>
              </a:rPr>
              <a:t>Bivariate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8047990" cy="62547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Interest rates decrease with increase in dti which seems a fair observation. </a:t>
            </a:r>
            <a:endParaRPr lang="en-IN" sz="1800" dirty="0"/>
          </a:p>
        </p:txBody>
      </p:sp>
      <p:pic>
        <p:nvPicPr>
          <p:cNvPr id="4" name="Content Placeholder 3" descr="download (22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00355" y="2177415"/>
            <a:ext cx="8444230" cy="43307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Correlations</a:t>
            </a:r>
            <a:endParaRPr lang="en-IN" dirty="0"/>
          </a:p>
        </p:txBody>
      </p:sp>
      <p:pic>
        <p:nvPicPr>
          <p:cNvPr id="7" name="Content Placeholder 6" descr="Untitle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315" y="1402080"/>
            <a:ext cx="8855710" cy="52978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Conclusions from correlations</a:t>
            </a:r>
            <a:endParaRPr lang="en-US" dirty="0" smtClean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630"/>
            <a:ext cx="8068945" cy="49530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n>
                  <a:noFill/>
                </a:ln>
                <a:effectLst/>
              </a:rPr>
              <a:t>Loans with more annual income range have lesser chances of charge off than those with lower annual income.</a:t>
            </a:r>
            <a:endParaRPr lang="en-US" sz="1800" dirty="0" smtClean="0">
              <a:ln>
                <a:noFill/>
              </a:ln>
              <a:effectLst/>
            </a:endParaRPr>
          </a:p>
          <a:p>
            <a:r>
              <a:rPr lang="en-US" sz="1800" dirty="0" smtClean="0">
                <a:ln>
                  <a:noFill/>
                </a:ln>
                <a:effectLst/>
              </a:rPr>
              <a:t>Loans with 60 moths term have more chances of default.</a:t>
            </a:r>
            <a:endParaRPr lang="en-US" sz="1800" dirty="0" smtClean="0">
              <a:ln>
                <a:noFill/>
              </a:ln>
              <a:effectLst/>
            </a:endParaRPr>
          </a:p>
          <a:p>
            <a:r>
              <a:rPr lang="en-US" sz="1800" dirty="0" smtClean="0">
                <a:ln>
                  <a:noFill/>
                </a:ln>
                <a:effectLst/>
              </a:rPr>
              <a:t>As the revolving credit utilization percentages of borrowers increases the loan default chances increases</a:t>
            </a:r>
            <a:endParaRPr lang="en-US" sz="1800" dirty="0" smtClean="0">
              <a:ln>
                <a:noFill/>
              </a:ln>
              <a:effectLst/>
            </a:endParaRPr>
          </a:p>
          <a:p>
            <a:r>
              <a:rPr lang="en-US" sz="1800" dirty="0" smtClean="0">
                <a:ln>
                  <a:noFill/>
                </a:ln>
                <a:effectLst/>
              </a:rPr>
              <a:t>With increase in Term of loan, chances of default also increases.</a:t>
            </a:r>
            <a:endParaRPr lang="en-US" sz="1800" dirty="0" smtClean="0">
              <a:ln>
                <a:noFill/>
              </a:ln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635" y="1340485"/>
            <a:ext cx="8749030" cy="2600325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Wingdings" panose="05000000000000000000" charset="0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Lending Club is the largest online matketplace facilitating personal as well as business loans.</a:t>
            </a:r>
            <a:endParaRPr lang="en-US" sz="1600" dirty="0">
              <a:solidFill>
                <a:srgbClr val="002060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It is a </a:t>
            </a:r>
            <a:r>
              <a:rPr lang="en-US" sz="1600" b="1" dirty="0">
                <a:solidFill>
                  <a:srgbClr val="002060"/>
                </a:solidFill>
              </a:rPr>
              <a:t>consumer finance company </a:t>
            </a:r>
            <a:r>
              <a:rPr lang="en-US" sz="1600" dirty="0">
                <a:solidFill>
                  <a:srgbClr val="002060"/>
                </a:solidFill>
              </a:rPr>
              <a:t>which </a:t>
            </a:r>
            <a:r>
              <a:rPr lang="en-US" sz="1600" dirty="0" err="1">
                <a:solidFill>
                  <a:srgbClr val="002060"/>
                </a:solidFill>
              </a:rPr>
              <a:t>specialises</a:t>
            </a:r>
            <a:r>
              <a:rPr lang="en-US" sz="1600" dirty="0">
                <a:solidFill>
                  <a:srgbClr val="002060"/>
                </a:solidFill>
              </a:rPr>
              <a:t> in lending various types of loans to urban customers. </a:t>
            </a:r>
            <a:endParaRPr lang="en-US" sz="1600" dirty="0">
              <a:solidFill>
                <a:srgbClr val="002060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There are two </a:t>
            </a:r>
            <a:r>
              <a:rPr lang="en-US" sz="1600" b="1" dirty="0">
                <a:solidFill>
                  <a:srgbClr val="002060"/>
                </a:solidFill>
              </a:rPr>
              <a:t>types of risks</a:t>
            </a:r>
            <a:r>
              <a:rPr lang="en-US" sz="1600" dirty="0">
                <a:solidFill>
                  <a:srgbClr val="002060"/>
                </a:solidFill>
              </a:rPr>
              <a:t> associated with the bank’s </a:t>
            </a:r>
            <a:r>
              <a:rPr lang="en-US" sz="1600" dirty="0" smtClean="0">
                <a:solidFill>
                  <a:srgbClr val="002060"/>
                </a:solidFill>
              </a:rPr>
              <a:t>decision to approve or decline loan request:</a:t>
            </a:r>
            <a:endParaRPr lang="en-US" sz="1600" dirty="0" smtClean="0">
              <a:solidFill>
                <a:srgbClr val="002060"/>
              </a:solidFill>
            </a:endParaRPr>
          </a:p>
          <a:p>
            <a:pPr algn="l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1600" dirty="0" smtClean="0">
                <a:solidFill>
                  <a:srgbClr val="002060"/>
                </a:solidFill>
              </a:rPr>
              <a:t>1. If </a:t>
            </a:r>
            <a:r>
              <a:rPr lang="en-US" sz="1600" dirty="0">
                <a:solidFill>
                  <a:srgbClr val="002060"/>
                </a:solidFill>
              </a:rPr>
              <a:t>the applicant is</a:t>
            </a:r>
            <a:r>
              <a:rPr lang="en-US" sz="1600" b="1" dirty="0">
                <a:solidFill>
                  <a:srgbClr val="002060"/>
                </a:solidFill>
              </a:rPr>
              <a:t> likely to repay the loan</a:t>
            </a:r>
            <a:r>
              <a:rPr lang="en-US" sz="1600" dirty="0">
                <a:solidFill>
                  <a:srgbClr val="002060"/>
                </a:solidFill>
              </a:rPr>
              <a:t>, then not approving the loan results in 	a </a:t>
            </a:r>
            <a:r>
              <a:rPr lang="en-US" sz="1600" b="1" dirty="0">
                <a:solidFill>
                  <a:srgbClr val="002060"/>
                </a:solidFill>
              </a:rPr>
              <a:t>loss of business</a:t>
            </a:r>
            <a:r>
              <a:rPr lang="en-US" sz="1600" dirty="0">
                <a:solidFill>
                  <a:srgbClr val="002060"/>
                </a:solidFill>
              </a:rPr>
              <a:t> to the company</a:t>
            </a:r>
            <a:endParaRPr lang="en-US" sz="1600" dirty="0">
              <a:solidFill>
                <a:srgbClr val="002060"/>
              </a:solidFill>
            </a:endParaRPr>
          </a:p>
          <a:p>
            <a:pPr algn="l"/>
            <a:r>
              <a:rPr lang="en-US" sz="1600" dirty="0" smtClean="0">
                <a:solidFill>
                  <a:srgbClr val="002060"/>
                </a:solidFill>
              </a:rPr>
              <a:t>	2. If </a:t>
            </a:r>
            <a:r>
              <a:rPr lang="en-US" sz="1600" dirty="0">
                <a:solidFill>
                  <a:srgbClr val="002060"/>
                </a:solidFill>
              </a:rPr>
              <a:t>the applicant is </a:t>
            </a:r>
            <a:r>
              <a:rPr lang="en-US" sz="1600" b="1" dirty="0">
                <a:solidFill>
                  <a:srgbClr val="002060"/>
                </a:solidFill>
              </a:rPr>
              <a:t>not likely to repay the loan,</a:t>
            </a:r>
            <a:r>
              <a:rPr lang="en-US" sz="1600" dirty="0">
                <a:solidFill>
                  <a:srgbClr val="002060"/>
                </a:solidFill>
              </a:rPr>
              <a:t> i.e. he/she is likely to default, then 	approving the loan may lead to a </a:t>
            </a:r>
            <a:r>
              <a:rPr lang="en-US" sz="1600" b="1" dirty="0">
                <a:solidFill>
                  <a:srgbClr val="002060"/>
                </a:solidFill>
              </a:rPr>
              <a:t>financial loss</a:t>
            </a:r>
            <a:r>
              <a:rPr lang="en-US" sz="1600" dirty="0">
                <a:solidFill>
                  <a:srgbClr val="002060"/>
                </a:solidFill>
              </a:rPr>
              <a:t> for the company</a:t>
            </a:r>
            <a:endParaRPr lang="en-US" sz="1600" dirty="0">
              <a:solidFill>
                <a:srgbClr val="002060"/>
              </a:solidFill>
            </a:endParaRPr>
          </a:p>
          <a:p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35560" y="3789045"/>
            <a:ext cx="8208645" cy="17646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 fontAlgn="base">
              <a:buClrTx/>
              <a:buSzTx/>
              <a:buFont typeface="Wingdings" panose="05000000000000000000" charset="0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The purpose of our analysis is to look for patterns which could indicate if a person is likely to </a:t>
            </a:r>
            <a:r>
              <a:rPr lang="en-US" sz="1600" b="1" dirty="0">
                <a:solidFill>
                  <a:srgbClr val="002060"/>
                </a:solidFill>
              </a:rPr>
              <a:t>default</a:t>
            </a:r>
            <a:r>
              <a:rPr lang="en-US" sz="1600" dirty="0">
                <a:solidFill>
                  <a:srgbClr val="002060"/>
                </a:solidFill>
              </a:rPr>
              <a:t>, which may be used for taking actions such as </a:t>
            </a:r>
            <a:r>
              <a:rPr lang="en-US" sz="1600" b="1" dirty="0">
                <a:solidFill>
                  <a:srgbClr val="002060"/>
                </a:solidFill>
              </a:rPr>
              <a:t>denying </a:t>
            </a:r>
            <a:r>
              <a:rPr lang="en-US" sz="1600" dirty="0">
                <a:solidFill>
                  <a:srgbClr val="002060"/>
                </a:solidFill>
              </a:rPr>
              <a:t>the loan, </a:t>
            </a:r>
            <a:r>
              <a:rPr lang="en-US" sz="1600" b="1" dirty="0">
                <a:solidFill>
                  <a:srgbClr val="002060"/>
                </a:solidFill>
              </a:rPr>
              <a:t>reducing </a:t>
            </a:r>
            <a:r>
              <a:rPr lang="en-US" sz="1600" dirty="0">
                <a:solidFill>
                  <a:srgbClr val="002060"/>
                </a:solidFill>
              </a:rPr>
              <a:t>the amount of loan, lending (to risky applicants) at a </a:t>
            </a:r>
            <a:r>
              <a:rPr lang="en-US" sz="1600" b="1" dirty="0">
                <a:solidFill>
                  <a:srgbClr val="002060"/>
                </a:solidFill>
              </a:rPr>
              <a:t>higher interest </a:t>
            </a:r>
            <a:r>
              <a:rPr lang="en-US" sz="1600" dirty="0">
                <a:solidFill>
                  <a:srgbClr val="002060"/>
                </a:solidFill>
              </a:rPr>
              <a:t>rate, etc.</a:t>
            </a:r>
            <a:endParaRPr lang="en-US" sz="1600" b="1" dirty="0">
              <a:solidFill>
                <a:srgbClr val="002060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The analysis has to be performed using </a:t>
            </a:r>
            <a:r>
              <a:rPr lang="en-US" sz="1600" b="1" dirty="0">
                <a:solidFill>
                  <a:srgbClr val="002060"/>
                </a:solidFill>
              </a:rPr>
              <a:t>EDA (Exploratory Data Analysis).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85495" y="-27305"/>
            <a:ext cx="7176135" cy="897890"/>
          </a:xfrm>
        </p:spPr>
        <p:txBody>
          <a:bodyPr/>
          <a:p>
            <a:r>
              <a:rPr lang="en-US" sz="4400" dirty="0" smtClean="0">
                <a:ln w="9525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Problem Statement</a:t>
            </a:r>
            <a:endParaRPr lang="en-US" sz="4400" dirty="0" smtClean="0">
              <a:ln w="9525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0" y="404495"/>
            <a:ext cx="8229600" cy="582613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Final Conclusions</a:t>
            </a:r>
            <a:endParaRPr lang="en-US" dirty="0" smtClean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" y="1412875"/>
            <a:ext cx="8780780" cy="3790315"/>
          </a:xfrm>
        </p:spPr>
        <p:txBody>
          <a:bodyPr/>
          <a:lstStyle/>
          <a:p>
            <a:r>
              <a:rPr lang="en-US" sz="2400" dirty="0">
                <a:ln>
                  <a:solidFill>
                    <a:srgbClr val="00B0F0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Out of all the borrowers, around 15% of the borrowers defaulted and 85% of the loans were fully paid.</a:t>
            </a:r>
            <a:endParaRPr lang="en-US" sz="2400" dirty="0">
              <a:ln>
                <a:solidFill>
                  <a:srgbClr val="00B0F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 sz="2400" dirty="0">
                <a:ln>
                  <a:solidFill>
                    <a:srgbClr val="00B0F0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As we move from Grade A to Grade G, interest rate increases and so does the chances of loan defaults.</a:t>
            </a:r>
            <a:endParaRPr lang="en-US" sz="2400" dirty="0">
              <a:ln>
                <a:solidFill>
                  <a:srgbClr val="00B0F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 sz="2400" dirty="0">
                <a:ln>
                  <a:solidFill>
                    <a:srgbClr val="00B0F0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Another thing to observe is that with increase in annual income, the chances of defaulting of loan decreases.</a:t>
            </a:r>
            <a:endParaRPr lang="en-US" sz="2400" dirty="0">
              <a:ln>
                <a:solidFill>
                  <a:srgbClr val="00B0F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 sz="2400" dirty="0">
                <a:ln>
                  <a:solidFill>
                    <a:srgbClr val="00B0F0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With increase in Term of loan, chances of default also increases.. </a:t>
            </a:r>
            <a:endParaRPr lang="en-US" sz="2400" dirty="0">
              <a:ln>
                <a:solidFill>
                  <a:srgbClr val="00B0F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US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Final Conclusions</a:t>
            </a:r>
            <a:endParaRPr lang="en-US" dirty="0" smtClean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" y="1340485"/>
            <a:ext cx="8780780" cy="5612130"/>
          </a:xfrm>
        </p:spPr>
        <p:txBody>
          <a:bodyPr/>
          <a:lstStyle/>
          <a:p>
            <a:r>
              <a:rPr lang="en-US" sz="2400" dirty="0">
                <a:ln>
                  <a:solidFill>
                    <a:srgbClr val="00B0F0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As the revolving credit utilization percentages of borrowers increases the loan default chances increases</a:t>
            </a:r>
            <a:endParaRPr lang="en-US" sz="2400" dirty="0">
              <a:ln>
                <a:solidFill>
                  <a:srgbClr val="00B0F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 sz="2400" dirty="0">
                <a:ln>
                  <a:solidFill>
                    <a:srgbClr val="00B0F0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Loans taken for the purpose of Debt consolidation and credit card have more chances of default.</a:t>
            </a:r>
            <a:endParaRPr lang="en-US" sz="2400" dirty="0">
              <a:ln>
                <a:solidFill>
                  <a:srgbClr val="00B0F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 sz="2400" dirty="0">
                <a:ln>
                  <a:solidFill>
                    <a:srgbClr val="00B0F0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sym typeface="+mn-ea"/>
              </a:rPr>
              <a:t>State CA ,NY, FL have high chances of getting defaulted.</a:t>
            </a:r>
            <a:endParaRPr lang="en-US" sz="2400" dirty="0">
              <a:ln>
                <a:solidFill>
                  <a:srgbClr val="00B0F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sym typeface="+mn-ea"/>
            </a:endParaRPr>
          </a:p>
          <a:p>
            <a:r>
              <a:rPr lang="en-US" sz="2400" dirty="0">
                <a:ln>
                  <a:solidFill>
                    <a:srgbClr val="00B0F0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sym typeface="+mn-ea"/>
              </a:rPr>
              <a:t>DTI is of great relevance and chances of default increases with increse in dti.</a:t>
            </a:r>
            <a:endParaRPr lang="en-US" sz="2400" dirty="0">
              <a:ln>
                <a:solidFill>
                  <a:srgbClr val="00B0F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  <a:p>
            <a:endParaRPr lang="en-US" sz="1800" dirty="0"/>
          </a:p>
          <a:p>
            <a:endParaRPr lang="en-US" sz="1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560" y="908685"/>
            <a:ext cx="9144000" cy="1628775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/>
            </a:solidFill>
            <a:prstDash val="sysDot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5695" y="1355408"/>
            <a:ext cx="7452995" cy="470535"/>
          </a:xfrm>
          <a:prstGeom prst="rect">
            <a:avLst/>
          </a:prstGeom>
        </p:spPr>
        <p:txBody>
          <a:bodyPr vert="horz" wrap="square" lIns="0" tIns="9048" rIns="0" bIns="0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dirty="0">
                <a:solidFill>
                  <a:schemeClr val="accent3"/>
                </a:solidFill>
                <a:effectLst/>
              </a:rPr>
              <a:t>PROBLEM</a:t>
            </a:r>
            <a:r>
              <a:rPr sz="3000" spc="-225" dirty="0">
                <a:solidFill>
                  <a:schemeClr val="accent3"/>
                </a:solidFill>
                <a:effectLst/>
              </a:rPr>
              <a:t> </a:t>
            </a:r>
            <a:r>
              <a:rPr sz="3000" spc="-35" dirty="0">
                <a:solidFill>
                  <a:schemeClr val="accent3"/>
                </a:solidFill>
                <a:effectLst/>
              </a:rPr>
              <a:t>SOLVING</a:t>
            </a:r>
            <a:r>
              <a:rPr sz="3000" spc="-190" dirty="0">
                <a:solidFill>
                  <a:schemeClr val="accent3"/>
                </a:solidFill>
                <a:effectLst/>
              </a:rPr>
              <a:t> </a:t>
            </a:r>
            <a:r>
              <a:rPr sz="3000" spc="-10" dirty="0">
                <a:solidFill>
                  <a:schemeClr val="accent3"/>
                </a:solidFill>
                <a:effectLst/>
              </a:rPr>
              <a:t>METHODOLOGY</a:t>
            </a:r>
            <a:endParaRPr sz="3000" spc="-10" dirty="0">
              <a:solidFill>
                <a:schemeClr val="accent3"/>
              </a:solidFill>
              <a:effectLst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44700" y="2656205"/>
            <a:ext cx="4458335" cy="3236595"/>
            <a:chOff x="4007865" y="2368042"/>
            <a:chExt cx="4023995" cy="4147820"/>
          </a:xfrm>
        </p:grpSpPr>
        <p:sp>
          <p:nvSpPr>
            <p:cNvPr id="5" name="object 5"/>
            <p:cNvSpPr/>
            <p:nvPr/>
          </p:nvSpPr>
          <p:spPr>
            <a:xfrm>
              <a:off x="4014215" y="2374392"/>
              <a:ext cx="4011295" cy="565785"/>
            </a:xfrm>
            <a:custGeom>
              <a:avLst/>
              <a:gdLst/>
              <a:ahLst/>
              <a:cxnLst/>
              <a:rect l="l" t="t" r="r" b="b"/>
              <a:pathLst>
                <a:path w="4011295" h="565785">
                  <a:moveTo>
                    <a:pt x="3916934" y="0"/>
                  </a:moveTo>
                  <a:lnTo>
                    <a:pt x="94234" y="0"/>
                  </a:lnTo>
                  <a:lnTo>
                    <a:pt x="57542" y="7401"/>
                  </a:lnTo>
                  <a:lnTo>
                    <a:pt x="27590" y="27590"/>
                  </a:lnTo>
                  <a:lnTo>
                    <a:pt x="7401" y="57542"/>
                  </a:lnTo>
                  <a:lnTo>
                    <a:pt x="0" y="94234"/>
                  </a:lnTo>
                  <a:lnTo>
                    <a:pt x="0" y="471170"/>
                  </a:lnTo>
                  <a:lnTo>
                    <a:pt x="7401" y="507861"/>
                  </a:lnTo>
                  <a:lnTo>
                    <a:pt x="27590" y="537813"/>
                  </a:lnTo>
                  <a:lnTo>
                    <a:pt x="57542" y="558002"/>
                  </a:lnTo>
                  <a:lnTo>
                    <a:pt x="94234" y="565404"/>
                  </a:lnTo>
                  <a:lnTo>
                    <a:pt x="3916934" y="565404"/>
                  </a:lnTo>
                  <a:lnTo>
                    <a:pt x="3953625" y="558002"/>
                  </a:lnTo>
                  <a:lnTo>
                    <a:pt x="3983577" y="537813"/>
                  </a:lnTo>
                  <a:lnTo>
                    <a:pt x="4003766" y="507861"/>
                  </a:lnTo>
                  <a:lnTo>
                    <a:pt x="4011167" y="471170"/>
                  </a:lnTo>
                  <a:lnTo>
                    <a:pt x="4011167" y="94234"/>
                  </a:lnTo>
                  <a:lnTo>
                    <a:pt x="4003766" y="57542"/>
                  </a:lnTo>
                  <a:lnTo>
                    <a:pt x="3983577" y="27590"/>
                  </a:lnTo>
                  <a:lnTo>
                    <a:pt x="3953625" y="7401"/>
                  </a:lnTo>
                  <a:lnTo>
                    <a:pt x="3916934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4014215" y="2374392"/>
              <a:ext cx="4011295" cy="565785"/>
            </a:xfrm>
            <a:custGeom>
              <a:avLst/>
              <a:gdLst/>
              <a:ahLst/>
              <a:cxnLst/>
              <a:rect l="l" t="t" r="r" b="b"/>
              <a:pathLst>
                <a:path w="4011295" h="565785">
                  <a:moveTo>
                    <a:pt x="0" y="94234"/>
                  </a:moveTo>
                  <a:lnTo>
                    <a:pt x="7401" y="57542"/>
                  </a:lnTo>
                  <a:lnTo>
                    <a:pt x="27590" y="27590"/>
                  </a:lnTo>
                  <a:lnTo>
                    <a:pt x="57542" y="7401"/>
                  </a:lnTo>
                  <a:lnTo>
                    <a:pt x="94234" y="0"/>
                  </a:lnTo>
                  <a:lnTo>
                    <a:pt x="3916934" y="0"/>
                  </a:lnTo>
                  <a:lnTo>
                    <a:pt x="3953625" y="7401"/>
                  </a:lnTo>
                  <a:lnTo>
                    <a:pt x="3983577" y="27590"/>
                  </a:lnTo>
                  <a:lnTo>
                    <a:pt x="4003766" y="57542"/>
                  </a:lnTo>
                  <a:lnTo>
                    <a:pt x="4011167" y="94234"/>
                  </a:lnTo>
                  <a:lnTo>
                    <a:pt x="4011167" y="471170"/>
                  </a:lnTo>
                  <a:lnTo>
                    <a:pt x="4003766" y="507861"/>
                  </a:lnTo>
                  <a:lnTo>
                    <a:pt x="3983577" y="537813"/>
                  </a:lnTo>
                  <a:lnTo>
                    <a:pt x="3953625" y="558002"/>
                  </a:lnTo>
                  <a:lnTo>
                    <a:pt x="3916934" y="565404"/>
                  </a:lnTo>
                  <a:lnTo>
                    <a:pt x="94234" y="565404"/>
                  </a:lnTo>
                  <a:lnTo>
                    <a:pt x="57542" y="558002"/>
                  </a:lnTo>
                  <a:lnTo>
                    <a:pt x="27590" y="537813"/>
                  </a:lnTo>
                  <a:lnTo>
                    <a:pt x="7401" y="507861"/>
                  </a:lnTo>
                  <a:lnTo>
                    <a:pt x="0" y="471170"/>
                  </a:lnTo>
                  <a:lnTo>
                    <a:pt x="0" y="94234"/>
                  </a:lnTo>
                  <a:close/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4014215" y="2968752"/>
              <a:ext cx="4011295" cy="567055"/>
            </a:xfrm>
            <a:custGeom>
              <a:avLst/>
              <a:gdLst/>
              <a:ahLst/>
              <a:cxnLst/>
              <a:rect l="l" t="t" r="r" b="b"/>
              <a:pathLst>
                <a:path w="4011295" h="567054">
                  <a:moveTo>
                    <a:pt x="3916680" y="0"/>
                  </a:moveTo>
                  <a:lnTo>
                    <a:pt x="94487" y="0"/>
                  </a:lnTo>
                  <a:lnTo>
                    <a:pt x="57703" y="7423"/>
                  </a:lnTo>
                  <a:lnTo>
                    <a:pt x="27670" y="27670"/>
                  </a:lnTo>
                  <a:lnTo>
                    <a:pt x="7423" y="57703"/>
                  </a:lnTo>
                  <a:lnTo>
                    <a:pt x="0" y="94487"/>
                  </a:lnTo>
                  <a:lnTo>
                    <a:pt x="0" y="472439"/>
                  </a:lnTo>
                  <a:lnTo>
                    <a:pt x="7423" y="509224"/>
                  </a:lnTo>
                  <a:lnTo>
                    <a:pt x="27670" y="539257"/>
                  </a:lnTo>
                  <a:lnTo>
                    <a:pt x="57703" y="559504"/>
                  </a:lnTo>
                  <a:lnTo>
                    <a:pt x="94487" y="566927"/>
                  </a:lnTo>
                  <a:lnTo>
                    <a:pt x="3916680" y="566927"/>
                  </a:lnTo>
                  <a:lnTo>
                    <a:pt x="3953464" y="559504"/>
                  </a:lnTo>
                  <a:lnTo>
                    <a:pt x="3983497" y="539257"/>
                  </a:lnTo>
                  <a:lnTo>
                    <a:pt x="4003744" y="509224"/>
                  </a:lnTo>
                  <a:lnTo>
                    <a:pt x="4011167" y="472439"/>
                  </a:lnTo>
                  <a:lnTo>
                    <a:pt x="4011167" y="94487"/>
                  </a:lnTo>
                  <a:lnTo>
                    <a:pt x="4003744" y="57703"/>
                  </a:lnTo>
                  <a:lnTo>
                    <a:pt x="3983497" y="27670"/>
                  </a:lnTo>
                  <a:lnTo>
                    <a:pt x="3953464" y="7423"/>
                  </a:lnTo>
                  <a:lnTo>
                    <a:pt x="391668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4014215" y="2968752"/>
              <a:ext cx="4011295" cy="567055"/>
            </a:xfrm>
            <a:custGeom>
              <a:avLst/>
              <a:gdLst/>
              <a:ahLst/>
              <a:cxnLst/>
              <a:rect l="l" t="t" r="r" b="b"/>
              <a:pathLst>
                <a:path w="4011295" h="567054">
                  <a:moveTo>
                    <a:pt x="0" y="94487"/>
                  </a:moveTo>
                  <a:lnTo>
                    <a:pt x="7423" y="57703"/>
                  </a:lnTo>
                  <a:lnTo>
                    <a:pt x="27670" y="27670"/>
                  </a:lnTo>
                  <a:lnTo>
                    <a:pt x="57703" y="7423"/>
                  </a:lnTo>
                  <a:lnTo>
                    <a:pt x="94487" y="0"/>
                  </a:lnTo>
                  <a:lnTo>
                    <a:pt x="3916680" y="0"/>
                  </a:lnTo>
                  <a:lnTo>
                    <a:pt x="3953464" y="7423"/>
                  </a:lnTo>
                  <a:lnTo>
                    <a:pt x="3983497" y="27670"/>
                  </a:lnTo>
                  <a:lnTo>
                    <a:pt x="4003744" y="57703"/>
                  </a:lnTo>
                  <a:lnTo>
                    <a:pt x="4011167" y="94487"/>
                  </a:lnTo>
                  <a:lnTo>
                    <a:pt x="4011167" y="472439"/>
                  </a:lnTo>
                  <a:lnTo>
                    <a:pt x="4003744" y="509224"/>
                  </a:lnTo>
                  <a:lnTo>
                    <a:pt x="3983497" y="539257"/>
                  </a:lnTo>
                  <a:lnTo>
                    <a:pt x="3953464" y="559504"/>
                  </a:lnTo>
                  <a:lnTo>
                    <a:pt x="3916680" y="566927"/>
                  </a:lnTo>
                  <a:lnTo>
                    <a:pt x="94487" y="566927"/>
                  </a:lnTo>
                  <a:lnTo>
                    <a:pt x="57703" y="559504"/>
                  </a:lnTo>
                  <a:lnTo>
                    <a:pt x="27670" y="539257"/>
                  </a:lnTo>
                  <a:lnTo>
                    <a:pt x="7423" y="509224"/>
                  </a:lnTo>
                  <a:lnTo>
                    <a:pt x="0" y="472439"/>
                  </a:lnTo>
                  <a:lnTo>
                    <a:pt x="0" y="94487"/>
                  </a:lnTo>
                  <a:close/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4014215" y="3563112"/>
              <a:ext cx="4011295" cy="567055"/>
            </a:xfrm>
            <a:custGeom>
              <a:avLst/>
              <a:gdLst/>
              <a:ahLst/>
              <a:cxnLst/>
              <a:rect l="l" t="t" r="r" b="b"/>
              <a:pathLst>
                <a:path w="4011295" h="567054">
                  <a:moveTo>
                    <a:pt x="3916680" y="0"/>
                  </a:moveTo>
                  <a:lnTo>
                    <a:pt x="94487" y="0"/>
                  </a:lnTo>
                  <a:lnTo>
                    <a:pt x="57703" y="7423"/>
                  </a:lnTo>
                  <a:lnTo>
                    <a:pt x="27670" y="27670"/>
                  </a:lnTo>
                  <a:lnTo>
                    <a:pt x="7423" y="57703"/>
                  </a:lnTo>
                  <a:lnTo>
                    <a:pt x="0" y="94487"/>
                  </a:lnTo>
                  <a:lnTo>
                    <a:pt x="0" y="472439"/>
                  </a:lnTo>
                  <a:lnTo>
                    <a:pt x="7423" y="509224"/>
                  </a:lnTo>
                  <a:lnTo>
                    <a:pt x="27670" y="539257"/>
                  </a:lnTo>
                  <a:lnTo>
                    <a:pt x="57703" y="559504"/>
                  </a:lnTo>
                  <a:lnTo>
                    <a:pt x="94487" y="566927"/>
                  </a:lnTo>
                  <a:lnTo>
                    <a:pt x="3916680" y="566927"/>
                  </a:lnTo>
                  <a:lnTo>
                    <a:pt x="3953464" y="559504"/>
                  </a:lnTo>
                  <a:lnTo>
                    <a:pt x="3983497" y="539257"/>
                  </a:lnTo>
                  <a:lnTo>
                    <a:pt x="4003744" y="509224"/>
                  </a:lnTo>
                  <a:lnTo>
                    <a:pt x="4011167" y="472439"/>
                  </a:lnTo>
                  <a:lnTo>
                    <a:pt x="4011167" y="94487"/>
                  </a:lnTo>
                  <a:lnTo>
                    <a:pt x="4003744" y="57703"/>
                  </a:lnTo>
                  <a:lnTo>
                    <a:pt x="3983497" y="27670"/>
                  </a:lnTo>
                  <a:lnTo>
                    <a:pt x="3953464" y="7423"/>
                  </a:lnTo>
                  <a:lnTo>
                    <a:pt x="391668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014215" y="3563112"/>
              <a:ext cx="4011295" cy="567055"/>
            </a:xfrm>
            <a:custGeom>
              <a:avLst/>
              <a:gdLst/>
              <a:ahLst/>
              <a:cxnLst/>
              <a:rect l="l" t="t" r="r" b="b"/>
              <a:pathLst>
                <a:path w="4011295" h="567054">
                  <a:moveTo>
                    <a:pt x="0" y="94487"/>
                  </a:moveTo>
                  <a:lnTo>
                    <a:pt x="7423" y="57703"/>
                  </a:lnTo>
                  <a:lnTo>
                    <a:pt x="27670" y="27670"/>
                  </a:lnTo>
                  <a:lnTo>
                    <a:pt x="57703" y="7423"/>
                  </a:lnTo>
                  <a:lnTo>
                    <a:pt x="94487" y="0"/>
                  </a:lnTo>
                  <a:lnTo>
                    <a:pt x="3916680" y="0"/>
                  </a:lnTo>
                  <a:lnTo>
                    <a:pt x="3953464" y="7423"/>
                  </a:lnTo>
                  <a:lnTo>
                    <a:pt x="3983497" y="27670"/>
                  </a:lnTo>
                  <a:lnTo>
                    <a:pt x="4003744" y="57703"/>
                  </a:lnTo>
                  <a:lnTo>
                    <a:pt x="4011167" y="94487"/>
                  </a:lnTo>
                  <a:lnTo>
                    <a:pt x="4011167" y="472439"/>
                  </a:lnTo>
                  <a:lnTo>
                    <a:pt x="4003744" y="509224"/>
                  </a:lnTo>
                  <a:lnTo>
                    <a:pt x="3983497" y="539257"/>
                  </a:lnTo>
                  <a:lnTo>
                    <a:pt x="3953464" y="559504"/>
                  </a:lnTo>
                  <a:lnTo>
                    <a:pt x="3916680" y="566927"/>
                  </a:lnTo>
                  <a:lnTo>
                    <a:pt x="94487" y="566927"/>
                  </a:lnTo>
                  <a:lnTo>
                    <a:pt x="57703" y="559504"/>
                  </a:lnTo>
                  <a:lnTo>
                    <a:pt x="27670" y="539257"/>
                  </a:lnTo>
                  <a:lnTo>
                    <a:pt x="7423" y="509224"/>
                  </a:lnTo>
                  <a:lnTo>
                    <a:pt x="0" y="472439"/>
                  </a:lnTo>
                  <a:lnTo>
                    <a:pt x="0" y="94487"/>
                  </a:lnTo>
                  <a:close/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014215" y="4158996"/>
              <a:ext cx="4011295" cy="565785"/>
            </a:xfrm>
            <a:custGeom>
              <a:avLst/>
              <a:gdLst/>
              <a:ahLst/>
              <a:cxnLst/>
              <a:rect l="l" t="t" r="r" b="b"/>
              <a:pathLst>
                <a:path w="4011295" h="565785">
                  <a:moveTo>
                    <a:pt x="3916934" y="0"/>
                  </a:moveTo>
                  <a:lnTo>
                    <a:pt x="94234" y="0"/>
                  </a:lnTo>
                  <a:lnTo>
                    <a:pt x="57542" y="7401"/>
                  </a:lnTo>
                  <a:lnTo>
                    <a:pt x="27590" y="27590"/>
                  </a:lnTo>
                  <a:lnTo>
                    <a:pt x="7401" y="57542"/>
                  </a:lnTo>
                  <a:lnTo>
                    <a:pt x="0" y="94233"/>
                  </a:lnTo>
                  <a:lnTo>
                    <a:pt x="0" y="471169"/>
                  </a:lnTo>
                  <a:lnTo>
                    <a:pt x="7401" y="507861"/>
                  </a:lnTo>
                  <a:lnTo>
                    <a:pt x="27590" y="537813"/>
                  </a:lnTo>
                  <a:lnTo>
                    <a:pt x="57542" y="558002"/>
                  </a:lnTo>
                  <a:lnTo>
                    <a:pt x="94234" y="565403"/>
                  </a:lnTo>
                  <a:lnTo>
                    <a:pt x="3916934" y="565403"/>
                  </a:lnTo>
                  <a:lnTo>
                    <a:pt x="3953625" y="558002"/>
                  </a:lnTo>
                  <a:lnTo>
                    <a:pt x="3983577" y="537813"/>
                  </a:lnTo>
                  <a:lnTo>
                    <a:pt x="4003766" y="507861"/>
                  </a:lnTo>
                  <a:lnTo>
                    <a:pt x="4011167" y="471169"/>
                  </a:lnTo>
                  <a:lnTo>
                    <a:pt x="4011167" y="94233"/>
                  </a:lnTo>
                  <a:lnTo>
                    <a:pt x="4003766" y="57542"/>
                  </a:lnTo>
                  <a:lnTo>
                    <a:pt x="3983577" y="27590"/>
                  </a:lnTo>
                  <a:lnTo>
                    <a:pt x="3953625" y="7401"/>
                  </a:lnTo>
                  <a:lnTo>
                    <a:pt x="3916934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014215" y="4158996"/>
              <a:ext cx="4011295" cy="565785"/>
            </a:xfrm>
            <a:custGeom>
              <a:avLst/>
              <a:gdLst/>
              <a:ahLst/>
              <a:cxnLst/>
              <a:rect l="l" t="t" r="r" b="b"/>
              <a:pathLst>
                <a:path w="4011295" h="565785">
                  <a:moveTo>
                    <a:pt x="0" y="94233"/>
                  </a:moveTo>
                  <a:lnTo>
                    <a:pt x="7401" y="57542"/>
                  </a:lnTo>
                  <a:lnTo>
                    <a:pt x="27590" y="27590"/>
                  </a:lnTo>
                  <a:lnTo>
                    <a:pt x="57542" y="7401"/>
                  </a:lnTo>
                  <a:lnTo>
                    <a:pt x="94234" y="0"/>
                  </a:lnTo>
                  <a:lnTo>
                    <a:pt x="3916934" y="0"/>
                  </a:lnTo>
                  <a:lnTo>
                    <a:pt x="3953625" y="7401"/>
                  </a:lnTo>
                  <a:lnTo>
                    <a:pt x="3983577" y="27590"/>
                  </a:lnTo>
                  <a:lnTo>
                    <a:pt x="4003766" y="57542"/>
                  </a:lnTo>
                  <a:lnTo>
                    <a:pt x="4011167" y="94233"/>
                  </a:lnTo>
                  <a:lnTo>
                    <a:pt x="4011167" y="471169"/>
                  </a:lnTo>
                  <a:lnTo>
                    <a:pt x="4003766" y="507861"/>
                  </a:lnTo>
                  <a:lnTo>
                    <a:pt x="3983577" y="537813"/>
                  </a:lnTo>
                  <a:lnTo>
                    <a:pt x="3953625" y="558002"/>
                  </a:lnTo>
                  <a:lnTo>
                    <a:pt x="3916934" y="565403"/>
                  </a:lnTo>
                  <a:lnTo>
                    <a:pt x="94234" y="565403"/>
                  </a:lnTo>
                  <a:lnTo>
                    <a:pt x="57542" y="558002"/>
                  </a:lnTo>
                  <a:lnTo>
                    <a:pt x="27590" y="537813"/>
                  </a:lnTo>
                  <a:lnTo>
                    <a:pt x="7401" y="507861"/>
                  </a:lnTo>
                  <a:lnTo>
                    <a:pt x="0" y="471169"/>
                  </a:lnTo>
                  <a:lnTo>
                    <a:pt x="0" y="94233"/>
                  </a:lnTo>
                  <a:close/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014215" y="4753356"/>
              <a:ext cx="4011295" cy="565785"/>
            </a:xfrm>
            <a:custGeom>
              <a:avLst/>
              <a:gdLst/>
              <a:ahLst/>
              <a:cxnLst/>
              <a:rect l="l" t="t" r="r" b="b"/>
              <a:pathLst>
                <a:path w="4011295" h="565785">
                  <a:moveTo>
                    <a:pt x="3916934" y="0"/>
                  </a:moveTo>
                  <a:lnTo>
                    <a:pt x="94234" y="0"/>
                  </a:lnTo>
                  <a:lnTo>
                    <a:pt x="57542" y="7401"/>
                  </a:lnTo>
                  <a:lnTo>
                    <a:pt x="27590" y="27590"/>
                  </a:lnTo>
                  <a:lnTo>
                    <a:pt x="7401" y="57542"/>
                  </a:lnTo>
                  <a:lnTo>
                    <a:pt x="0" y="94234"/>
                  </a:lnTo>
                  <a:lnTo>
                    <a:pt x="0" y="471170"/>
                  </a:lnTo>
                  <a:lnTo>
                    <a:pt x="7401" y="507861"/>
                  </a:lnTo>
                  <a:lnTo>
                    <a:pt x="27590" y="537813"/>
                  </a:lnTo>
                  <a:lnTo>
                    <a:pt x="57542" y="558002"/>
                  </a:lnTo>
                  <a:lnTo>
                    <a:pt x="94234" y="565404"/>
                  </a:lnTo>
                  <a:lnTo>
                    <a:pt x="3916934" y="565404"/>
                  </a:lnTo>
                  <a:lnTo>
                    <a:pt x="3953625" y="558002"/>
                  </a:lnTo>
                  <a:lnTo>
                    <a:pt x="3983577" y="537813"/>
                  </a:lnTo>
                  <a:lnTo>
                    <a:pt x="4003766" y="507861"/>
                  </a:lnTo>
                  <a:lnTo>
                    <a:pt x="4011167" y="471170"/>
                  </a:lnTo>
                  <a:lnTo>
                    <a:pt x="4011167" y="94234"/>
                  </a:lnTo>
                  <a:lnTo>
                    <a:pt x="4003766" y="57542"/>
                  </a:lnTo>
                  <a:lnTo>
                    <a:pt x="3983577" y="27590"/>
                  </a:lnTo>
                  <a:lnTo>
                    <a:pt x="3953625" y="7401"/>
                  </a:lnTo>
                  <a:lnTo>
                    <a:pt x="3916934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014215" y="4753356"/>
              <a:ext cx="4011295" cy="565785"/>
            </a:xfrm>
            <a:custGeom>
              <a:avLst/>
              <a:gdLst/>
              <a:ahLst/>
              <a:cxnLst/>
              <a:rect l="l" t="t" r="r" b="b"/>
              <a:pathLst>
                <a:path w="4011295" h="565785">
                  <a:moveTo>
                    <a:pt x="0" y="94234"/>
                  </a:moveTo>
                  <a:lnTo>
                    <a:pt x="7401" y="57542"/>
                  </a:lnTo>
                  <a:lnTo>
                    <a:pt x="27590" y="27590"/>
                  </a:lnTo>
                  <a:lnTo>
                    <a:pt x="57542" y="7401"/>
                  </a:lnTo>
                  <a:lnTo>
                    <a:pt x="94234" y="0"/>
                  </a:lnTo>
                  <a:lnTo>
                    <a:pt x="3916934" y="0"/>
                  </a:lnTo>
                  <a:lnTo>
                    <a:pt x="3953625" y="7401"/>
                  </a:lnTo>
                  <a:lnTo>
                    <a:pt x="3983577" y="27590"/>
                  </a:lnTo>
                  <a:lnTo>
                    <a:pt x="4003766" y="57542"/>
                  </a:lnTo>
                  <a:lnTo>
                    <a:pt x="4011167" y="94234"/>
                  </a:lnTo>
                  <a:lnTo>
                    <a:pt x="4011167" y="471170"/>
                  </a:lnTo>
                  <a:lnTo>
                    <a:pt x="4003766" y="507861"/>
                  </a:lnTo>
                  <a:lnTo>
                    <a:pt x="3983577" y="537813"/>
                  </a:lnTo>
                  <a:lnTo>
                    <a:pt x="3953625" y="558002"/>
                  </a:lnTo>
                  <a:lnTo>
                    <a:pt x="3916934" y="565404"/>
                  </a:lnTo>
                  <a:lnTo>
                    <a:pt x="94234" y="565404"/>
                  </a:lnTo>
                  <a:lnTo>
                    <a:pt x="57542" y="558002"/>
                  </a:lnTo>
                  <a:lnTo>
                    <a:pt x="27590" y="537813"/>
                  </a:lnTo>
                  <a:lnTo>
                    <a:pt x="7401" y="507861"/>
                  </a:lnTo>
                  <a:lnTo>
                    <a:pt x="0" y="471170"/>
                  </a:lnTo>
                  <a:lnTo>
                    <a:pt x="0" y="94234"/>
                  </a:lnTo>
                  <a:close/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014215" y="5347716"/>
              <a:ext cx="4011295" cy="567055"/>
            </a:xfrm>
            <a:custGeom>
              <a:avLst/>
              <a:gdLst/>
              <a:ahLst/>
              <a:cxnLst/>
              <a:rect l="l" t="t" r="r" b="b"/>
              <a:pathLst>
                <a:path w="4011295" h="567054">
                  <a:moveTo>
                    <a:pt x="3916680" y="0"/>
                  </a:moveTo>
                  <a:lnTo>
                    <a:pt x="94487" y="0"/>
                  </a:lnTo>
                  <a:lnTo>
                    <a:pt x="57703" y="7423"/>
                  </a:lnTo>
                  <a:lnTo>
                    <a:pt x="27670" y="27670"/>
                  </a:lnTo>
                  <a:lnTo>
                    <a:pt x="7423" y="57703"/>
                  </a:lnTo>
                  <a:lnTo>
                    <a:pt x="0" y="94488"/>
                  </a:lnTo>
                  <a:lnTo>
                    <a:pt x="0" y="472440"/>
                  </a:lnTo>
                  <a:lnTo>
                    <a:pt x="7423" y="509219"/>
                  </a:lnTo>
                  <a:lnTo>
                    <a:pt x="27670" y="539253"/>
                  </a:lnTo>
                  <a:lnTo>
                    <a:pt x="57703" y="559502"/>
                  </a:lnTo>
                  <a:lnTo>
                    <a:pt x="94487" y="566928"/>
                  </a:lnTo>
                  <a:lnTo>
                    <a:pt x="3916680" y="566928"/>
                  </a:lnTo>
                  <a:lnTo>
                    <a:pt x="3953464" y="559502"/>
                  </a:lnTo>
                  <a:lnTo>
                    <a:pt x="3983497" y="539253"/>
                  </a:lnTo>
                  <a:lnTo>
                    <a:pt x="4003744" y="509219"/>
                  </a:lnTo>
                  <a:lnTo>
                    <a:pt x="4011167" y="472440"/>
                  </a:lnTo>
                  <a:lnTo>
                    <a:pt x="4011167" y="94488"/>
                  </a:lnTo>
                  <a:lnTo>
                    <a:pt x="4003744" y="57703"/>
                  </a:lnTo>
                  <a:lnTo>
                    <a:pt x="3983497" y="27670"/>
                  </a:lnTo>
                  <a:lnTo>
                    <a:pt x="3953464" y="7423"/>
                  </a:lnTo>
                  <a:lnTo>
                    <a:pt x="391668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4215" y="5347716"/>
              <a:ext cx="4011295" cy="567055"/>
            </a:xfrm>
            <a:custGeom>
              <a:avLst/>
              <a:gdLst/>
              <a:ahLst/>
              <a:cxnLst/>
              <a:rect l="l" t="t" r="r" b="b"/>
              <a:pathLst>
                <a:path w="4011295" h="567054">
                  <a:moveTo>
                    <a:pt x="0" y="94488"/>
                  </a:moveTo>
                  <a:lnTo>
                    <a:pt x="7423" y="57703"/>
                  </a:lnTo>
                  <a:lnTo>
                    <a:pt x="27670" y="27670"/>
                  </a:lnTo>
                  <a:lnTo>
                    <a:pt x="57703" y="7423"/>
                  </a:lnTo>
                  <a:lnTo>
                    <a:pt x="94487" y="0"/>
                  </a:lnTo>
                  <a:lnTo>
                    <a:pt x="3916680" y="0"/>
                  </a:lnTo>
                  <a:lnTo>
                    <a:pt x="3953464" y="7423"/>
                  </a:lnTo>
                  <a:lnTo>
                    <a:pt x="3983497" y="27670"/>
                  </a:lnTo>
                  <a:lnTo>
                    <a:pt x="4003744" y="57703"/>
                  </a:lnTo>
                  <a:lnTo>
                    <a:pt x="4011167" y="94488"/>
                  </a:lnTo>
                  <a:lnTo>
                    <a:pt x="4011167" y="472440"/>
                  </a:lnTo>
                  <a:lnTo>
                    <a:pt x="4003744" y="509219"/>
                  </a:lnTo>
                  <a:lnTo>
                    <a:pt x="3983497" y="539253"/>
                  </a:lnTo>
                  <a:lnTo>
                    <a:pt x="3953464" y="559502"/>
                  </a:lnTo>
                  <a:lnTo>
                    <a:pt x="3916680" y="566928"/>
                  </a:lnTo>
                  <a:lnTo>
                    <a:pt x="94487" y="566928"/>
                  </a:lnTo>
                  <a:lnTo>
                    <a:pt x="57703" y="559502"/>
                  </a:lnTo>
                  <a:lnTo>
                    <a:pt x="27670" y="539253"/>
                  </a:lnTo>
                  <a:lnTo>
                    <a:pt x="7423" y="509219"/>
                  </a:lnTo>
                  <a:lnTo>
                    <a:pt x="0" y="472440"/>
                  </a:lnTo>
                  <a:lnTo>
                    <a:pt x="0" y="94488"/>
                  </a:lnTo>
                  <a:close/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17"/>
            <p:cNvSpPr/>
            <p:nvPr/>
          </p:nvSpPr>
          <p:spPr>
            <a:xfrm>
              <a:off x="4014215" y="5942076"/>
              <a:ext cx="4011295" cy="567055"/>
            </a:xfrm>
            <a:custGeom>
              <a:avLst/>
              <a:gdLst/>
              <a:ahLst/>
              <a:cxnLst/>
              <a:rect l="l" t="t" r="r" b="b"/>
              <a:pathLst>
                <a:path w="4011295" h="567054">
                  <a:moveTo>
                    <a:pt x="3916680" y="0"/>
                  </a:moveTo>
                  <a:lnTo>
                    <a:pt x="94487" y="0"/>
                  </a:lnTo>
                  <a:lnTo>
                    <a:pt x="57703" y="7425"/>
                  </a:lnTo>
                  <a:lnTo>
                    <a:pt x="27670" y="27674"/>
                  </a:lnTo>
                  <a:lnTo>
                    <a:pt x="7423" y="57708"/>
                  </a:lnTo>
                  <a:lnTo>
                    <a:pt x="0" y="94487"/>
                  </a:lnTo>
                  <a:lnTo>
                    <a:pt x="0" y="472440"/>
                  </a:lnTo>
                  <a:lnTo>
                    <a:pt x="7423" y="509219"/>
                  </a:lnTo>
                  <a:lnTo>
                    <a:pt x="27670" y="539253"/>
                  </a:lnTo>
                  <a:lnTo>
                    <a:pt x="57703" y="559502"/>
                  </a:lnTo>
                  <a:lnTo>
                    <a:pt x="94487" y="566928"/>
                  </a:lnTo>
                  <a:lnTo>
                    <a:pt x="3916680" y="566928"/>
                  </a:lnTo>
                  <a:lnTo>
                    <a:pt x="3953464" y="559502"/>
                  </a:lnTo>
                  <a:lnTo>
                    <a:pt x="3983497" y="539253"/>
                  </a:lnTo>
                  <a:lnTo>
                    <a:pt x="4003744" y="509219"/>
                  </a:lnTo>
                  <a:lnTo>
                    <a:pt x="4011167" y="472440"/>
                  </a:lnTo>
                  <a:lnTo>
                    <a:pt x="4011167" y="94487"/>
                  </a:lnTo>
                  <a:lnTo>
                    <a:pt x="4003744" y="57708"/>
                  </a:lnTo>
                  <a:lnTo>
                    <a:pt x="3983497" y="27674"/>
                  </a:lnTo>
                  <a:lnTo>
                    <a:pt x="3953464" y="7425"/>
                  </a:lnTo>
                  <a:lnTo>
                    <a:pt x="391668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pPr algn="ctr">
                <a:spcBef>
                  <a:spcPts val="1805"/>
                </a:spcBef>
                <a:buClrTx/>
                <a:buSzTx/>
                <a:buFontTx/>
              </a:pPr>
              <a:r>
                <a:rPr lang="en-US" sz="1800" dirty="0">
                  <a:solidFill>
                    <a:srgbClr val="FFFFFF"/>
                  </a:solidFill>
                  <a:latin typeface="Calibri" panose="020F0502020204030204"/>
                  <a:cs typeface="Calibri" panose="020F0502020204030204"/>
                </a:rPr>
                <a:t>Data Visualisation and correlation </a:t>
              </a:r>
              <a:endParaRPr lang="en-US"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014215" y="5942076"/>
              <a:ext cx="4011295" cy="567055"/>
            </a:xfrm>
            <a:custGeom>
              <a:avLst/>
              <a:gdLst/>
              <a:ahLst/>
              <a:cxnLst/>
              <a:rect l="l" t="t" r="r" b="b"/>
              <a:pathLst>
                <a:path w="4011295" h="567054">
                  <a:moveTo>
                    <a:pt x="0" y="94487"/>
                  </a:moveTo>
                  <a:lnTo>
                    <a:pt x="7423" y="57708"/>
                  </a:lnTo>
                  <a:lnTo>
                    <a:pt x="27670" y="27674"/>
                  </a:lnTo>
                  <a:lnTo>
                    <a:pt x="57703" y="7425"/>
                  </a:lnTo>
                  <a:lnTo>
                    <a:pt x="94487" y="0"/>
                  </a:lnTo>
                  <a:lnTo>
                    <a:pt x="3916680" y="0"/>
                  </a:lnTo>
                  <a:lnTo>
                    <a:pt x="3953464" y="7425"/>
                  </a:lnTo>
                  <a:lnTo>
                    <a:pt x="3983497" y="27674"/>
                  </a:lnTo>
                  <a:lnTo>
                    <a:pt x="4003744" y="57708"/>
                  </a:lnTo>
                  <a:lnTo>
                    <a:pt x="4011167" y="94487"/>
                  </a:lnTo>
                  <a:lnTo>
                    <a:pt x="4011167" y="472440"/>
                  </a:lnTo>
                  <a:lnTo>
                    <a:pt x="4003744" y="509219"/>
                  </a:lnTo>
                  <a:lnTo>
                    <a:pt x="3983497" y="539253"/>
                  </a:lnTo>
                  <a:lnTo>
                    <a:pt x="3953464" y="559502"/>
                  </a:lnTo>
                  <a:lnTo>
                    <a:pt x="3916680" y="566928"/>
                  </a:lnTo>
                  <a:lnTo>
                    <a:pt x="94487" y="566928"/>
                  </a:lnTo>
                  <a:lnTo>
                    <a:pt x="57703" y="559502"/>
                  </a:lnTo>
                  <a:lnTo>
                    <a:pt x="27670" y="539253"/>
                  </a:lnTo>
                  <a:lnTo>
                    <a:pt x="7423" y="509219"/>
                  </a:lnTo>
                  <a:lnTo>
                    <a:pt x="0" y="472440"/>
                  </a:lnTo>
                  <a:lnTo>
                    <a:pt x="0" y="94487"/>
                  </a:lnTo>
                  <a:close/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776095" y="2684145"/>
            <a:ext cx="4851400" cy="26003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        </a:t>
            </a:r>
            <a:r>
              <a:rPr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Data</a:t>
            </a:r>
            <a:r>
              <a:rPr spc="-7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understandin</a:t>
            </a:r>
            <a:r>
              <a:rPr lang="en-US" altLang="en-US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 and domain knowledge</a:t>
            </a:r>
            <a:endParaRPr>
              <a:latin typeface="Calibri" panose="020F0502020204030204"/>
              <a:cs typeface="Calibri" panose="020F0502020204030204"/>
            </a:endParaRPr>
          </a:p>
          <a:p>
            <a:pPr marL="617855" marR="607695" indent="-2540" algn="ctr">
              <a:lnSpc>
                <a:spcPct val="163000"/>
              </a:lnSpc>
            </a:pPr>
            <a:r>
              <a:rPr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Data</a:t>
            </a:r>
            <a:r>
              <a:rPr spc="-7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cleaning </a:t>
            </a:r>
            <a:endParaRPr spc="-10" dirty="0">
              <a:solidFill>
                <a:srgbClr val="FFFFFF"/>
              </a:solidFill>
              <a:latin typeface="Calibri" panose="020F0502020204030204"/>
              <a:cs typeface="Calibri" panose="020F0502020204030204"/>
            </a:endParaRPr>
          </a:p>
          <a:p>
            <a:pPr marL="617855" marR="607695" indent="-2540" algn="ctr">
              <a:lnSpc>
                <a:spcPct val="163000"/>
              </a:lnSpc>
            </a:pPr>
            <a:r>
              <a:rPr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Datatype</a:t>
            </a:r>
            <a:r>
              <a:rPr spc="-9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lang="en-US" spc="-9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treatment</a:t>
            </a:r>
            <a:endParaRPr spc="-20" dirty="0">
              <a:solidFill>
                <a:srgbClr val="FFFFFF"/>
              </a:solidFill>
              <a:latin typeface="Calibri" panose="020F0502020204030204"/>
              <a:cs typeface="Calibri" panose="020F0502020204030204"/>
            </a:endParaRPr>
          </a:p>
          <a:p>
            <a:pPr marL="617855" marR="607695" indent="-2540" algn="ctr">
              <a:lnSpc>
                <a:spcPct val="163000"/>
              </a:lnSpc>
            </a:pPr>
            <a:r>
              <a:rPr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Derived</a:t>
            </a:r>
            <a:r>
              <a:rPr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metrics </a:t>
            </a:r>
            <a:endParaRPr spc="-10" dirty="0">
              <a:solidFill>
                <a:srgbClr val="FFFFFF"/>
              </a:solidFill>
              <a:latin typeface="Calibri" panose="020F0502020204030204"/>
              <a:cs typeface="Calibri" panose="020F0502020204030204"/>
            </a:endParaRPr>
          </a:p>
          <a:p>
            <a:pPr marL="617855" marR="607695" indent="-2540" algn="ctr">
              <a:lnSpc>
                <a:spcPct val="163000"/>
              </a:lnSpc>
            </a:pPr>
            <a:r>
              <a:rPr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Univariate</a:t>
            </a:r>
            <a:r>
              <a:rPr spc="-9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analysis</a:t>
            </a:r>
            <a:endParaRPr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1805"/>
              </a:spcBef>
            </a:pPr>
            <a:r>
              <a:rPr lang="en-US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             </a:t>
            </a:r>
            <a:r>
              <a:rPr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Bivariate</a:t>
            </a:r>
            <a:r>
              <a:rPr spc="-9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analysis</a:t>
            </a:r>
            <a:endParaRPr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Data Understanding and Cleaning</a:t>
            </a:r>
            <a:endParaRPr lang="en-US" sz="3600" dirty="0" smtClean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Loading our dataset and understanding its columns.</a:t>
            </a:r>
            <a:endParaRPr lang="en-US" sz="1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Going through the dataset to understand relevant columns and their interpretations. Domain knowledge is applied to extract some of the insights.</a:t>
            </a:r>
            <a:endParaRPr lang="en-US" sz="1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Fixing Columns: </a:t>
            </a:r>
            <a:endParaRPr lang="en-US" sz="1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lvl="1">
              <a:lnSpc>
                <a:spcPts val="1935"/>
              </a:lnSpc>
              <a:tabLst>
                <a:tab pos="698500" algn="l"/>
              </a:tabLst>
            </a:pP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Delete</a:t>
            </a:r>
            <a:r>
              <a:rPr sz="18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unnecessary</a:t>
            </a:r>
            <a:r>
              <a:rPr sz="18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columns.</a:t>
            </a:r>
            <a:endParaRPr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ts val="1930"/>
              </a:lnSpc>
              <a:tabLst>
                <a:tab pos="698500" algn="l"/>
              </a:tabLst>
            </a:pP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Remove</a:t>
            </a:r>
            <a:r>
              <a:rPr sz="18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columns</a:t>
            </a:r>
            <a:r>
              <a:rPr sz="18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that</a:t>
            </a:r>
            <a:r>
              <a:rPr sz="18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have</a:t>
            </a:r>
            <a:r>
              <a:rPr sz="18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high</a:t>
            </a:r>
            <a:r>
              <a:rPr sz="18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percentage</a:t>
            </a:r>
            <a:r>
              <a:rPr sz="18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of</a:t>
            </a:r>
            <a:r>
              <a:rPr sz="1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missing</a:t>
            </a:r>
            <a:r>
              <a:rPr sz="18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values.</a:t>
            </a:r>
            <a:endParaRPr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ts val="1925"/>
              </a:lnSpc>
              <a:tabLst>
                <a:tab pos="698500" algn="l"/>
              </a:tabLst>
            </a:pP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Drop</a:t>
            </a:r>
            <a:r>
              <a:rPr sz="18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unnecessary</a:t>
            </a:r>
            <a:r>
              <a:rPr sz="18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columns</a:t>
            </a:r>
            <a:r>
              <a:rPr sz="18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with</a:t>
            </a:r>
            <a:r>
              <a:rPr sz="1800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string</a:t>
            </a:r>
            <a:r>
              <a:rPr sz="18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names.</a:t>
            </a:r>
            <a:endParaRPr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ts val="1925"/>
              </a:lnSpc>
              <a:tabLst>
                <a:tab pos="698500" algn="l"/>
              </a:tabLst>
            </a:pP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Drop</a:t>
            </a:r>
            <a:r>
              <a:rPr sz="1800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columns</a:t>
            </a:r>
            <a:r>
              <a:rPr sz="18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having</a:t>
            </a:r>
            <a:r>
              <a:rPr sz="1800" spc="-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only</a:t>
            </a:r>
            <a:r>
              <a:rPr sz="18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1</a:t>
            </a:r>
            <a:r>
              <a:rPr sz="18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unique</a:t>
            </a:r>
            <a:r>
              <a:rPr sz="18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values.</a:t>
            </a:r>
            <a:endParaRPr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/>
              <a:cs typeface="Calibri" panose="020F0502020204030204"/>
            </a:endParaRPr>
          </a:p>
          <a:p>
            <a:pPr marR="5080" lvl="1">
              <a:lnSpc>
                <a:spcPct val="70000"/>
              </a:lnSpc>
              <a:spcBef>
                <a:spcPts val="555"/>
              </a:spcBef>
              <a:tabLst>
                <a:tab pos="747395" algn="l"/>
              </a:tabLst>
            </a:pP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Drop</a:t>
            </a:r>
            <a:r>
              <a:rPr sz="18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customer</a:t>
            </a:r>
            <a:r>
              <a:rPr sz="1800" spc="-4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behavior</a:t>
            </a:r>
            <a:r>
              <a:rPr sz="1800" spc="-6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variables</a:t>
            </a:r>
            <a:r>
              <a:rPr sz="18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as</a:t>
            </a:r>
            <a:r>
              <a:rPr sz="18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these</a:t>
            </a:r>
            <a:r>
              <a:rPr sz="1800" spc="-3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are</a:t>
            </a:r>
            <a:r>
              <a:rPr sz="18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not</a:t>
            </a:r>
            <a:r>
              <a:rPr sz="18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available</a:t>
            </a:r>
            <a:r>
              <a:rPr sz="1800" spc="-4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at</a:t>
            </a:r>
            <a:r>
              <a:rPr sz="1800" spc="-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time</a:t>
            </a:r>
            <a:r>
              <a:rPr sz="1800" spc="-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spc="-2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of </a:t>
            </a: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loan</a:t>
            </a:r>
            <a:r>
              <a:rPr sz="1800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800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application.</a:t>
            </a:r>
            <a:endParaRPr sz="1800" spc="-1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/>
              <a:cs typeface="Calibri" panose="020F0502020204030204"/>
              <a:sym typeface="+mn-ea"/>
            </a:endParaRPr>
          </a:p>
          <a:p>
            <a:pPr marL="457200" marR="5080" lvl="1" indent="0">
              <a:lnSpc>
                <a:spcPct val="70000"/>
              </a:lnSpc>
              <a:spcBef>
                <a:spcPts val="555"/>
              </a:spcBef>
              <a:buNone/>
              <a:tabLst>
                <a:tab pos="747395" algn="l"/>
              </a:tabLst>
            </a:pPr>
            <a:endParaRPr sz="1800" spc="-1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/>
              <a:cs typeface="Calibri" panose="020F0502020204030204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</a:pPr>
            <a:r>
              <a:rPr lang="en-US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FIXING ROWS:</a:t>
            </a:r>
            <a:endParaRPr lang="en-US" sz="1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 algn="l">
              <a:lnSpc>
                <a:spcPts val="1935"/>
              </a:lnSpc>
              <a:spcBef>
                <a:spcPct val="20000"/>
              </a:spcBef>
              <a:buClrTx/>
              <a:buSzTx/>
              <a:buFontTx/>
              <a:tabLst>
                <a:tab pos="698500" algn="l"/>
              </a:tabLst>
            </a:pP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  <a:sym typeface="+mn-ea"/>
              </a:rPr>
              <a:t>Removing Irrelevant rows.</a:t>
            </a:r>
            <a:endParaRPr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/>
              <a:cs typeface="Calibri" panose="020F0502020204030204"/>
              <a:sym typeface="+mn-ea"/>
            </a:endParaRPr>
          </a:p>
          <a:p>
            <a:pPr lvl="1" algn="l">
              <a:lnSpc>
                <a:spcPts val="1935"/>
              </a:lnSpc>
              <a:spcBef>
                <a:spcPct val="20000"/>
              </a:spcBef>
              <a:buClrTx/>
              <a:buSzTx/>
              <a:buFontTx/>
              <a:tabLst>
                <a:tab pos="698500" algn="l"/>
              </a:tabLst>
            </a:pPr>
            <a:r>
              <a:rPr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  <a:cs typeface="Calibri" panose="020F0502020204030204"/>
              </a:rPr>
              <a:t>Imputing missing values with suitable representative values</a:t>
            </a:r>
            <a:endParaRPr lang="en-US" sz="1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n>
                  <a:solidFill>
                    <a:schemeClr val="tx2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Univariate</a:t>
            </a:r>
            <a:r>
              <a:rPr lang="en-US" dirty="0" smtClean="0">
                <a:ln>
                  <a:solidFill>
                    <a:schemeClr val="tx2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 Analysis</a:t>
            </a:r>
            <a:endParaRPr lang="en-US" dirty="0" smtClean="0">
              <a:ln>
                <a:solidFill>
                  <a:schemeClr val="tx2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360" y="1496695"/>
            <a:ext cx="6965315" cy="979805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0070C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Plotting  Loan_status to visualize distribution of Fully paid and charged off loans.</a:t>
            </a:r>
            <a:endParaRPr lang="en-US" sz="1800" dirty="0" smtClean="0">
              <a:solidFill>
                <a:srgbClr val="0070C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1800" dirty="0" smtClean="0">
                <a:solidFill>
                  <a:srgbClr val="0070C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We can see that around 15% of the loans resulted in defaults.</a:t>
            </a:r>
            <a:endParaRPr lang="en-US" sz="1800" dirty="0">
              <a:solidFill>
                <a:srgbClr val="0070C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IN" sz="1800" dirty="0"/>
          </a:p>
        </p:txBody>
      </p:sp>
      <p:pic>
        <p:nvPicPr>
          <p:cNvPr id="4" name="Content Placeholder 3" descr="download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764030" y="2555875"/>
            <a:ext cx="5208270" cy="40303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n>
                  <a:solidFill>
                    <a:schemeClr val="tx2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Univariate</a:t>
            </a:r>
            <a:r>
              <a:rPr lang="en-US" dirty="0" smtClean="0">
                <a:ln>
                  <a:solidFill>
                    <a:schemeClr val="tx2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 Analysis</a:t>
            </a:r>
            <a:endParaRPr lang="en-US" dirty="0" smtClean="0">
              <a:ln>
                <a:solidFill>
                  <a:schemeClr val="tx2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7955"/>
            <a:ext cx="7009765" cy="1449705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0070C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Plotting  terms to visualize distribution of terms across dataset.</a:t>
            </a:r>
            <a:endParaRPr lang="en-US" sz="1800" dirty="0" smtClean="0">
              <a:solidFill>
                <a:srgbClr val="0070C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1800" dirty="0" smtClean="0">
                <a:solidFill>
                  <a:srgbClr val="0070C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We can see that loans with term 36 months are around 3 times loans with 60 months.</a:t>
            </a:r>
            <a:endParaRPr lang="en-US" sz="1800" dirty="0">
              <a:solidFill>
                <a:srgbClr val="0070C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IN" sz="1800" dirty="0"/>
          </a:p>
        </p:txBody>
      </p:sp>
      <p:pic>
        <p:nvPicPr>
          <p:cNvPr id="6" name="Content Placeholder 5" descr="download (2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99795" y="2780665"/>
            <a:ext cx="6717030" cy="36156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n>
                  <a:solidFill>
                    <a:schemeClr val="tx2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Univariate</a:t>
            </a:r>
            <a:r>
              <a:rPr lang="en-US" dirty="0" smtClean="0">
                <a:ln>
                  <a:solidFill>
                    <a:schemeClr val="tx2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 Analysis</a:t>
            </a:r>
            <a:endParaRPr lang="en-US" dirty="0" smtClean="0">
              <a:ln>
                <a:solidFill>
                  <a:schemeClr val="tx2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7926705" cy="153289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0070C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Plotting  interest rates ranges to visualize distribution of interest rates across dataset.</a:t>
            </a:r>
            <a:endParaRPr lang="en-US" sz="1800" dirty="0" smtClean="0">
              <a:solidFill>
                <a:srgbClr val="0070C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1800" dirty="0" smtClean="0">
                <a:solidFill>
                  <a:srgbClr val="0070C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We can observe that loans are maximum in the interest range 11-13% and loans with higher interest rates are lesser.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IN" sz="1800" dirty="0"/>
          </a:p>
        </p:txBody>
      </p:sp>
      <p:pic>
        <p:nvPicPr>
          <p:cNvPr id="5" name="Content Placeholder 4" descr="download (13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71475" y="2858770"/>
            <a:ext cx="8520430" cy="3736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n>
                  <a:solidFill>
                    <a:schemeClr val="tx2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Univariate</a:t>
            </a:r>
            <a:r>
              <a:rPr lang="en-US" dirty="0" smtClean="0">
                <a:ln>
                  <a:solidFill>
                    <a:schemeClr val="tx2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 Analysis</a:t>
            </a:r>
            <a:endParaRPr lang="en-US" dirty="0" smtClean="0">
              <a:ln>
                <a:solidFill>
                  <a:schemeClr val="tx2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8071485" cy="474726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0070C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Plotting loan ammount ranges to visualize distribution of loan ammount range across dataset.</a:t>
            </a:r>
            <a:endParaRPr lang="en-US" sz="1800" dirty="0" smtClean="0">
              <a:solidFill>
                <a:srgbClr val="0070C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1800" dirty="0" smtClean="0">
                <a:solidFill>
                  <a:srgbClr val="0070C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We can observe that loans are maximum in the loan ammount are maximum in the range 5-10K.</a:t>
            </a:r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IN" sz="1800" dirty="0"/>
          </a:p>
        </p:txBody>
      </p:sp>
      <p:pic>
        <p:nvPicPr>
          <p:cNvPr id="6" name="Content Placeholder 5" descr="download (15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94310" y="2662555"/>
            <a:ext cx="8726805" cy="38106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n>
                  <a:solidFill>
                    <a:schemeClr val="tx2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Univariate</a:t>
            </a:r>
            <a:r>
              <a:rPr lang="en-US" dirty="0" smtClean="0">
                <a:ln>
                  <a:solidFill>
                    <a:schemeClr val="tx2"/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 Analysis</a:t>
            </a:r>
            <a:endParaRPr lang="en-US" dirty="0" smtClean="0">
              <a:ln>
                <a:solidFill>
                  <a:schemeClr val="tx2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360" y="1628775"/>
            <a:ext cx="7904480" cy="104902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0070C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Plotting grades to visualize distribution of grades across dataset.</a:t>
            </a:r>
            <a:endParaRPr lang="en-US" sz="1800" dirty="0" smtClean="0">
              <a:solidFill>
                <a:srgbClr val="0070C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1800" dirty="0" smtClean="0">
                <a:solidFill>
                  <a:srgbClr val="0070C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We can observe that maximum loans are of B grades and G grades has minimum loan counts.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IN" sz="1800" dirty="0"/>
          </a:p>
        </p:txBody>
      </p:sp>
      <p:pic>
        <p:nvPicPr>
          <p:cNvPr id="5" name="Content Placeholder 4" descr="download (16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51460" y="3357245"/>
            <a:ext cx="8262620" cy="30727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5089</Words>
  <Application>WPS Presentation</Application>
  <PresentationFormat>On-screen Show (4:3)</PresentationFormat>
  <Paragraphs>243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SimSun</vt:lpstr>
      <vt:lpstr>Wingdings</vt:lpstr>
      <vt:lpstr>Calibri</vt:lpstr>
      <vt:lpstr>Wingdings</vt:lpstr>
      <vt:lpstr>Microsoft YaHei</vt:lpstr>
      <vt:lpstr>Arial Unicode MS</vt:lpstr>
      <vt:lpstr>Business Cooperate</vt:lpstr>
      <vt:lpstr>PowerPoint 演示文稿</vt:lpstr>
      <vt:lpstr>Problem Statement</vt:lpstr>
      <vt:lpstr>PROBLEM SOLVING METHODOLOGY</vt:lpstr>
      <vt:lpstr>Data Understanding and Cleaning</vt:lpstr>
      <vt:lpstr>Univariate Analysis</vt:lpstr>
      <vt:lpstr>Univariate Analysis</vt:lpstr>
      <vt:lpstr>Univariate Analysis</vt:lpstr>
      <vt:lpstr>Univariate Analysis</vt:lpstr>
      <vt:lpstr>Univariate Analysis</vt:lpstr>
      <vt:lpstr>Univariate Analysis</vt:lpstr>
      <vt:lpstr>Univariate Analysis</vt:lpstr>
      <vt:lpstr>Bivariate Analysis</vt:lpstr>
      <vt:lpstr>Bivariate Analysis</vt:lpstr>
      <vt:lpstr>Bivariate Analysis</vt:lpstr>
      <vt:lpstr>Bivariate Analysis</vt:lpstr>
      <vt:lpstr>Bivariate Analysis</vt:lpstr>
      <vt:lpstr>Bivariate Analysis</vt:lpstr>
      <vt:lpstr>Correlations</vt:lpstr>
      <vt:lpstr>Conclusions from correlations</vt:lpstr>
      <vt:lpstr>Final Conclusions</vt:lpstr>
      <vt:lpstr>Final 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ajay</dc:creator>
  <cp:lastModifiedBy>VIPIN</cp:lastModifiedBy>
  <cp:revision>54</cp:revision>
  <dcterms:created xsi:type="dcterms:W3CDTF">2022-02-08T21:46:00Z</dcterms:created>
  <dcterms:modified xsi:type="dcterms:W3CDTF">2022-02-09T11:09:46Z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2925999E734048AC987138751BFAC9D4</vt:lpwstr>
  </property>
  <property fmtid="{D5CDD505-2E9C-101B-9397-08002B2CF9AE}" pid="3" name="KSOProductBuildVer">
    <vt:lpwstr>1033-11.2.0.10311</vt:lpwstr>
  </property>
</Properties>
</file>