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2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577075" y="2229550"/>
            <a:ext cx="2478600" cy="1527046"/>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smtClean="0">
                <a:solidFill>
                  <a:srgbClr val="D4DF33"/>
                </a:solidFill>
              </a:rPr>
              <a:t>Executive summary best practice</a:t>
            </a:r>
            <a:endParaRPr dirty="0"/>
          </a:p>
        </p:txBody>
      </p:sp>
      <p:sp>
        <p:nvSpPr>
          <p:cNvPr id="512" name="Google Shape;512;p1"/>
          <p:cNvSpPr txBox="1"/>
          <p:nvPr/>
        </p:nvSpPr>
        <p:spPr>
          <a:xfrm>
            <a:off x="4281055" y="110837"/>
            <a:ext cx="7384472" cy="6858000"/>
          </a:xfrm>
          <a:prstGeom prst="rect">
            <a:avLst/>
          </a:prstGeom>
          <a:noFill/>
          <a:ln>
            <a:noFill/>
          </a:ln>
        </p:spPr>
        <p:txBody>
          <a:bodyPr spcFirstLastPara="1" wrap="square" lIns="91425" tIns="45700" rIns="91425" bIns="45700" anchor="t" anchorCtr="0">
            <a:noAutofit/>
          </a:bodyPr>
          <a:lstStyle/>
          <a:p>
            <a:pPr marL="108000" marR="0" lvl="1" indent="0" algn="just" rtl="0">
              <a:lnSpc>
                <a:spcPct val="90000"/>
              </a:lnSpc>
              <a:spcBef>
                <a:spcPts val="0"/>
              </a:spcBef>
              <a:spcAft>
                <a:spcPts val="0"/>
              </a:spcAft>
              <a:buClr>
                <a:srgbClr val="28BA73"/>
              </a:buClr>
              <a:buSzPts val="1600"/>
              <a:buFont typeface="Arial"/>
              <a:buNone/>
            </a:pPr>
            <a:r>
              <a:rPr lang="en-US" sz="1600" b="1" dirty="0">
                <a:solidFill>
                  <a:schemeClr val="dk1"/>
                </a:solidFill>
                <a:latin typeface="Trebuchet MS"/>
                <a:ea typeface="Trebuchet MS"/>
                <a:cs typeface="Trebuchet MS"/>
                <a:sym typeface="Trebuchet MS"/>
              </a:rPr>
              <a:t>Situation</a:t>
            </a:r>
            <a:endParaRPr sz="1600" b="1" dirty="0"/>
          </a:p>
          <a:p>
            <a:pPr marL="324000" lvl="1" indent="-216000" algn="just">
              <a:spcBef>
                <a:spcPts val="300"/>
              </a:spcBef>
              <a:buClr>
                <a:srgbClr val="28BA73"/>
              </a:buClr>
              <a:buSzPts val="1600"/>
              <a:buFont typeface="Trebuchet MS"/>
              <a:buChar char="•"/>
            </a:pPr>
            <a:r>
              <a:rPr lang="en-US" sz="1600" dirty="0" err="1">
                <a:solidFill>
                  <a:schemeClr val="tx1">
                    <a:lumMod val="100000"/>
                  </a:schemeClr>
                </a:solidFill>
                <a:latin typeface="Trebuchet MS" panose="020B0703020202090204" pitchFamily="34" charset="0"/>
              </a:rPr>
              <a:t>Powerco</a:t>
            </a:r>
            <a:r>
              <a:rPr lang="en-US" sz="1600" dirty="0">
                <a:solidFill>
                  <a:schemeClr val="tx1">
                    <a:lumMod val="100000"/>
                  </a:schemeClr>
                </a:solidFill>
                <a:latin typeface="Trebuchet MS" panose="020B0703020202090204" pitchFamily="34" charset="0"/>
              </a:rPr>
              <a:t> is experiencing customer churn, they assume that the churn is driven by the customer price sensitivities, one possible strategy is to offer customers who have high probability to churn a 20% discount</a:t>
            </a:r>
          </a:p>
          <a:p>
            <a:pPr marL="108000" lvl="1" indent="0" algn="just">
              <a:buClr>
                <a:schemeClr val="tx2">
                  <a:lumMod val="100000"/>
                </a:schemeClr>
              </a:buClr>
              <a:buSzPct val="100000"/>
              <a:buNone/>
            </a:pPr>
            <a:endParaRPr lang="en-US" sz="1600" dirty="0" smtClean="0">
              <a:solidFill>
                <a:schemeClr val="tx1">
                  <a:lumMod val="100000"/>
                </a:schemeClr>
              </a:solidFill>
              <a:latin typeface="Trebuchet MS" panose="020B0703020202090204" pitchFamily="34" charset="0"/>
            </a:endParaRPr>
          </a:p>
          <a:p>
            <a:pPr marL="108000" lvl="1" indent="0" algn="just">
              <a:buClr>
                <a:schemeClr val="tx2">
                  <a:lumMod val="100000"/>
                </a:schemeClr>
              </a:buClr>
              <a:buSzPct val="100000"/>
              <a:buNone/>
            </a:pPr>
            <a:r>
              <a:rPr lang="en-US" sz="1600" b="1" dirty="0" smtClean="0">
                <a:solidFill>
                  <a:schemeClr val="tx1">
                    <a:lumMod val="100000"/>
                  </a:schemeClr>
                </a:solidFill>
                <a:latin typeface="Trebuchet MS" panose="020B0703020202090204" pitchFamily="34" charset="0"/>
              </a:rPr>
              <a:t>Model Training</a:t>
            </a:r>
            <a:endParaRPr lang="en-US" sz="1600" b="1" dirty="0">
              <a:solidFill>
                <a:schemeClr val="tx1">
                  <a:lumMod val="100000"/>
                </a:schemeClr>
              </a:solidFill>
              <a:latin typeface="Trebuchet MS" panose="020B0703020202090204" pitchFamily="34" charset="0"/>
            </a:endParaRPr>
          </a:p>
          <a:p>
            <a:pPr marL="393750" lvl="1" indent="-285750" algn="just">
              <a:buClr>
                <a:schemeClr val="tx2">
                  <a:lumMod val="100000"/>
                </a:schemeClr>
              </a:buClr>
              <a:buSzPct val="100000"/>
            </a:pPr>
            <a:r>
              <a:rPr lang="en-US" sz="1600" dirty="0" smtClean="0">
                <a:solidFill>
                  <a:schemeClr val="tx1">
                    <a:lumMod val="100000"/>
                  </a:schemeClr>
                </a:solidFill>
                <a:latin typeface="Trebuchet MS" panose="020B0703020202090204" pitchFamily="34" charset="0"/>
              </a:rPr>
              <a:t>     After </a:t>
            </a:r>
            <a:r>
              <a:rPr lang="en-US" sz="1600" dirty="0">
                <a:solidFill>
                  <a:schemeClr val="tx1">
                    <a:lumMod val="100000"/>
                  </a:schemeClr>
                </a:solidFill>
                <a:latin typeface="Trebuchet MS" panose="020B0703020202090204" pitchFamily="34" charset="0"/>
              </a:rPr>
              <a:t>the </a:t>
            </a:r>
            <a:r>
              <a:rPr lang="en-US" sz="1600" dirty="0" smtClean="0">
                <a:solidFill>
                  <a:schemeClr val="tx1">
                    <a:lumMod val="100000"/>
                  </a:schemeClr>
                </a:solidFill>
                <a:latin typeface="Trebuchet MS" panose="020B0703020202090204" pitchFamily="34" charset="0"/>
              </a:rPr>
              <a:t>data analysis and </a:t>
            </a:r>
            <a:r>
              <a:rPr lang="en-US" sz="1600" dirty="0">
                <a:solidFill>
                  <a:schemeClr val="tx1">
                    <a:lumMod val="100000"/>
                  </a:schemeClr>
                </a:solidFill>
                <a:latin typeface="Trebuchet MS" panose="020B0703020202090204" pitchFamily="34" charset="0"/>
              </a:rPr>
              <a:t>feature engineering, compared several classification model such as </a:t>
            </a:r>
            <a:r>
              <a:rPr lang="en-US" sz="1600" dirty="0" err="1">
                <a:solidFill>
                  <a:schemeClr val="tx1">
                    <a:lumMod val="100000"/>
                  </a:schemeClr>
                </a:solidFill>
                <a:latin typeface="Trebuchet MS" panose="020B0703020202090204" pitchFamily="34" charset="0"/>
              </a:rPr>
              <a:t>LogisticRegression</a:t>
            </a:r>
            <a:r>
              <a:rPr lang="en-US" sz="1600" dirty="0">
                <a:solidFill>
                  <a:schemeClr val="tx1">
                    <a:lumMod val="100000"/>
                  </a:schemeClr>
                </a:solidFill>
                <a:latin typeface="Trebuchet MS" panose="020B0703020202090204" pitchFamily="34" charset="0"/>
              </a:rPr>
              <a:t>, Random </a:t>
            </a:r>
            <a:r>
              <a:rPr lang="en-US" sz="1600" dirty="0" smtClean="0">
                <a:solidFill>
                  <a:schemeClr val="tx1">
                    <a:lumMod val="100000"/>
                  </a:schemeClr>
                </a:solidFill>
                <a:latin typeface="Trebuchet MS" panose="020B0703020202090204" pitchFamily="34" charset="0"/>
              </a:rPr>
              <a:t>Forest Classifier, </a:t>
            </a:r>
            <a:r>
              <a:rPr lang="en-US" sz="1600" dirty="0" err="1" smtClean="0">
                <a:solidFill>
                  <a:schemeClr val="tx1">
                    <a:lumMod val="100000"/>
                  </a:schemeClr>
                </a:solidFill>
                <a:latin typeface="Trebuchet MS" panose="020B0703020202090204" pitchFamily="34" charset="0"/>
              </a:rPr>
              <a:t>XGBoost</a:t>
            </a:r>
            <a:r>
              <a:rPr lang="en-US" sz="1600" dirty="0" smtClean="0">
                <a:solidFill>
                  <a:schemeClr val="tx1">
                    <a:lumMod val="100000"/>
                  </a:schemeClr>
                </a:solidFill>
                <a:latin typeface="Trebuchet MS" panose="020B0703020202090204" pitchFamily="34" charset="0"/>
              </a:rPr>
              <a:t> Classifier model </a:t>
            </a:r>
            <a:r>
              <a:rPr lang="en-US" sz="1600" dirty="0">
                <a:solidFill>
                  <a:schemeClr val="tx1">
                    <a:lumMod val="100000"/>
                  </a:schemeClr>
                </a:solidFill>
                <a:latin typeface="Trebuchet MS" panose="020B0703020202090204" pitchFamily="34" charset="0"/>
              </a:rPr>
              <a:t>has been built to predict </a:t>
            </a:r>
            <a:r>
              <a:rPr lang="en-US" sz="1600" dirty="0" smtClean="0">
                <a:solidFill>
                  <a:schemeClr val="tx1">
                    <a:lumMod val="100000"/>
                  </a:schemeClr>
                </a:solidFill>
                <a:latin typeface="Trebuchet MS" panose="020B0703020202090204" pitchFamily="34" charset="0"/>
              </a:rPr>
              <a:t>customer </a:t>
            </a:r>
            <a:r>
              <a:rPr lang="en-US" sz="1600" dirty="0">
                <a:solidFill>
                  <a:schemeClr val="tx1">
                    <a:lumMod val="100000"/>
                  </a:schemeClr>
                </a:solidFill>
                <a:latin typeface="Trebuchet MS" panose="020B0703020202090204" pitchFamily="34" charset="0"/>
              </a:rPr>
              <a:t>churn probability, achieving an accuracy </a:t>
            </a:r>
            <a:r>
              <a:rPr lang="en-US" sz="1600">
                <a:solidFill>
                  <a:schemeClr val="tx1">
                    <a:lumMod val="100000"/>
                  </a:schemeClr>
                </a:solidFill>
                <a:latin typeface="Trebuchet MS" panose="020B0703020202090204" pitchFamily="34" charset="0"/>
              </a:rPr>
              <a:t>o</a:t>
            </a:r>
            <a:r>
              <a:rPr lang="en-US" sz="1600" smtClean="0">
                <a:solidFill>
                  <a:schemeClr val="tx1">
                    <a:lumMod val="100000"/>
                  </a:schemeClr>
                </a:solidFill>
                <a:latin typeface="Trebuchet MS" panose="020B0703020202090204" pitchFamily="34" charset="0"/>
              </a:rPr>
              <a:t>f 90% </a:t>
            </a:r>
            <a:r>
              <a:rPr lang="en-US" sz="1600" dirty="0" smtClean="0">
                <a:solidFill>
                  <a:schemeClr val="tx1">
                    <a:lumMod val="100000"/>
                  </a:schemeClr>
                </a:solidFill>
                <a:latin typeface="Trebuchet MS" panose="020B0703020202090204" pitchFamily="34" charset="0"/>
              </a:rPr>
              <a:t>for </a:t>
            </a:r>
            <a:r>
              <a:rPr lang="en-US" sz="1600" smtClean="0">
                <a:solidFill>
                  <a:schemeClr val="tx1">
                    <a:lumMod val="100000"/>
                  </a:schemeClr>
                </a:solidFill>
                <a:latin typeface="Trebuchet MS" panose="020B0703020202090204" pitchFamily="34" charset="0"/>
              </a:rPr>
              <a:t>all models.</a:t>
            </a:r>
            <a:endParaRPr lang="en-US" sz="1600" dirty="0" smtClean="0">
              <a:solidFill>
                <a:schemeClr val="tx1">
                  <a:lumMod val="100000"/>
                </a:schemeClr>
              </a:solidFill>
              <a:latin typeface="Trebuchet MS" panose="020B0703020202090204" pitchFamily="34" charset="0"/>
            </a:endParaRPr>
          </a:p>
          <a:p>
            <a:pPr marL="393750" lvl="1" indent="-285750" algn="just">
              <a:buClr>
                <a:schemeClr val="tx2">
                  <a:lumMod val="100000"/>
                </a:schemeClr>
              </a:buClr>
              <a:buSzPct val="100000"/>
            </a:pPr>
            <a:endParaRPr lang="en-US" sz="1600" dirty="0">
              <a:solidFill>
                <a:schemeClr val="tx1">
                  <a:lumMod val="100000"/>
                </a:schemeClr>
              </a:solidFill>
              <a:latin typeface="Trebuchet MS" panose="020B0703020202090204" pitchFamily="34" charset="0"/>
            </a:endParaRPr>
          </a:p>
          <a:p>
            <a:pPr marL="393750" lvl="1" indent="-285750" algn="just">
              <a:buClr>
                <a:schemeClr val="tx2">
                  <a:lumMod val="100000"/>
                </a:schemeClr>
              </a:buClr>
              <a:buSzPct val="100000"/>
            </a:pPr>
            <a:endParaRPr lang="en-US" sz="1600" dirty="0" smtClean="0">
              <a:solidFill>
                <a:schemeClr val="tx1">
                  <a:lumMod val="100000"/>
                </a:schemeClr>
              </a:solidFill>
              <a:latin typeface="Trebuchet MS" panose="020B0703020202090204" pitchFamily="34" charset="0"/>
            </a:endParaRPr>
          </a:p>
          <a:p>
            <a:pPr marL="393750" lvl="1" indent="-285750" algn="just">
              <a:buClr>
                <a:schemeClr val="tx2">
                  <a:lumMod val="100000"/>
                </a:schemeClr>
              </a:buClr>
              <a:buSzPct val="100000"/>
            </a:pPr>
            <a:r>
              <a:rPr lang="en-US" sz="1600" b="1" dirty="0" smtClean="0">
                <a:solidFill>
                  <a:schemeClr val="tx1">
                    <a:lumMod val="100000"/>
                  </a:schemeClr>
                </a:solidFill>
                <a:latin typeface="Trebuchet MS" panose="020B0703020202090204" pitchFamily="34" charset="0"/>
              </a:rPr>
              <a:t>Insight </a:t>
            </a:r>
            <a:endParaRPr lang="en-US" sz="1600" b="1" dirty="0">
              <a:solidFill>
                <a:schemeClr val="dk1"/>
              </a:solidFill>
              <a:latin typeface="Trebuchet MS"/>
              <a:sym typeface="Trebuchet MS"/>
            </a:endParaRPr>
          </a:p>
          <a:p>
            <a:pPr marL="393750" lvl="1" indent="-285750" algn="just">
              <a:buClr>
                <a:schemeClr val="tx2">
                  <a:lumMod val="100000"/>
                </a:schemeClr>
              </a:buClr>
              <a:buSzPct val="100000"/>
            </a:pPr>
            <a:r>
              <a:rPr lang="en-US" sz="1600" dirty="0" smtClean="0">
                <a:solidFill>
                  <a:schemeClr val="dk1"/>
                </a:solidFill>
                <a:latin typeface="Trebuchet MS"/>
                <a:ea typeface="Trebuchet MS"/>
                <a:cs typeface="Trebuchet MS"/>
                <a:sym typeface="Trebuchet MS"/>
              </a:rPr>
              <a:t>	</a:t>
            </a:r>
            <a:r>
              <a:rPr lang="en-US" sz="1600" dirty="0">
                <a:solidFill>
                  <a:schemeClr val="tx1">
                    <a:lumMod val="100000"/>
                  </a:schemeClr>
                </a:solidFill>
                <a:latin typeface="Trebuchet MS" panose="020B0703020202090204" pitchFamily="34" charset="0"/>
              </a:rPr>
              <a:t>Around 10% churn rate exists in current customers</a:t>
            </a:r>
          </a:p>
          <a:p>
            <a:pPr marL="108000" lvl="1" indent="0" algn="just">
              <a:buClr>
                <a:schemeClr val="tx2">
                  <a:lumMod val="100000"/>
                </a:schemeClr>
              </a:buClr>
              <a:buSzPct val="100000"/>
              <a:buNone/>
            </a:pPr>
            <a:r>
              <a:rPr lang="en-US" sz="1600" dirty="0" smtClean="0">
                <a:solidFill>
                  <a:schemeClr val="dk1"/>
                </a:solidFill>
                <a:latin typeface="Trebuchet MS"/>
                <a:sym typeface="Trebuchet MS"/>
              </a:rPr>
              <a:t>     </a:t>
            </a:r>
            <a:r>
              <a:rPr lang="en-US" sz="1600" dirty="0" smtClean="0">
                <a:solidFill>
                  <a:schemeClr val="tx1">
                    <a:lumMod val="100000"/>
                  </a:schemeClr>
                </a:solidFill>
                <a:latin typeface="Trebuchet MS" panose="020B0703020202090204" pitchFamily="34" charset="0"/>
              </a:rPr>
              <a:t>From </a:t>
            </a:r>
            <a:r>
              <a:rPr lang="en-US" sz="1600" dirty="0">
                <a:solidFill>
                  <a:schemeClr val="tx1">
                    <a:lumMod val="100000"/>
                  </a:schemeClr>
                </a:solidFill>
                <a:latin typeface="Trebuchet MS" panose="020B0703020202090204" pitchFamily="34" charset="0"/>
              </a:rPr>
              <a:t>the model, price is not a major factor of </a:t>
            </a:r>
            <a:r>
              <a:rPr lang="en-US" sz="1600" dirty="0" smtClean="0">
                <a:solidFill>
                  <a:schemeClr val="tx1">
                    <a:lumMod val="100000"/>
                  </a:schemeClr>
                </a:solidFill>
                <a:latin typeface="Trebuchet MS" panose="020B0703020202090204" pitchFamily="34" charset="0"/>
              </a:rPr>
              <a:t>the churn</a:t>
            </a:r>
            <a:r>
              <a:rPr lang="en-US" sz="1600" dirty="0">
                <a:solidFill>
                  <a:schemeClr val="tx1">
                    <a:lumMod val="100000"/>
                  </a:schemeClr>
                </a:solidFill>
                <a:latin typeface="Trebuchet MS" panose="020B0703020202090204" pitchFamily="34" charset="0"/>
              </a:rPr>
              <a:t>. </a:t>
            </a:r>
            <a:r>
              <a:rPr lang="en-US" sz="1600" dirty="0" smtClean="0">
                <a:solidFill>
                  <a:schemeClr val="tx1">
                    <a:lumMod val="100000"/>
                  </a:schemeClr>
                </a:solidFill>
                <a:latin typeface="Trebuchet MS" panose="020B0703020202090204" pitchFamily="34" charset="0"/>
              </a:rPr>
              <a:t>                </a:t>
            </a:r>
            <a:r>
              <a:rPr lang="en-US" sz="1600" dirty="0">
                <a:solidFill>
                  <a:schemeClr val="tx1">
                    <a:lumMod val="100000"/>
                  </a:schemeClr>
                </a:solidFill>
                <a:latin typeface="Trebuchet MS" panose="020B0703020202090204" pitchFamily="34" charset="0"/>
              </a:rPr>
              <a:t> </a:t>
            </a:r>
            <a:r>
              <a:rPr lang="en-US" sz="1600" dirty="0" smtClean="0">
                <a:solidFill>
                  <a:schemeClr val="tx1">
                    <a:lumMod val="100000"/>
                  </a:schemeClr>
                </a:solidFill>
                <a:latin typeface="Trebuchet MS" panose="020B0703020202090204" pitchFamily="34" charset="0"/>
              </a:rPr>
              <a:t> </a:t>
            </a:r>
            <a:r>
              <a:rPr lang="en-US" sz="1600" dirty="0">
                <a:solidFill>
                  <a:schemeClr val="tx1">
                    <a:lumMod val="100000"/>
                  </a:schemeClr>
                </a:solidFill>
                <a:latin typeface="Trebuchet MS" panose="020B0703020202090204" pitchFamily="34" charset="0"/>
              </a:rPr>
              <a:t> </a:t>
            </a:r>
            <a:r>
              <a:rPr lang="en-US" sz="1600" dirty="0" smtClean="0">
                <a:solidFill>
                  <a:schemeClr val="tx1">
                    <a:lumMod val="100000"/>
                  </a:schemeClr>
                </a:solidFill>
                <a:latin typeface="Trebuchet MS" panose="020B0703020202090204" pitchFamily="34" charset="0"/>
              </a:rPr>
              <a:t>                 According </a:t>
            </a:r>
            <a:r>
              <a:rPr lang="en-US" sz="1600" dirty="0">
                <a:solidFill>
                  <a:schemeClr val="tx1">
                    <a:lumMod val="100000"/>
                  </a:schemeClr>
                </a:solidFill>
                <a:latin typeface="Trebuchet MS" panose="020B0703020202090204" pitchFamily="34" charset="0"/>
              </a:rPr>
              <a:t>to the </a:t>
            </a:r>
            <a:r>
              <a:rPr lang="en-US" sz="1600" dirty="0" smtClean="0">
                <a:solidFill>
                  <a:schemeClr val="tx1">
                    <a:lumMod val="100000"/>
                  </a:schemeClr>
                </a:solidFill>
                <a:latin typeface="Trebuchet MS" panose="020B0703020202090204" pitchFamily="34" charset="0"/>
              </a:rPr>
              <a:t>models:</a:t>
            </a:r>
          </a:p>
          <a:p>
            <a:pPr marL="450900" lvl="1" indent="-342900">
              <a:buClr>
                <a:schemeClr val="tx2">
                  <a:lumMod val="100000"/>
                </a:schemeClr>
              </a:buClr>
              <a:buSzPct val="100000"/>
              <a:buAutoNum type="arabicPeriod"/>
            </a:pPr>
            <a:r>
              <a:rPr lang="en-US" sz="1600" dirty="0" smtClean="0">
                <a:solidFill>
                  <a:schemeClr val="tx1">
                    <a:lumMod val="100000"/>
                  </a:schemeClr>
                </a:solidFill>
                <a:latin typeface="Trebuchet MS" panose="020B0703020202090204" pitchFamily="34" charset="0"/>
              </a:rPr>
              <a:t>1) Electricity </a:t>
            </a:r>
            <a:r>
              <a:rPr lang="en-US" sz="1600" dirty="0">
                <a:solidFill>
                  <a:schemeClr val="tx1">
                    <a:lumMod val="100000"/>
                  </a:schemeClr>
                </a:solidFill>
                <a:latin typeface="Trebuchet MS" panose="020B0703020202090204" pitchFamily="34" charset="0"/>
              </a:rPr>
              <a:t>consumption for the past 12 months is the highest </a:t>
            </a:r>
            <a:r>
              <a:rPr lang="en-US" sz="1600" dirty="0" smtClean="0">
                <a:solidFill>
                  <a:schemeClr val="tx1">
                    <a:lumMod val="100000"/>
                  </a:schemeClr>
                </a:solidFill>
                <a:latin typeface="Trebuchet MS" panose="020B0703020202090204" pitchFamily="34" charset="0"/>
              </a:rPr>
              <a:t>        </a:t>
            </a:r>
            <a:r>
              <a:rPr lang="en-US" sz="1600" spc="300" dirty="0" smtClean="0">
                <a:solidFill>
                  <a:schemeClr val="tx1">
                    <a:lumMod val="100000"/>
                  </a:schemeClr>
                </a:solidFill>
                <a:latin typeface="Trebuchet MS" panose="020B0703020202090204" pitchFamily="34" charset="0"/>
              </a:rPr>
              <a:t>   </a:t>
            </a:r>
            <a:r>
              <a:rPr lang="en-US" sz="1600" dirty="0" smtClean="0">
                <a:solidFill>
                  <a:schemeClr val="tx1">
                    <a:lumMod val="100000"/>
                  </a:schemeClr>
                </a:solidFill>
                <a:latin typeface="Trebuchet MS" panose="020B0703020202090204" pitchFamily="34" charset="0"/>
              </a:rPr>
              <a:t>determinant </a:t>
            </a:r>
            <a:r>
              <a:rPr lang="en-US" sz="1600" dirty="0">
                <a:solidFill>
                  <a:schemeClr val="tx1">
                    <a:lumMod val="100000"/>
                  </a:schemeClr>
                </a:solidFill>
                <a:latin typeface="Trebuchet MS" panose="020B0703020202090204" pitchFamily="34" charset="0"/>
              </a:rPr>
              <a:t>of the customer churn. This is followed by the </a:t>
            </a:r>
          </a:p>
          <a:p>
            <a:pPr marL="450900" lvl="1" indent="-342900">
              <a:buClr>
                <a:schemeClr val="tx2">
                  <a:lumMod val="100000"/>
                </a:schemeClr>
              </a:buClr>
              <a:buSzPct val="100000"/>
              <a:buAutoNum type="arabicPeriod"/>
            </a:pPr>
            <a:r>
              <a:rPr lang="en-US" sz="1600" dirty="0" smtClean="0">
                <a:solidFill>
                  <a:schemeClr val="tx1">
                    <a:lumMod val="100000"/>
                  </a:schemeClr>
                </a:solidFill>
                <a:latin typeface="Trebuchet MS" panose="020B0703020202090204" pitchFamily="34" charset="0"/>
              </a:rPr>
              <a:t>2) Total </a:t>
            </a:r>
            <a:r>
              <a:rPr lang="en-US" sz="1600" dirty="0">
                <a:solidFill>
                  <a:schemeClr val="tx1">
                    <a:lumMod val="100000"/>
                  </a:schemeClr>
                </a:solidFill>
                <a:latin typeface="Trebuchet MS" panose="020B0703020202090204" pitchFamily="34" charset="0"/>
              </a:rPr>
              <a:t>net margin</a:t>
            </a:r>
          </a:p>
          <a:p>
            <a:pPr marL="450900" lvl="1" indent="-342900">
              <a:buClr>
                <a:schemeClr val="tx2">
                  <a:lumMod val="100000"/>
                </a:schemeClr>
              </a:buClr>
              <a:buSzPct val="100000"/>
              <a:buAutoNum type="arabicPeriod"/>
            </a:pPr>
            <a:r>
              <a:rPr lang="en-US" sz="1600" dirty="0" smtClean="0">
                <a:solidFill>
                  <a:schemeClr val="tx1">
                    <a:lumMod val="100000"/>
                  </a:schemeClr>
                </a:solidFill>
                <a:latin typeface="Trebuchet MS" panose="020B0703020202090204" pitchFamily="34" charset="0"/>
              </a:rPr>
              <a:t>3) </a:t>
            </a:r>
            <a:r>
              <a:rPr lang="en-US" sz="1600" dirty="0">
                <a:solidFill>
                  <a:schemeClr val="tx1">
                    <a:lumMod val="100000"/>
                  </a:schemeClr>
                </a:solidFill>
                <a:latin typeface="Trebuchet MS" panose="020B0703020202090204" pitchFamily="34" charset="0"/>
              </a:rPr>
              <a:t>Forecasted bill of meter rental for the next 12 months</a:t>
            </a:r>
          </a:p>
          <a:p>
            <a:pPr marL="450900" lvl="1" indent="-342900">
              <a:buClr>
                <a:schemeClr val="tx2">
                  <a:lumMod val="100000"/>
                </a:schemeClr>
              </a:buClr>
              <a:buSzPct val="100000"/>
              <a:buAutoNum type="arabicPeriod"/>
            </a:pPr>
            <a:r>
              <a:rPr lang="en-US" sz="1600" dirty="0" smtClean="0">
                <a:solidFill>
                  <a:schemeClr val="tx1">
                    <a:lumMod val="100000"/>
                  </a:schemeClr>
                </a:solidFill>
                <a:latin typeface="Trebuchet MS" panose="020B0703020202090204" pitchFamily="34" charset="0"/>
              </a:rPr>
              <a:t>4) Forecasted </a:t>
            </a:r>
            <a:r>
              <a:rPr lang="en-US" sz="1600" dirty="0">
                <a:solidFill>
                  <a:schemeClr val="tx1">
                    <a:lumMod val="100000"/>
                  </a:schemeClr>
                </a:solidFill>
                <a:latin typeface="Trebuchet MS" panose="020B0703020202090204" pitchFamily="34" charset="0"/>
              </a:rPr>
              <a:t>electricity consumption for next 12 months </a:t>
            </a:r>
          </a:p>
          <a:p>
            <a:pPr marL="450900" lvl="1" indent="-342900">
              <a:buClr>
                <a:schemeClr val="tx2">
                  <a:lumMod val="100000"/>
                </a:schemeClr>
              </a:buClr>
              <a:buSzPct val="100000"/>
              <a:buAutoNum type="arabicPeriod"/>
            </a:pPr>
            <a:r>
              <a:rPr lang="en-US" sz="1600" dirty="0" smtClean="0">
                <a:solidFill>
                  <a:schemeClr val="tx1">
                    <a:lumMod val="100000"/>
                  </a:schemeClr>
                </a:solidFill>
                <a:latin typeface="Trebuchet MS" panose="020B0703020202090204" pitchFamily="34" charset="0"/>
              </a:rPr>
              <a:t>5) Net </a:t>
            </a:r>
            <a:r>
              <a:rPr lang="en-US" sz="1600" dirty="0">
                <a:solidFill>
                  <a:schemeClr val="tx1">
                    <a:lumMod val="100000"/>
                  </a:schemeClr>
                </a:solidFill>
                <a:latin typeface="Trebuchet MS" panose="020B0703020202090204" pitchFamily="34" charset="0"/>
              </a:rPr>
              <a:t>margin on power subscription</a:t>
            </a:r>
          </a:p>
          <a:p>
            <a:pPr marL="393750" lvl="1" indent="-285750">
              <a:buClr>
                <a:schemeClr val="tx2">
                  <a:lumMod val="100000"/>
                </a:schemeClr>
              </a:buClr>
              <a:buSzPct val="100000"/>
            </a:pPr>
            <a:endParaRPr sz="16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91</Words>
  <Application>Microsoft Office PowerPoint</Application>
  <PresentationFormat>Widescreen</PresentationFormat>
  <Paragraphs>17</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Executive summary best 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pc</cp:lastModifiedBy>
  <cp:revision>3</cp:revision>
  <dcterms:created xsi:type="dcterms:W3CDTF">2016-11-04T11:46:04Z</dcterms:created>
  <dcterms:modified xsi:type="dcterms:W3CDTF">2022-02-06T13:53:42Z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