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85" r:id="rId2"/>
    <p:sldId id="286" r:id="rId3"/>
    <p:sldId id="276" r:id="rId4"/>
    <p:sldId id="270" r:id="rId5"/>
    <p:sldId id="277" r:id="rId6"/>
    <p:sldId id="278" r:id="rId7"/>
    <p:sldId id="279" r:id="rId8"/>
    <p:sldId id="283" r:id="rId9"/>
    <p:sldId id="284" r:id="rId10"/>
    <p:sldId id="27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277" autoAdjust="0"/>
    <p:restoredTop sz="94660"/>
  </p:normalViewPr>
  <p:slideViewPr>
    <p:cSldViewPr>
      <p:cViewPr varScale="1">
        <p:scale>
          <a:sx n="82" d="100"/>
          <a:sy n="82" d="100"/>
        </p:scale>
        <p:origin x="1987" y="62"/>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CD895D-D788-4B08-93B3-B78EFB535739}" type="datetimeFigureOut">
              <a:rPr lang="en-IN" smtClean="0"/>
              <a:t>25-02-2023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432714-8A85-4045-9756-8E58AB7B761B}" type="slidenum">
              <a:rPr lang="en-IN" smtClean="0"/>
              <a:t>‹#›</a:t>
            </a:fld>
            <a:endParaRPr lang="en-IN"/>
          </a:p>
        </p:txBody>
      </p:sp>
    </p:spTree>
    <p:extLst>
      <p:ext uri="{BB962C8B-B14F-4D97-AF65-F5344CB8AC3E}">
        <p14:creationId xmlns:p14="http://schemas.microsoft.com/office/powerpoint/2010/main" val="956134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2</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92472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3</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4</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5</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6</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7</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8</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9</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2655081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3707677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053088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56" y="0"/>
            <a:ext cx="9147855" cy="548680"/>
          </a:xfrm>
        </p:spPr>
        <p:txBody>
          <a:bodyPr>
            <a:normAutofit/>
          </a:bodyPr>
          <a:lstStyle>
            <a:lvl1pPr algn="l">
              <a:defRPr sz="2800" b="1"/>
            </a:lvl1pPr>
          </a:lstStyle>
          <a:p>
            <a:r>
              <a:rPr lang="en-US"/>
              <a:t>Click to edit Master title style</a:t>
            </a:r>
            <a:endParaRPr lang="en-IN"/>
          </a:p>
        </p:txBody>
      </p:sp>
      <p:sp>
        <p:nvSpPr>
          <p:cNvPr id="3" name="Content Placeholder 2"/>
          <p:cNvSpPr>
            <a:spLocks noGrp="1"/>
          </p:cNvSpPr>
          <p:nvPr>
            <p:ph idx="1"/>
          </p:nvPr>
        </p:nvSpPr>
        <p:spPr>
          <a:xfrm>
            <a:off x="0" y="764704"/>
            <a:ext cx="9144000" cy="540060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p:cNvSpPr>
            <a:spLocks noGrp="1"/>
          </p:cNvSpPr>
          <p:nvPr>
            <p:ph type="sldNum" sz="quarter" idx="12"/>
          </p:nvPr>
        </p:nvSpPr>
        <p:spPr>
          <a:xfrm>
            <a:off x="0" y="6492064"/>
            <a:ext cx="395064" cy="365125"/>
          </a:xfrm>
        </p:spPr>
        <p:txBody>
          <a:bodyPr/>
          <a:lstStyle>
            <a:lvl1pPr algn="ctr">
              <a:defRPr/>
            </a:lvl1pPr>
          </a:lstStyle>
          <a:p>
            <a:fld id="{08FC1071-F2DF-4CA9-AA63-FF97A16BD739}" type="slidenum">
              <a:rPr lang="en-IN" smtClean="0"/>
              <a:pPr/>
              <a:t>‹#›</a:t>
            </a:fld>
            <a:endParaRPr lang="en-IN"/>
          </a:p>
        </p:txBody>
      </p:sp>
    </p:spTree>
    <p:extLst>
      <p:ext uri="{BB962C8B-B14F-4D97-AF65-F5344CB8AC3E}">
        <p14:creationId xmlns:p14="http://schemas.microsoft.com/office/powerpoint/2010/main" val="1321531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2055396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095711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IN"/>
          </a:p>
        </p:txBody>
      </p:sp>
      <p:sp>
        <p:nvSpPr>
          <p:cNvPr id="9" name="Slide Number Placeholder 8"/>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546919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IN"/>
          </a:p>
        </p:txBody>
      </p:sp>
      <p:sp>
        <p:nvSpPr>
          <p:cNvPr id="5" name="Slide Number Placeholder 4"/>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61577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IN"/>
          </a:p>
        </p:txBody>
      </p:sp>
      <p:sp>
        <p:nvSpPr>
          <p:cNvPr id="4" name="Slide Number Placeholder 3"/>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4204856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961854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3029271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676" y="8721"/>
            <a:ext cx="9163676" cy="490066"/>
          </a:xfrm>
          <a:prstGeom prst="rect">
            <a:avLst/>
          </a:prstGeom>
        </p:spPr>
        <p:txBody>
          <a:bodyPr vert="horz" lIns="91440" tIns="45720" rIns="91440" bIns="45720" rtlCol="0" anchor="ctr">
            <a:normAutofit/>
          </a:bodyPr>
          <a:lstStyle/>
          <a:p>
            <a:pPr lvl="0" algn="l"/>
            <a:r>
              <a:rPr lang="en-US"/>
              <a:t>Click to edit Master title style</a:t>
            </a:r>
            <a:endParaRPr lang="en-IN"/>
          </a:p>
        </p:txBody>
      </p:sp>
      <p:sp>
        <p:nvSpPr>
          <p:cNvPr id="3" name="Text Placeholder 2"/>
          <p:cNvSpPr>
            <a:spLocks noGrp="1"/>
          </p:cNvSpPr>
          <p:nvPr>
            <p:ph type="body" idx="1"/>
          </p:nvPr>
        </p:nvSpPr>
        <p:spPr>
          <a:xfrm>
            <a:off x="0" y="620688"/>
            <a:ext cx="9144000" cy="568863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p:cNvSpPr>
            <a:spLocks noGrp="1"/>
          </p:cNvSpPr>
          <p:nvPr>
            <p:ph type="sldNum" sz="quarter" idx="4"/>
          </p:nvPr>
        </p:nvSpPr>
        <p:spPr>
          <a:xfrm>
            <a:off x="0" y="6492875"/>
            <a:ext cx="46707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08FC1071-F2DF-4CA9-AA63-FF97A16BD739}" type="slidenum">
              <a:rPr lang="en-IN" smtClean="0"/>
              <a:pPr/>
              <a:t>‹#›</a:t>
            </a:fld>
            <a:endParaRPr lang="en-IN"/>
          </a:p>
        </p:txBody>
      </p:sp>
    </p:spTree>
    <p:extLst>
      <p:ext uri="{BB962C8B-B14F-4D97-AF65-F5344CB8AC3E}">
        <p14:creationId xmlns:p14="http://schemas.microsoft.com/office/powerpoint/2010/main" val="3888646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lang="en-IN" sz="2800" b="1" kern="120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449"/>
            <a:ext cx="9144000" cy="1080120"/>
          </a:xfrm>
        </p:spPr>
        <p:txBody>
          <a:bodyPr>
            <a:normAutofit/>
          </a:bodyPr>
          <a:lstStyle/>
          <a:p>
            <a:pPr fontAlgn="base">
              <a:spcAft>
                <a:spcPct val="0"/>
              </a:spcAft>
            </a:pPr>
            <a:r>
              <a:rPr lang="en-US" sz="2000" dirty="0">
                <a:ea typeface="Droid Sans Fallback"/>
                <a:cs typeface="Times New Roman" pitchFamily="18" charset="0"/>
              </a:rPr>
              <a:t>FOODIE ON CLOUD</a:t>
            </a:r>
            <a:br>
              <a:rPr lang="en-US" sz="2000" dirty="0">
                <a:ea typeface="Droid Sans Fallback"/>
                <a:cs typeface="Times New Roman" pitchFamily="18" charset="0"/>
              </a:rPr>
            </a:br>
            <a:r>
              <a:rPr lang="en-US" sz="2400" dirty="0">
                <a:ea typeface="Droid Sans Fallback"/>
                <a:cs typeface="Times New Roman" pitchFamily="18" charset="0"/>
              </a:rPr>
              <a:t>Project Synopsis Presentation </a:t>
            </a:r>
            <a:br>
              <a:rPr lang="en-US" sz="2400" dirty="0">
                <a:ea typeface="Droid Sans Fallback"/>
                <a:cs typeface="Times New Roman" pitchFamily="18" charset="0"/>
              </a:rPr>
            </a:br>
            <a:r>
              <a:rPr lang="en-US" sz="2000" dirty="0">
                <a:solidFill>
                  <a:srgbClr val="0033CC"/>
                </a:solidFill>
                <a:latin typeface="Calibri" pitchFamily="34" charset="0"/>
                <a:ea typeface="Droid Sans Fallback"/>
                <a:cs typeface="Times New Roman" pitchFamily="18" charset="0"/>
              </a:rPr>
              <a:t>Date: 24/02/2023</a:t>
            </a:r>
            <a:endParaRPr lang="en-IN" sz="2000" dirty="0"/>
          </a:p>
        </p:txBody>
      </p:sp>
      <p:sp>
        <p:nvSpPr>
          <p:cNvPr id="5" name="Rectangle 4"/>
          <p:cNvSpPr/>
          <p:nvPr/>
        </p:nvSpPr>
        <p:spPr>
          <a:xfrm>
            <a:off x="2323783" y="1585264"/>
            <a:ext cx="4968552" cy="14401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3" name="Rectangle 2"/>
          <p:cNvSpPr/>
          <p:nvPr/>
        </p:nvSpPr>
        <p:spPr>
          <a:xfrm>
            <a:off x="861224" y="6122424"/>
            <a:ext cx="7848872" cy="646331"/>
          </a:xfrm>
          <a:prstGeom prst="rect">
            <a:avLst/>
          </a:prstGeom>
        </p:spPr>
        <p:txBody>
          <a:bodyPr wrap="square">
            <a:spAutoFit/>
          </a:bodyPr>
          <a:lstStyle/>
          <a:p>
            <a:pPr lvl="0" algn="ctr" eaLnBrk="0" fontAlgn="base" hangingPunct="0">
              <a:spcBef>
                <a:spcPct val="0"/>
              </a:spcBef>
              <a:spcAft>
                <a:spcPct val="0"/>
              </a:spcAft>
            </a:pPr>
            <a:r>
              <a:rPr lang="en-US" b="1" dirty="0">
                <a:latin typeface="Calibri" pitchFamily="34" charset="0"/>
                <a:ea typeface="Droid Sans Fallback"/>
                <a:cs typeface="Calibri" pitchFamily="34" charset="0"/>
              </a:rPr>
              <a:t>FACULTY OF ENGINEERING &amp; COMPUTING SCIENCES</a:t>
            </a:r>
            <a:endParaRPr lang="en-US" sz="700" dirty="0">
              <a:latin typeface="Arial" pitchFamily="34" charset="0"/>
              <a:cs typeface="Arial" pitchFamily="34" charset="0"/>
            </a:endParaRPr>
          </a:p>
          <a:p>
            <a:pPr lvl="0" algn="ctr" eaLnBrk="0" fontAlgn="base" hangingPunct="0">
              <a:spcBef>
                <a:spcPct val="0"/>
              </a:spcBef>
              <a:spcAft>
                <a:spcPct val="0"/>
              </a:spcAft>
            </a:pPr>
            <a:r>
              <a:rPr lang="en-US" b="1" dirty="0">
                <a:latin typeface="Calibri" pitchFamily="34" charset="0"/>
                <a:ea typeface="Droid Sans Fallback"/>
                <a:cs typeface="Calibri" pitchFamily="34" charset="0"/>
              </a:rPr>
              <a:t>TEERTHANKER MAHAVEER UNIVERSITY, MORADABAD</a:t>
            </a:r>
            <a:endParaRPr lang="en-US" b="1" dirty="0">
              <a:latin typeface="Arial" pitchFamily="34" charset="0"/>
              <a:ea typeface="Droid Sans Fallback"/>
              <a:cs typeface="Calibri" pitchFamily="34" charset="0"/>
            </a:endParaRPr>
          </a:p>
        </p:txBody>
      </p:sp>
      <p:pic>
        <p:nvPicPr>
          <p:cNvPr id="7"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1301" y="4854798"/>
            <a:ext cx="1204101" cy="108577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081301" y="3181144"/>
            <a:ext cx="4572000" cy="646331"/>
          </a:xfrm>
          <a:prstGeom prst="rect">
            <a:avLst/>
          </a:prstGeom>
        </p:spPr>
        <p:txBody>
          <a:bodyPr>
            <a:spAutoFit/>
          </a:bodyPr>
          <a:lstStyle/>
          <a:p>
            <a:pPr lvl="0" algn="ctr" eaLnBrk="0" fontAlgn="base" hangingPunct="0">
              <a:spcBef>
                <a:spcPct val="0"/>
              </a:spcBef>
              <a:spcAft>
                <a:spcPct val="0"/>
              </a:spcAft>
            </a:pPr>
            <a:r>
              <a:rPr lang="en-US" dirty="0">
                <a:solidFill>
                  <a:srgbClr val="0033CC"/>
                </a:solidFill>
                <a:latin typeface="Calibri" pitchFamily="34" charset="0"/>
                <a:cs typeface="Times New Roman" pitchFamily="18" charset="0"/>
              </a:rPr>
              <a:t>Manisha Singh (TCA2056014)</a:t>
            </a:r>
            <a:endParaRPr lang="en-US" dirty="0">
              <a:solidFill>
                <a:srgbClr val="0033CC"/>
              </a:solidFill>
              <a:latin typeface="Arial" pitchFamily="34" charset="0"/>
              <a:cs typeface="Arial" pitchFamily="34" charset="0"/>
            </a:endParaRPr>
          </a:p>
          <a:p>
            <a:pPr lvl="0" algn="ctr" eaLnBrk="0" fontAlgn="base" hangingPunct="0">
              <a:spcBef>
                <a:spcPct val="0"/>
              </a:spcBef>
              <a:spcAft>
                <a:spcPct val="0"/>
              </a:spcAft>
            </a:pPr>
            <a:r>
              <a:rPr lang="en-US" dirty="0">
                <a:solidFill>
                  <a:srgbClr val="0033CC"/>
                </a:solidFill>
                <a:latin typeface="Calibri" pitchFamily="34" charset="0"/>
                <a:cs typeface="Times New Roman" pitchFamily="18" charset="0"/>
              </a:rPr>
              <a:t>Tanya Pal (TCA2056023)</a:t>
            </a:r>
            <a:endParaRPr lang="en-US" dirty="0">
              <a:solidFill>
                <a:srgbClr val="0033CC"/>
              </a:solidFill>
              <a:latin typeface="Arial" pitchFamily="34" charset="0"/>
              <a:cs typeface="Arial" pitchFamily="34" charset="0"/>
            </a:endParaRPr>
          </a:p>
        </p:txBody>
      </p:sp>
      <p:sp>
        <p:nvSpPr>
          <p:cNvPr id="9" name="Rectangle 8"/>
          <p:cNvSpPr/>
          <p:nvPr/>
        </p:nvSpPr>
        <p:spPr>
          <a:xfrm>
            <a:off x="183733" y="3198719"/>
            <a:ext cx="3740195" cy="646331"/>
          </a:xfrm>
          <a:prstGeom prst="rect">
            <a:avLst/>
          </a:prstGeom>
        </p:spPr>
        <p:txBody>
          <a:bodyPr wrap="square">
            <a:spAutoFit/>
          </a:bodyPr>
          <a:lstStyle/>
          <a:p>
            <a:pPr lvl="0" algn="ctr" eaLnBrk="0" fontAlgn="base" hangingPunct="0">
              <a:spcBef>
                <a:spcPct val="0"/>
              </a:spcBef>
              <a:spcAft>
                <a:spcPct val="0"/>
              </a:spcAft>
            </a:pPr>
            <a:r>
              <a:rPr lang="en-US" b="1" dirty="0">
                <a:solidFill>
                  <a:srgbClr val="0033CC"/>
                </a:solidFill>
                <a:latin typeface="Calibri" pitchFamily="34" charset="0"/>
                <a:ea typeface="Droid Sans Fallback"/>
                <a:cs typeface="Times New Roman" pitchFamily="18" charset="0"/>
              </a:rPr>
              <a:t>Project Guide:</a:t>
            </a:r>
          </a:p>
          <a:p>
            <a:pPr lvl="0" algn="ctr" eaLnBrk="0" fontAlgn="base" hangingPunct="0">
              <a:spcBef>
                <a:spcPct val="0"/>
              </a:spcBef>
              <a:spcAft>
                <a:spcPct val="0"/>
              </a:spcAft>
            </a:pPr>
            <a:r>
              <a:rPr lang="en-US" dirty="0">
                <a:solidFill>
                  <a:srgbClr val="0033CC"/>
                </a:solidFill>
                <a:latin typeface="Calibri" pitchFamily="34" charset="0"/>
                <a:cs typeface="Times New Roman" pitchFamily="18" charset="0"/>
              </a:rPr>
              <a:t>Vijay Prakash  Sir</a:t>
            </a:r>
            <a:endParaRPr lang="en-US" dirty="0">
              <a:solidFill>
                <a:srgbClr val="0033CC"/>
              </a:solidFill>
              <a:latin typeface="Arial" pitchFamily="34" charset="0"/>
              <a:cs typeface="Arial" pitchFamily="34" charset="0"/>
            </a:endParaRPr>
          </a:p>
        </p:txBody>
      </p:sp>
      <p:sp>
        <p:nvSpPr>
          <p:cNvPr id="10" name="Rectangle 9"/>
          <p:cNvSpPr/>
          <p:nvPr/>
        </p:nvSpPr>
        <p:spPr>
          <a:xfrm>
            <a:off x="611559" y="1863247"/>
            <a:ext cx="8041741" cy="707886"/>
          </a:xfrm>
          <a:prstGeom prst="rect">
            <a:avLst/>
          </a:prstGeom>
        </p:spPr>
        <p:txBody>
          <a:bodyPr wrap="square">
            <a:spAutoFit/>
          </a:bodyPr>
          <a:lstStyle/>
          <a:p>
            <a:pPr lvl="0" algn="ctr" eaLnBrk="0" fontAlgn="base" hangingPunct="0">
              <a:spcBef>
                <a:spcPct val="0"/>
              </a:spcBef>
              <a:spcAft>
                <a:spcPct val="0"/>
              </a:spcAft>
            </a:pPr>
            <a:r>
              <a:rPr lang="en-US" sz="2000" b="1" dirty="0">
                <a:latin typeface="Calibri" pitchFamily="34" charset="0"/>
                <a:ea typeface="Droid Sans Fallback"/>
                <a:cs typeface="Times New Roman" pitchFamily="18" charset="0"/>
              </a:rPr>
              <a:t>Course : MAJOR  PROJECT(ICI652)</a:t>
            </a:r>
            <a:endParaRPr lang="en-US" sz="2000" b="1" dirty="0">
              <a:latin typeface="Arial" pitchFamily="34" charset="0"/>
              <a:cs typeface="Arial" pitchFamily="34" charset="0"/>
            </a:endParaRPr>
          </a:p>
          <a:p>
            <a:pPr lvl="0" algn="ctr" eaLnBrk="0" fontAlgn="base" hangingPunct="0">
              <a:spcBef>
                <a:spcPct val="0"/>
              </a:spcBef>
              <a:spcAft>
                <a:spcPct val="0"/>
              </a:spcAft>
            </a:pPr>
            <a:r>
              <a:rPr lang="en-US" sz="2000" b="1" dirty="0">
                <a:latin typeface="Calibri" pitchFamily="34" charset="0"/>
                <a:ea typeface="Droid Sans Fallback"/>
                <a:cs typeface="Times New Roman" pitchFamily="18" charset="0"/>
              </a:rPr>
              <a:t>Degree : </a:t>
            </a:r>
            <a:r>
              <a:rPr lang="en-US" sz="2000" b="1" dirty="0">
                <a:solidFill>
                  <a:srgbClr val="FF0000"/>
                </a:solidFill>
                <a:latin typeface="Calibri" pitchFamily="34" charset="0"/>
                <a:ea typeface="Droid Sans Fallback"/>
                <a:cs typeface="Times New Roman" pitchFamily="18" charset="0"/>
              </a:rPr>
              <a:t>BCA(CTIS)</a:t>
            </a:r>
            <a:endParaRPr lang="en-US" sz="2000"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3644287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000" dirty="0"/>
              <a:t>THANKS</a:t>
            </a:r>
          </a:p>
        </p:txBody>
      </p:sp>
    </p:spTree>
    <p:extLst>
      <p:ext uri="{BB962C8B-B14F-4D97-AF65-F5344CB8AC3E}">
        <p14:creationId xmlns:p14="http://schemas.microsoft.com/office/powerpoint/2010/main" val="404071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2</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spcBef>
                <a:spcPct val="50000"/>
              </a:spcBef>
              <a:defRPr sz="2400" b="1">
                <a:solidFill>
                  <a:schemeClr val="bg1"/>
                </a:solidFill>
                <a:latin typeface="Calibri" pitchFamily="34" charset="0"/>
                <a:ea typeface="ＭＳ Ｐゴシック" pitchFamily="-28" charset="-128"/>
              </a:defRPr>
            </a:lvl1pPr>
          </a:lstStyle>
          <a:p>
            <a:r>
              <a:rPr lang="en-US" dirty="0"/>
              <a:t>Team Details</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2</a:t>
            </a:fld>
            <a:endParaRPr lang="en-IN" dirty="0">
              <a:solidFill>
                <a:schemeClr val="bg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310157328"/>
              </p:ext>
            </p:extLst>
          </p:nvPr>
        </p:nvGraphicFramePr>
        <p:xfrm>
          <a:off x="386882" y="1372628"/>
          <a:ext cx="8361582" cy="1497291"/>
        </p:xfrm>
        <a:graphic>
          <a:graphicData uri="http://schemas.openxmlformats.org/drawingml/2006/table">
            <a:tbl>
              <a:tblPr firstRow="1" firstCol="1" bandRow="1">
                <a:tableStyleId>{E8B1032C-EA38-4F05-BA0D-38AFFFC7BED3}</a:tableStyleId>
              </a:tblPr>
              <a:tblGrid>
                <a:gridCol w="5877119">
                  <a:extLst>
                    <a:ext uri="{9D8B030D-6E8A-4147-A177-3AD203B41FA5}">
                      <a16:colId xmlns:a16="http://schemas.microsoft.com/office/drawing/2014/main" val="3341467042"/>
                    </a:ext>
                  </a:extLst>
                </a:gridCol>
                <a:gridCol w="2484463">
                  <a:extLst>
                    <a:ext uri="{9D8B030D-6E8A-4147-A177-3AD203B41FA5}">
                      <a16:colId xmlns:a16="http://schemas.microsoft.com/office/drawing/2014/main" val="4186870229"/>
                    </a:ext>
                  </a:extLst>
                </a:gridCol>
              </a:tblGrid>
              <a:tr h="512982">
                <a:tc>
                  <a:txBody>
                    <a:bodyPr/>
                    <a:lstStyle/>
                    <a:p>
                      <a:pPr algn="ctr">
                        <a:lnSpc>
                          <a:spcPct val="106000"/>
                        </a:lnSpc>
                        <a:spcAft>
                          <a:spcPts val="0"/>
                        </a:spcAft>
                      </a:pPr>
                      <a:r>
                        <a:rPr lang="en-US" sz="2000" dirty="0">
                          <a:effectLst/>
                        </a:rPr>
                        <a:t>Student Name</a:t>
                      </a:r>
                      <a:endParaRPr lang="en-IN" sz="1800" dirty="0">
                        <a:effectLst/>
                        <a:latin typeface="Calibri" panose="020F0502020204030204" pitchFamily="34" charset="0"/>
                        <a:ea typeface="Droid Sans Fallback"/>
                      </a:endParaRPr>
                    </a:p>
                  </a:txBody>
                  <a:tcPr marL="68580" marR="68580" marT="0" marB="0"/>
                </a:tc>
                <a:tc>
                  <a:txBody>
                    <a:bodyPr/>
                    <a:lstStyle/>
                    <a:p>
                      <a:pPr algn="ctr">
                        <a:lnSpc>
                          <a:spcPct val="106000"/>
                        </a:lnSpc>
                        <a:spcAft>
                          <a:spcPts val="0"/>
                        </a:spcAft>
                      </a:pPr>
                      <a:r>
                        <a:rPr lang="en-US" sz="2000" dirty="0">
                          <a:effectLst/>
                        </a:rPr>
                        <a:t>Role</a:t>
                      </a:r>
                      <a:endParaRPr lang="en-IN" sz="1800" dirty="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val="1876531479"/>
                  </a:ext>
                </a:extLst>
              </a:tr>
              <a:tr h="427413">
                <a:tc>
                  <a:txBody>
                    <a:bodyPr/>
                    <a:lstStyle/>
                    <a:p>
                      <a:pPr>
                        <a:lnSpc>
                          <a:spcPct val="106000"/>
                        </a:lnSpc>
                        <a:spcAft>
                          <a:spcPts val="800"/>
                        </a:spcAft>
                      </a:pPr>
                      <a:r>
                        <a:rPr lang="en-US" sz="1800" dirty="0">
                          <a:effectLst/>
                        </a:rPr>
                        <a:t> Manisha singh</a:t>
                      </a:r>
                      <a:endParaRPr lang="en-IN" sz="1800" dirty="0">
                        <a:effectLst/>
                        <a:latin typeface="Calibri" panose="020F0502020204030204" pitchFamily="34" charset="0"/>
                        <a:ea typeface="Droid Sans Fallback"/>
                      </a:endParaRPr>
                    </a:p>
                  </a:txBody>
                  <a:tcPr marL="68580" marR="68580" marT="0" marB="0"/>
                </a:tc>
                <a:tc>
                  <a:txBody>
                    <a:bodyPr/>
                    <a:lstStyle/>
                    <a:p>
                      <a:pPr>
                        <a:lnSpc>
                          <a:spcPct val="106000"/>
                        </a:lnSpc>
                        <a:spcAft>
                          <a:spcPts val="800"/>
                        </a:spcAft>
                      </a:pPr>
                      <a:r>
                        <a:rPr lang="en-US" sz="1800" dirty="0">
                          <a:effectLst/>
                        </a:rPr>
                        <a:t>Developer, Testing etc.</a:t>
                      </a:r>
                      <a:endParaRPr lang="en-IN" sz="1800" dirty="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val="3895163912"/>
                  </a:ext>
                </a:extLst>
              </a:tr>
              <a:tr h="250955">
                <a:tc>
                  <a:txBody>
                    <a:bodyPr/>
                    <a:lstStyle/>
                    <a:p>
                      <a:pPr>
                        <a:lnSpc>
                          <a:spcPct val="106000"/>
                        </a:lnSpc>
                        <a:spcAft>
                          <a:spcPts val="800"/>
                        </a:spcAft>
                      </a:pPr>
                      <a:r>
                        <a:rPr lang="en-US" sz="1800">
                          <a:effectLst/>
                        </a:rPr>
                        <a:t> </a:t>
                      </a:r>
                      <a:endParaRPr lang="en-IN" sz="1800">
                        <a:effectLst/>
                        <a:latin typeface="Calibri" panose="020F0502020204030204" pitchFamily="34" charset="0"/>
                        <a:ea typeface="Droid Sans Fallback"/>
                      </a:endParaRPr>
                    </a:p>
                  </a:txBody>
                  <a:tcPr marL="68580" marR="68580" marT="0" marB="0"/>
                </a:tc>
                <a:tc>
                  <a:txBody>
                    <a:bodyPr/>
                    <a:lstStyle/>
                    <a:p>
                      <a:pPr>
                        <a:lnSpc>
                          <a:spcPct val="106000"/>
                        </a:lnSpc>
                        <a:spcAft>
                          <a:spcPts val="800"/>
                        </a:spcAft>
                      </a:pPr>
                      <a:r>
                        <a:rPr lang="en-US" sz="1800" dirty="0">
                          <a:effectLst/>
                        </a:rPr>
                        <a:t> </a:t>
                      </a:r>
                      <a:endParaRPr lang="en-IN" sz="1800" dirty="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val="4000564458"/>
                  </a:ext>
                </a:extLst>
              </a:tr>
              <a:tr h="250955">
                <a:tc>
                  <a:txBody>
                    <a:bodyPr/>
                    <a:lstStyle/>
                    <a:p>
                      <a:pPr>
                        <a:lnSpc>
                          <a:spcPct val="106000"/>
                        </a:lnSpc>
                        <a:spcAft>
                          <a:spcPts val="800"/>
                        </a:spcAft>
                      </a:pPr>
                      <a:r>
                        <a:rPr lang="en-US" sz="1800" dirty="0">
                          <a:effectLst/>
                        </a:rPr>
                        <a:t> Tanya Pal</a:t>
                      </a:r>
                      <a:endParaRPr lang="en-IN" sz="1800" dirty="0">
                        <a:effectLst/>
                        <a:latin typeface="Calibri" panose="020F0502020204030204" pitchFamily="34" charset="0"/>
                        <a:ea typeface="Droid Sans Fallback"/>
                      </a:endParaRPr>
                    </a:p>
                  </a:txBody>
                  <a:tcPr marL="68580" marR="68580" marT="0" marB="0"/>
                </a:tc>
                <a:tc>
                  <a:txBody>
                    <a:bodyPr/>
                    <a:lstStyle/>
                    <a:p>
                      <a:pPr>
                        <a:lnSpc>
                          <a:spcPct val="106000"/>
                        </a:lnSpc>
                        <a:spcAft>
                          <a:spcPts val="800"/>
                        </a:spcAft>
                      </a:pPr>
                      <a:r>
                        <a:rPr lang="en-US" sz="1800" dirty="0">
                          <a:effectLst/>
                        </a:rPr>
                        <a:t> Developer, Testing etc.</a:t>
                      </a:r>
                      <a:endParaRPr lang="en-IN" sz="1800" dirty="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val="389848289"/>
                  </a:ext>
                </a:extLst>
              </a:tr>
            </a:tbl>
          </a:graphicData>
        </a:graphic>
      </p:graphicFrame>
    </p:spTree>
    <p:extLst>
      <p:ext uri="{BB962C8B-B14F-4D97-AF65-F5344CB8AC3E}">
        <p14:creationId xmlns:p14="http://schemas.microsoft.com/office/powerpoint/2010/main" val="1134713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fontScale="70000" lnSpcReduction="20000"/>
          </a:bodyPr>
          <a:lstStyle/>
          <a:p>
            <a:pPr marL="0" indent="0">
              <a:buNone/>
            </a:pPr>
            <a:endParaRPr lang="en-IN" dirty="0"/>
          </a:p>
          <a:p>
            <a:r>
              <a:rPr lang="en-IN" sz="3300" dirty="0"/>
              <a:t>Project Brief</a:t>
            </a:r>
          </a:p>
          <a:p>
            <a:r>
              <a:rPr lang="en-IN" sz="3300" dirty="0"/>
              <a:t>Methodologies/Technologies/Tools to be used</a:t>
            </a:r>
          </a:p>
          <a:p>
            <a:r>
              <a:rPr lang="en-IN" sz="3300" dirty="0"/>
              <a:t>Data Flow Diagram</a:t>
            </a:r>
          </a:p>
          <a:p>
            <a:r>
              <a:rPr lang="en-IN" sz="3300" dirty="0"/>
              <a:t>Entity-Relation Diagram</a:t>
            </a:r>
          </a:p>
          <a:p>
            <a:r>
              <a:rPr lang="en-IN" sz="3300" dirty="0"/>
              <a:t>Feature</a:t>
            </a:r>
          </a:p>
          <a:p>
            <a:r>
              <a:rPr lang="en-IN" sz="3300" dirty="0"/>
              <a:t>Reference</a:t>
            </a:r>
          </a:p>
          <a:p>
            <a:endParaRPr lang="en-IN" dirty="0"/>
          </a:p>
          <a:p>
            <a:endParaRPr lang="en-IN" b="1" dirty="0">
              <a:solidFill>
                <a:schemeClr val="bg1"/>
              </a:solidFill>
              <a:latin typeface="Calibri" pitchFamily="34" charset="0"/>
              <a:ea typeface="ＭＳ Ｐゴシック" pitchFamily="-28" charset="-128"/>
            </a:endParaRPr>
          </a:p>
          <a:p>
            <a:endParaRPr lang="en-IN" b="1" dirty="0">
              <a:solidFill>
                <a:schemeClr val="bg1"/>
              </a:solidFill>
              <a:latin typeface="Calibri" pitchFamily="34" charset="0"/>
              <a:ea typeface="ＭＳ Ｐゴシック" pitchFamily="-28" charset="-128"/>
            </a:endParaRPr>
          </a:p>
          <a:p>
            <a:endParaRPr lang="en-IN" b="1" dirty="0">
              <a:solidFill>
                <a:schemeClr val="bg1"/>
              </a:solidFill>
              <a:latin typeface="Calibri" pitchFamily="34" charset="0"/>
              <a:ea typeface="ＭＳ Ｐゴシック" pitchFamily="-28" charset="-128"/>
            </a:endParaRPr>
          </a:p>
          <a:p>
            <a:endParaRPr lang="en-IN" b="1" dirty="0">
              <a:solidFill>
                <a:schemeClr val="bg1"/>
              </a:solidFill>
              <a:latin typeface="Calibri" pitchFamily="34" charset="0"/>
              <a:ea typeface="ＭＳ Ｐゴシック" pitchFamily="-28" charset="-128"/>
            </a:endParaRPr>
          </a:p>
          <a:p>
            <a:endParaRPr lang="en-IN" b="1" dirty="0">
              <a:solidFill>
                <a:schemeClr val="bg1"/>
              </a:solidFill>
              <a:latin typeface="Calibri" pitchFamily="34" charset="0"/>
              <a:ea typeface="ＭＳ Ｐゴシック" pitchFamily="-28" charset="-128"/>
            </a:endParaRPr>
          </a:p>
          <a:p>
            <a:endParaRPr lang="en-IN" b="1" dirty="0">
              <a:solidFill>
                <a:schemeClr val="bg1"/>
              </a:solidFill>
              <a:latin typeface="Calibri" pitchFamily="34" charset="0"/>
              <a:ea typeface="ＭＳ Ｐゴシック" pitchFamily="-28" charset="-128"/>
            </a:endParaRPr>
          </a:p>
          <a:p>
            <a:endParaRPr lang="en-IN" b="1" dirty="0">
              <a:solidFill>
                <a:schemeClr val="bg1"/>
              </a:solidFill>
              <a:latin typeface="Calibri" pitchFamily="34" charset="0"/>
              <a:ea typeface="ＭＳ Ｐゴシック" pitchFamily="-28" charset="-128"/>
            </a:endParaRPr>
          </a:p>
          <a:p>
            <a:endParaRPr lang="en-US" b="1" dirty="0">
              <a:solidFill>
                <a:schemeClr val="bg1"/>
              </a:solidFill>
              <a:latin typeface="Calibri" pitchFamily="34" charset="0"/>
              <a:ea typeface="ＭＳ Ｐゴシック" pitchFamily="-28" charset="-128"/>
            </a:endParaRPr>
          </a:p>
          <a:p>
            <a:r>
              <a:rPr lang="en-US" b="1" dirty="0">
                <a:solidFill>
                  <a:schemeClr val="bg1"/>
                </a:solidFill>
                <a:latin typeface="Calibri" pitchFamily="34" charset="0"/>
                <a:ea typeface="ＭＳ Ｐゴシック" pitchFamily="-28" charset="-128"/>
              </a:rPr>
              <a:t>da</a:t>
            </a:r>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3</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123527"/>
            <a:ext cx="405330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spcBef>
                <a:spcPct val="50000"/>
              </a:spcBef>
              <a:defRPr sz="2400" b="1">
                <a:solidFill>
                  <a:schemeClr val="bg1"/>
                </a:solidFill>
                <a:latin typeface="Calibri" pitchFamily="34" charset="0"/>
                <a:ea typeface="ＭＳ Ｐゴシック" pitchFamily="-28" charset="-128"/>
              </a:defRPr>
            </a:lvl1pPr>
          </a:lstStyle>
          <a:p>
            <a:r>
              <a:rPr lang="en-US" sz="4000" dirty="0"/>
              <a:t>Table of contents</a:t>
            </a:r>
          </a:p>
        </p:txBody>
      </p:sp>
      <p:sp>
        <p:nvSpPr>
          <p:cNvPr id="485384" name="Rectangle 8"/>
          <p:cNvSpPr>
            <a:spLocks noChangeArrowheads="1"/>
          </p:cNvSpPr>
          <p:nvPr/>
        </p:nvSpPr>
        <p:spPr bwMode="auto">
          <a:xfrm>
            <a:off x="-3856" y="6290806"/>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8901" y="62626"/>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3</a:t>
            </a:fld>
            <a:endParaRPr lang="en-IN" dirty="0">
              <a:solidFill>
                <a:schemeClr val="bg1"/>
              </a:solidFill>
            </a:endParaRPr>
          </a:p>
        </p:txBody>
      </p:sp>
    </p:spTree>
    <p:extLst>
      <p:ext uri="{BB962C8B-B14F-4D97-AF65-F5344CB8AC3E}">
        <p14:creationId xmlns:p14="http://schemas.microsoft.com/office/powerpoint/2010/main" val="1809597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pPr algn="l"/>
            <a:r>
              <a:rPr lang="en-US" sz="2800" b="0" i="0" dirty="0">
                <a:solidFill>
                  <a:srgbClr val="24292F"/>
                </a:solidFill>
                <a:effectLst/>
                <a:latin typeface="-apple-system"/>
              </a:rPr>
              <a:t>The Foodie on cloud is a Web Application built using MERN stack.</a:t>
            </a:r>
          </a:p>
          <a:p>
            <a:pPr algn="l"/>
            <a:r>
              <a:rPr lang="en-US" sz="2800" b="0" i="0" dirty="0">
                <a:solidFill>
                  <a:srgbClr val="24292F"/>
                </a:solidFill>
                <a:effectLst/>
                <a:latin typeface="-apple-system"/>
              </a:rPr>
              <a:t>It covers some very fundamental and necessary features for the Web Application. It has proper user authentication and authorization. It handles sessions very well with the help of Redis DB. Firebase is used for uploading and retrieving images.</a:t>
            </a:r>
          </a:p>
          <a:p>
            <a:pPr algn="l"/>
            <a:r>
              <a:rPr lang="en-US" sz="2800" dirty="0">
                <a:solidFill>
                  <a:srgbClr val="24292F"/>
                </a:solidFill>
                <a:latin typeface="-apple-system"/>
              </a:rPr>
              <a:t>Foodie on cloud</a:t>
            </a:r>
            <a:r>
              <a:rPr lang="en-US" sz="2800" b="0" i="0" dirty="0">
                <a:solidFill>
                  <a:srgbClr val="24292F"/>
                </a:solidFill>
                <a:effectLst/>
                <a:latin typeface="-apple-system"/>
              </a:rPr>
              <a:t> allows all CRUD operations on menu items. It is built using MERN stack and utilizes certain other technologies. It also allows Sign In using Google and Facebook. </a:t>
            </a:r>
          </a:p>
          <a:p>
            <a:pPr marL="0" indent="0">
              <a:buNone/>
            </a:pPr>
            <a:endParaRPr lang="en-IN" sz="2800" dirty="0"/>
          </a:p>
          <a:p>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4</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233536" y="221704"/>
            <a:ext cx="433232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b="1" dirty="0">
                <a:solidFill>
                  <a:schemeClr val="bg1"/>
                </a:solidFill>
                <a:latin typeface="Calibri" pitchFamily="34" charset="0"/>
                <a:ea typeface="ＭＳ Ｐゴシック" pitchFamily="-28" charset="-128"/>
              </a:rPr>
              <a:t>Project Brief</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26260"/>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4</a:t>
            </a:fld>
            <a:endParaRPr lang="en-IN" dirty="0">
              <a:solidFill>
                <a:schemeClr val="bg1"/>
              </a:solidFill>
            </a:endParaRPr>
          </a:p>
        </p:txBody>
      </p:sp>
      <p:sp>
        <p:nvSpPr>
          <p:cNvPr id="12" name="TextBox 11"/>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spTree>
    <p:extLst>
      <p:ext uri="{BB962C8B-B14F-4D97-AF65-F5344CB8AC3E}">
        <p14:creationId xmlns:p14="http://schemas.microsoft.com/office/powerpoint/2010/main" val="2843790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pPr marL="0" indent="0">
              <a:buNone/>
            </a:pPr>
            <a:r>
              <a:rPr lang="en-IN" b="1" u="sng" dirty="0"/>
              <a:t>Frontend :-</a:t>
            </a:r>
          </a:p>
          <a:p>
            <a:pPr marL="0" indent="0">
              <a:buNone/>
            </a:pPr>
            <a:r>
              <a:rPr lang="en-IN" dirty="0"/>
              <a:t>1.HTML,CSS</a:t>
            </a:r>
          </a:p>
          <a:p>
            <a:pPr marL="0" indent="0">
              <a:buNone/>
            </a:pPr>
            <a:r>
              <a:rPr lang="en-IN" dirty="0"/>
              <a:t>2.React</a:t>
            </a:r>
          </a:p>
          <a:p>
            <a:pPr marL="0" indent="0">
              <a:buNone/>
            </a:pPr>
            <a:r>
              <a:rPr lang="en-IN" b="1" u="sng" dirty="0"/>
              <a:t>Backend:-</a:t>
            </a:r>
          </a:p>
          <a:p>
            <a:pPr marL="0" indent="0">
              <a:buNone/>
            </a:pPr>
            <a:r>
              <a:rPr lang="en-IN" dirty="0"/>
              <a:t>1.Javascript</a:t>
            </a:r>
          </a:p>
          <a:p>
            <a:pPr marL="0" indent="0">
              <a:buNone/>
            </a:pPr>
            <a:r>
              <a:rPr lang="en-IN" dirty="0"/>
              <a:t>2.Nodejs</a:t>
            </a:r>
          </a:p>
          <a:p>
            <a:pPr marL="0" indent="0">
              <a:buNone/>
            </a:pPr>
            <a:r>
              <a:rPr lang="en-IN" b="1" u="sng" dirty="0"/>
              <a:t>Database:-</a:t>
            </a:r>
          </a:p>
          <a:p>
            <a:pPr marL="0" indent="0">
              <a:buNone/>
            </a:pPr>
            <a:r>
              <a:rPr lang="en-IN" dirty="0"/>
              <a:t>1.MongoDB</a:t>
            </a:r>
          </a:p>
          <a:p>
            <a:pPr marL="0" indent="0">
              <a:buNone/>
            </a:pPr>
            <a:r>
              <a:rPr lang="en-IN" b="1" u="sng" dirty="0"/>
              <a:t>Tool:-</a:t>
            </a:r>
          </a:p>
          <a:p>
            <a:pPr marL="0" indent="0">
              <a:buNone/>
            </a:pPr>
            <a:r>
              <a:rPr lang="en-IN" dirty="0" err="1"/>
              <a:t>Vscode</a:t>
            </a:r>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5</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485381" name="Text Box 5"/>
          <p:cNvSpPr txBox="1">
            <a:spLocks noChangeArrowheads="1"/>
          </p:cNvSpPr>
          <p:nvPr/>
        </p:nvSpPr>
        <p:spPr bwMode="auto">
          <a:xfrm>
            <a:off x="25309" y="250395"/>
            <a:ext cx="61288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b="1" dirty="0">
                <a:solidFill>
                  <a:schemeClr val="bg1"/>
                </a:solidFill>
                <a:latin typeface="Calibri" pitchFamily="34" charset="0"/>
                <a:ea typeface="ＭＳ Ｐゴシック" pitchFamily="-28" charset="-128"/>
              </a:rPr>
              <a:t>Methodologies/Technologies/Tools to be used</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5</a:t>
            </a:fld>
            <a:endParaRPr lang="en-IN" dirty="0">
              <a:solidFill>
                <a:schemeClr val="bg1"/>
              </a:solidFill>
            </a:endParaRPr>
          </a:p>
        </p:txBody>
      </p:sp>
    </p:spTree>
    <p:extLst>
      <p:ext uri="{BB962C8B-B14F-4D97-AF65-F5344CB8AC3E}">
        <p14:creationId xmlns:p14="http://schemas.microsoft.com/office/powerpoint/2010/main" val="3429915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F5A0813B-17F3-5E9D-395D-3C8799B799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9512" y="914127"/>
            <a:ext cx="8352928" cy="5251450"/>
          </a:xfrm>
        </p:spPr>
      </p:pic>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6</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179512" y="188704"/>
            <a:ext cx="61727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800" b="1" dirty="0">
                <a:solidFill>
                  <a:schemeClr val="bg1"/>
                </a:solidFill>
                <a:latin typeface="Calibri" pitchFamily="34" charset="0"/>
                <a:ea typeface="ＭＳ Ｐゴシック" pitchFamily="-28" charset="-128"/>
              </a:rPr>
              <a:t>Data Flow Diagram</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128" y="6623"/>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6</a:t>
            </a:fld>
            <a:endParaRPr lang="en-IN" dirty="0">
              <a:solidFill>
                <a:schemeClr val="bg1"/>
              </a:solidFill>
            </a:endParaRPr>
          </a:p>
        </p:txBody>
      </p:sp>
    </p:spTree>
    <p:extLst>
      <p:ext uri="{BB962C8B-B14F-4D97-AF65-F5344CB8AC3E}">
        <p14:creationId xmlns:p14="http://schemas.microsoft.com/office/powerpoint/2010/main" val="3429915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C10A4E60-CED6-19B3-73FE-649543A0BA7C}"/>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47665" y="914127"/>
            <a:ext cx="5328592" cy="5251450"/>
          </a:xfrm>
        </p:spPr>
      </p:pic>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7</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107504" y="212194"/>
            <a:ext cx="61727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b="1" dirty="0">
                <a:solidFill>
                  <a:schemeClr val="bg1"/>
                </a:solidFill>
                <a:latin typeface="Calibri" pitchFamily="34" charset="0"/>
                <a:ea typeface="ＭＳ Ｐゴシック" pitchFamily="-28" charset="-128"/>
              </a:rPr>
              <a:t>Entity Relation Diagram </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8144" y="49614"/>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7</a:t>
            </a:fld>
            <a:endParaRPr lang="en-IN" dirty="0">
              <a:solidFill>
                <a:schemeClr val="bg1"/>
              </a:solidFill>
            </a:endParaRPr>
          </a:p>
        </p:txBody>
      </p:sp>
    </p:spTree>
    <p:extLst>
      <p:ext uri="{BB962C8B-B14F-4D97-AF65-F5344CB8AC3E}">
        <p14:creationId xmlns:p14="http://schemas.microsoft.com/office/powerpoint/2010/main" val="3429915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a:t>
            </a:r>
          </a:p>
        </p:txBody>
      </p:sp>
      <p:sp>
        <p:nvSpPr>
          <p:cNvPr id="5" name="Content Placeholder 4"/>
          <p:cNvSpPr>
            <a:spLocks noGrp="1"/>
          </p:cNvSpPr>
          <p:nvPr>
            <p:ph idx="1"/>
          </p:nvPr>
        </p:nvSpPr>
        <p:spPr>
          <a:xfrm>
            <a:off x="0" y="914400"/>
            <a:ext cx="9144000" cy="5250904"/>
          </a:xfrm>
        </p:spPr>
        <p:txBody>
          <a:bodyPr>
            <a:normAutofit fontScale="92500" lnSpcReduction="10000"/>
          </a:bodyPr>
          <a:lstStyle/>
          <a:p>
            <a:pPr algn="l">
              <a:buFont typeface="Arial" panose="020B0604020202020204" pitchFamily="34" charset="0"/>
              <a:buChar char="•"/>
            </a:pPr>
            <a:r>
              <a:rPr lang="en-IN" b="0" i="0" dirty="0">
                <a:solidFill>
                  <a:srgbClr val="24292F"/>
                </a:solidFill>
                <a:effectLst/>
                <a:latin typeface="-apple-system"/>
              </a:rPr>
              <a:t>Add, Edit, Delete Menu items for admin user</a:t>
            </a:r>
          </a:p>
          <a:p>
            <a:pPr algn="l">
              <a:buFont typeface="Arial" panose="020B0604020202020204" pitchFamily="34" charset="0"/>
              <a:buChar char="•"/>
            </a:pPr>
            <a:r>
              <a:rPr lang="en-IN" b="0" i="0" dirty="0">
                <a:solidFill>
                  <a:srgbClr val="24292F"/>
                </a:solidFill>
                <a:effectLst/>
                <a:latin typeface="-apple-system"/>
              </a:rPr>
              <a:t>Session management (based on user activity)</a:t>
            </a:r>
          </a:p>
          <a:p>
            <a:pPr algn="l">
              <a:buFont typeface="Arial" panose="020B0604020202020204" pitchFamily="34" charset="0"/>
              <a:buChar char="•"/>
            </a:pPr>
            <a:r>
              <a:rPr lang="en-IN" b="0" i="0" dirty="0">
                <a:solidFill>
                  <a:srgbClr val="24292F"/>
                </a:solidFill>
                <a:effectLst/>
                <a:latin typeface="-apple-system"/>
              </a:rPr>
              <a:t>User authentication and authorization</a:t>
            </a:r>
          </a:p>
          <a:p>
            <a:pPr algn="l">
              <a:buFont typeface="Arial" panose="020B0604020202020204" pitchFamily="34" charset="0"/>
              <a:buChar char="•"/>
            </a:pPr>
            <a:r>
              <a:rPr lang="en-IN" b="0" i="0" dirty="0">
                <a:solidFill>
                  <a:srgbClr val="24292F"/>
                </a:solidFill>
                <a:effectLst/>
                <a:latin typeface="-apple-system"/>
              </a:rPr>
              <a:t>Email verification using OTP</a:t>
            </a:r>
          </a:p>
          <a:p>
            <a:pPr algn="l">
              <a:buFont typeface="Arial" panose="020B0604020202020204" pitchFamily="34" charset="0"/>
              <a:buChar char="•"/>
            </a:pPr>
            <a:r>
              <a:rPr lang="en-IN" b="0" i="0" dirty="0">
                <a:solidFill>
                  <a:srgbClr val="24292F"/>
                </a:solidFill>
                <a:effectLst/>
                <a:latin typeface="-apple-system"/>
              </a:rPr>
              <a:t>Google and Facebook Sign Up</a:t>
            </a:r>
          </a:p>
          <a:p>
            <a:pPr algn="l">
              <a:buFont typeface="Arial" panose="020B0604020202020204" pitchFamily="34" charset="0"/>
              <a:buChar char="•"/>
            </a:pPr>
            <a:r>
              <a:rPr lang="en-IN" b="0" i="0" dirty="0">
                <a:solidFill>
                  <a:srgbClr val="24292F"/>
                </a:solidFill>
                <a:effectLst/>
                <a:latin typeface="-apple-system"/>
              </a:rPr>
              <a:t>Upload menu item images</a:t>
            </a:r>
          </a:p>
          <a:p>
            <a:pPr algn="l">
              <a:buFont typeface="Arial" panose="020B0604020202020204" pitchFamily="34" charset="0"/>
              <a:buChar char="•"/>
            </a:pPr>
            <a:r>
              <a:rPr lang="en-IN" b="0" i="0" dirty="0">
                <a:solidFill>
                  <a:srgbClr val="24292F"/>
                </a:solidFill>
                <a:effectLst/>
                <a:latin typeface="-apple-system"/>
              </a:rPr>
              <a:t>i18n support</a:t>
            </a:r>
          </a:p>
          <a:p>
            <a:pPr algn="l">
              <a:buFont typeface="Arial" panose="020B0604020202020204" pitchFamily="34" charset="0"/>
              <a:buChar char="•"/>
            </a:pPr>
            <a:r>
              <a:rPr lang="en-IN" b="0" i="0" dirty="0">
                <a:solidFill>
                  <a:srgbClr val="24292F"/>
                </a:solidFill>
                <a:effectLst/>
                <a:latin typeface="-apple-system"/>
              </a:rPr>
              <a:t>Sorting, Pagination and filtering on menu items</a:t>
            </a:r>
          </a:p>
          <a:p>
            <a:pPr algn="l">
              <a:buFont typeface="Arial" panose="020B0604020202020204" pitchFamily="34" charset="0"/>
              <a:buChar char="•"/>
            </a:pPr>
            <a:r>
              <a:rPr lang="en-IN" b="0" i="0" dirty="0">
                <a:solidFill>
                  <a:srgbClr val="24292F"/>
                </a:solidFill>
                <a:effectLst/>
                <a:latin typeface="-apple-system"/>
              </a:rPr>
              <a:t>Soft delete on database records</a:t>
            </a:r>
          </a:p>
          <a:p>
            <a:pPr algn="l">
              <a:buFont typeface="Arial" panose="020B0604020202020204" pitchFamily="34" charset="0"/>
              <a:buChar char="•"/>
            </a:pPr>
            <a:r>
              <a:rPr lang="en-IN" b="0" i="0" dirty="0">
                <a:solidFill>
                  <a:srgbClr val="24292F"/>
                </a:solidFill>
                <a:effectLst/>
                <a:latin typeface="-apple-system"/>
              </a:rPr>
              <a:t>Error handling on front-end and back-end</a:t>
            </a:r>
          </a:p>
          <a:p>
            <a:pPr algn="l">
              <a:buFont typeface="Arial" panose="020B0604020202020204" pitchFamily="34" charset="0"/>
              <a:buChar char="•"/>
            </a:pPr>
            <a:r>
              <a:rPr lang="en-IN" b="0" i="0" dirty="0">
                <a:solidFill>
                  <a:srgbClr val="24292F"/>
                </a:solidFill>
                <a:effectLst/>
                <a:latin typeface="-apple-system"/>
              </a:rPr>
              <a:t>404 Page handling</a:t>
            </a:r>
          </a:p>
          <a:p>
            <a:pPr algn="l">
              <a:buFont typeface="Arial" panose="020B0604020202020204" pitchFamily="34" charset="0"/>
              <a:buChar char="•"/>
            </a:pPr>
            <a:r>
              <a:rPr lang="en-IN" b="0" i="0" dirty="0">
                <a:solidFill>
                  <a:srgbClr val="24292F"/>
                </a:solidFill>
                <a:effectLst/>
                <a:latin typeface="-apple-system"/>
              </a:rPr>
              <a:t>Forgot password with OTP verification</a:t>
            </a:r>
          </a:p>
          <a:p>
            <a:pPr algn="l">
              <a:buFont typeface="Arial" panose="020B0604020202020204" pitchFamily="34" charset="0"/>
              <a:buChar char="•"/>
            </a:pPr>
            <a:r>
              <a:rPr lang="en-IN" b="0" i="0" dirty="0">
                <a:solidFill>
                  <a:srgbClr val="24292F"/>
                </a:solidFill>
                <a:effectLst/>
                <a:latin typeface="-apple-system"/>
              </a:rPr>
              <a:t>Error, Success, warning messages to the user</a:t>
            </a:r>
          </a:p>
          <a:p>
            <a:pPr algn="l">
              <a:buFont typeface="Arial" panose="020B0604020202020204" pitchFamily="34" charset="0"/>
              <a:buChar char="•"/>
            </a:pPr>
            <a:r>
              <a:rPr lang="en-IN" b="0" i="0" dirty="0">
                <a:solidFill>
                  <a:srgbClr val="24292F"/>
                </a:solidFill>
                <a:effectLst/>
                <a:latin typeface="-apple-system"/>
              </a:rPr>
              <a:t>Logger middle wares</a:t>
            </a:r>
          </a:p>
          <a:p>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8</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Feature of The Project</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8</a:t>
            </a:fld>
            <a:endParaRPr lang="en-IN" dirty="0">
              <a:solidFill>
                <a:schemeClr val="bg1"/>
              </a:solidFill>
            </a:endParaRPr>
          </a:p>
        </p:txBody>
      </p:sp>
    </p:spTree>
    <p:extLst>
      <p:ext uri="{BB962C8B-B14F-4D97-AF65-F5344CB8AC3E}">
        <p14:creationId xmlns:p14="http://schemas.microsoft.com/office/powerpoint/2010/main" val="2585641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r>
              <a:rPr lang="en-IN" dirty="0"/>
              <a:t>https://github.com/hetsuthar028/restaurant-app-wt</a:t>
            </a:r>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9</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18538" y="145946"/>
            <a:ext cx="61727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b="1" dirty="0">
                <a:solidFill>
                  <a:schemeClr val="bg1"/>
                </a:solidFill>
                <a:latin typeface="Calibri" pitchFamily="34" charset="0"/>
                <a:ea typeface="ＭＳ Ｐゴシック" pitchFamily="-28" charset="-128"/>
              </a:rPr>
              <a:t>References</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76882"/>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9</a:t>
            </a:fld>
            <a:endParaRPr lang="en-IN" dirty="0">
              <a:solidFill>
                <a:schemeClr val="bg1"/>
              </a:solidFill>
            </a:endParaRPr>
          </a:p>
        </p:txBody>
      </p:sp>
    </p:spTree>
    <p:extLst>
      <p:ext uri="{BB962C8B-B14F-4D97-AF65-F5344CB8AC3E}">
        <p14:creationId xmlns:p14="http://schemas.microsoft.com/office/powerpoint/2010/main" val="2585641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2889</TotalTime>
  <Words>347</Words>
  <Application>Microsoft Office PowerPoint</Application>
  <PresentationFormat>On-screen Show (4:3)</PresentationFormat>
  <Paragraphs>97</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-apple-system</vt:lpstr>
      <vt:lpstr>Arial</vt:lpstr>
      <vt:lpstr>Calibri</vt:lpstr>
      <vt:lpstr>Office Theme</vt:lpstr>
      <vt:lpstr>FOODIE ON CLOUD Project Synopsis Presentation  Date: 24/02/2023</vt:lpstr>
      <vt:lpstr>PowerPoint Presentation</vt:lpstr>
      <vt:lpstr>PowerPoint Presentation</vt:lpstr>
      <vt:lpstr>PowerPoint Presentation</vt:lpstr>
      <vt:lpstr>PowerPoint Presentation</vt:lpstr>
      <vt:lpstr>PowerPoint Presentation</vt:lpstr>
      <vt:lpstr>PowerPoint Presentation</vt:lpstr>
      <vt:lpstr>\</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Jain</dc:creator>
  <cp:lastModifiedBy>manisha singh</cp:lastModifiedBy>
  <cp:revision>104</cp:revision>
  <dcterms:created xsi:type="dcterms:W3CDTF">2016-07-30T14:16:51Z</dcterms:created>
  <dcterms:modified xsi:type="dcterms:W3CDTF">2023-02-25T09:57:43Z</dcterms:modified>
</cp:coreProperties>
</file>