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6" r:id="rId3"/>
    <p:sldId id="276" r:id="rId4"/>
    <p:sldId id="270" r:id="rId5"/>
    <p:sldId id="277" r:id="rId6"/>
    <p:sldId id="278" r:id="rId7"/>
    <p:sldId id="279" r:id="rId8"/>
    <p:sldId id="281" r:id="rId9"/>
    <p:sldId id="282" r:id="rId10"/>
    <p:sldId id="283" r:id="rId11"/>
    <p:sldId id="284"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77" autoAdjust="0"/>
    <p:restoredTop sz="94660"/>
  </p:normalViewPr>
  <p:slideViewPr>
    <p:cSldViewPr>
      <p:cViewPr>
        <p:scale>
          <a:sx n="100" d="100"/>
          <a:sy n="100" d="100"/>
        </p:scale>
        <p:origin x="1459" y="-74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01-05-2023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pitchFamily="18" charset="0"/>
              </a:rPr>
              <a:t>SENTIMENT ANALYSIS USING MACHINE LEARNING</a:t>
            </a:r>
            <a:br>
              <a:rPr lang="en-US" sz="2000" dirty="0">
                <a:ea typeface="Droid Sans Fallback"/>
                <a:cs typeface="Times New Roman" pitchFamily="18" charset="0"/>
              </a:rPr>
            </a:b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Date: 01/05/2023</a:t>
            </a: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FACULTY OF ENGINEERING &amp; COMPUTING SCIENCES</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923330"/>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Student</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TANYA PAL (TCA2056023)</a:t>
            </a:r>
            <a:endParaRPr lang="en-US"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MANISHA SINGH (TCA2056014)</a:t>
            </a:r>
            <a:endParaRPr lang="en-US" dirty="0">
              <a:solidFill>
                <a:srgbClr val="0033CC"/>
              </a:solidFill>
              <a:latin typeface="Arial" pitchFamily="34" charset="0"/>
              <a:cs typeface="Arial" pitchFamily="34" charset="0"/>
            </a:endParaRPr>
          </a:p>
        </p:txBody>
      </p:sp>
      <p:sp>
        <p:nvSpPr>
          <p:cNvPr id="9" name="Rectangle 8"/>
          <p:cNvSpPr/>
          <p:nvPr/>
        </p:nvSpPr>
        <p:spPr>
          <a:xfrm>
            <a:off x="183733" y="3198719"/>
            <a:ext cx="3740195" cy="923330"/>
          </a:xfrm>
          <a:prstGeom prst="rect">
            <a:avLst/>
          </a:prstGeom>
        </p:spPr>
        <p:txBody>
          <a:bodyPr wrap="square">
            <a:spAutoFit/>
          </a:bodyPr>
          <a:lstStyle/>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a:solidFill>
                  <a:srgbClr val="0033CC"/>
                </a:solidFill>
                <a:latin typeface="Calibri" pitchFamily="34" charset="0"/>
                <a:cs typeface="Times New Roman" pitchFamily="18" charset="0"/>
              </a:rPr>
              <a:t>Mr. VIJAY PRAKASH SENIOR IT FACULTY </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MAJOR-PROJECT (ICI651)</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a:t>
            </a:r>
            <a:r>
              <a:rPr lang="en-US" sz="2000" b="1" dirty="0">
                <a:solidFill>
                  <a:srgbClr val="FF0000"/>
                </a:solidFill>
                <a:latin typeface="Calibri" pitchFamily="34" charset="0"/>
                <a:ea typeface="Droid Sans Fallback"/>
                <a:cs typeface="Times New Roman" pitchFamily="18" charset="0"/>
              </a:rPr>
              <a:t>BACHELOR OF COMPUTER APPLICATION(CTIS)I-NURTURE</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t>
            </a:r>
          </a:p>
        </p:txBody>
      </p:sp>
      <p:pic>
        <p:nvPicPr>
          <p:cNvPr id="6" name="Content Placeholder 5">
            <a:extLst>
              <a:ext uri="{FF2B5EF4-FFF2-40B4-BE49-F238E27FC236}">
                <a16:creationId xmlns:a16="http://schemas.microsoft.com/office/drawing/2014/main" id="{07A5EF35-CEA5-C860-D01C-13D7C93913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0408" y="1011106"/>
            <a:ext cx="3459326" cy="4602832"/>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Screenshot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8564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sz="1800" dirty="0">
                <a:effectLst/>
                <a:latin typeface="Calibri" panose="020F0502020204030204" pitchFamily="34" charset="0"/>
                <a:ea typeface="Droid Sans Fallback"/>
              </a:rPr>
              <a:t>Pang, B., &amp; Lee, L. (2008). Opinion mining and sentiment analysis. Foundations and Trends® in Information Retrieval, 2(1-2), 1-135.</a:t>
            </a:r>
            <a:endParaRPr lang="en-IN" sz="1800" dirty="0">
              <a:effectLst/>
              <a:latin typeface="Calibri" panose="020F0502020204030204" pitchFamily="34" charset="0"/>
              <a:ea typeface="Droid Sans Fallback"/>
            </a:endParaRPr>
          </a:p>
          <a:p>
            <a:r>
              <a:rPr lang="en-US" sz="1800" dirty="0">
                <a:effectLst/>
                <a:latin typeface="Calibri" panose="020F0502020204030204" pitchFamily="34" charset="0"/>
                <a:ea typeface="Droid Sans Fallback"/>
              </a:rPr>
              <a:t>Ravi, K., &amp; Ravi, V. (2015). A survey on opinion mining and sentiment analysis: tasks, approaches and applications. Knowledge-based systems, 89, 14-46.</a:t>
            </a:r>
            <a:endParaRPr lang="en-IN" sz="1800" dirty="0">
              <a:effectLst/>
              <a:latin typeface="Calibri" panose="020F0502020204030204" pitchFamily="34" charset="0"/>
              <a:ea typeface="Droid Sans Fallback"/>
            </a:endParaRPr>
          </a:p>
          <a:p>
            <a:r>
              <a:rPr lang="en-US" sz="1800" dirty="0">
                <a:effectLst/>
                <a:latin typeface="Calibri" panose="020F0502020204030204" pitchFamily="34" charset="0"/>
                <a:ea typeface="Droid Sans Fallback"/>
              </a:rPr>
              <a:t>Hu, M., &amp; Liu, B. (2004, July). Mining and summarizing customer reviews. In Proceedings of the tenth ACM SIGKDD international conference on Knowledge discovery and data mining (pp. 168-177).</a:t>
            </a:r>
            <a:endParaRPr lang="en-IN" sz="1800" dirty="0">
              <a:effectLst/>
              <a:latin typeface="Calibri" panose="020F0502020204030204" pitchFamily="34" charset="0"/>
              <a:ea typeface="Droid Sans Fallback"/>
            </a:endParaRPr>
          </a:p>
          <a:p>
            <a:r>
              <a:rPr lang="en-US" sz="1800" dirty="0">
                <a:effectLst/>
                <a:latin typeface="Calibri" panose="020F0502020204030204" pitchFamily="34" charset="0"/>
                <a:ea typeface="Droid Sans Fallback"/>
              </a:rPr>
              <a:t>Yang, Z., Yang, D., Dyer, C., He, X., </a:t>
            </a:r>
            <a:r>
              <a:rPr lang="en-US" sz="1800" dirty="0" err="1">
                <a:effectLst/>
                <a:latin typeface="Calibri" panose="020F0502020204030204" pitchFamily="34" charset="0"/>
                <a:ea typeface="Droid Sans Fallback"/>
              </a:rPr>
              <a:t>Smola</a:t>
            </a:r>
            <a:r>
              <a:rPr lang="en-US" sz="1800" dirty="0">
                <a:effectLst/>
                <a:latin typeface="Calibri" panose="020F0502020204030204" pitchFamily="34" charset="0"/>
                <a:ea typeface="Droid Sans Fallback"/>
              </a:rPr>
              <a:t>, A., &amp; </a:t>
            </a:r>
            <a:r>
              <a:rPr lang="en-US" sz="1800" dirty="0" err="1">
                <a:effectLst/>
                <a:latin typeface="Calibri" panose="020F0502020204030204" pitchFamily="34" charset="0"/>
                <a:ea typeface="Droid Sans Fallback"/>
              </a:rPr>
              <a:t>Hovy</a:t>
            </a:r>
            <a:r>
              <a:rPr lang="en-US" sz="1800" dirty="0">
                <a:effectLst/>
                <a:latin typeface="Calibri" panose="020F0502020204030204" pitchFamily="34" charset="0"/>
                <a:ea typeface="Droid Sans Fallback"/>
              </a:rPr>
              <a:t>, E. (2016). Hierarchical attention networks for document classification. In Proceedings of the 2016 Conference of the North American Chapter of the Association for Computational Linguistics: Human Language Technologies (pp. 1480-1489).</a:t>
            </a:r>
            <a:endParaRPr lang="en-IN" sz="1800" dirty="0">
              <a:effectLst/>
              <a:latin typeface="Calibri" panose="020F0502020204030204" pitchFamily="34" charset="0"/>
              <a:ea typeface="Droid Sans Fallback"/>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8564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a:t>
            </a:r>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4915385" cy="338554"/>
          </a:xfrm>
          <a:prstGeom prst="rect">
            <a:avLst/>
          </a:prstGeom>
          <a:noFill/>
        </p:spPr>
        <p:txBody>
          <a:bodyPr wrap="none" rtlCol="0">
            <a:spAutoFit/>
          </a:bodyPr>
          <a:lstStyle/>
          <a:p>
            <a:r>
              <a:rPr lang="en-IN" sz="1600" b="1" i="1" dirty="0">
                <a:solidFill>
                  <a:srgbClr val="FFFF00"/>
                </a:solidFill>
              </a:rPr>
              <a:t>Guidelines: Mention Team Names &amp; their role in project</a:t>
            </a: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val="3256755797"/>
              </p:ext>
            </p:extLst>
          </p:nvPr>
        </p:nvGraphicFramePr>
        <p:xfrm>
          <a:off x="386882" y="1372628"/>
          <a:ext cx="8361582" cy="1497291"/>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val="3341467042"/>
                    </a:ext>
                  </a:extLst>
                </a:gridCol>
                <a:gridCol w="2484463">
                  <a:extLst>
                    <a:ext uri="{9D8B030D-6E8A-4147-A177-3AD203B41FA5}">
                      <a16:colId xmlns:a16="http://schemas.microsoft.com/office/drawing/2014/main"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427413">
                <a:tc>
                  <a:txBody>
                    <a:bodyPr/>
                    <a:lstStyle/>
                    <a:p>
                      <a:pPr>
                        <a:lnSpc>
                          <a:spcPct val="106000"/>
                        </a:lnSpc>
                        <a:spcAft>
                          <a:spcPts val="800"/>
                        </a:spcAft>
                      </a:pPr>
                      <a:r>
                        <a:rPr lang="en-US" sz="1800" dirty="0">
                          <a:effectLst/>
                        </a:rPr>
                        <a:t> TANYA PAL</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Developer, Testing etc.</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5163912"/>
                  </a:ext>
                </a:extLst>
              </a:tr>
              <a:tr h="250955">
                <a:tc>
                  <a:txBody>
                    <a:bodyPr/>
                    <a:lstStyle/>
                    <a:p>
                      <a:pPr>
                        <a:lnSpc>
                          <a:spcPct val="106000"/>
                        </a:lnSpc>
                        <a:spcAft>
                          <a:spcPts val="800"/>
                        </a:spcAft>
                      </a:pPr>
                      <a:r>
                        <a:rPr lang="en-US" sz="1800">
                          <a:effectLst/>
                        </a:rPr>
                        <a:t> </a:t>
                      </a:r>
                      <a:endParaRPr lang="en-IN" sz="180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000564458"/>
                  </a:ext>
                </a:extLst>
              </a:tr>
              <a:tr h="250955">
                <a:tc>
                  <a:txBody>
                    <a:bodyPr/>
                    <a:lstStyle/>
                    <a:p>
                      <a:pPr>
                        <a:lnSpc>
                          <a:spcPct val="106000"/>
                        </a:lnSpc>
                        <a:spcAft>
                          <a:spcPts val="800"/>
                        </a:spcAft>
                      </a:pPr>
                      <a:r>
                        <a:rPr lang="en-US" sz="1800" dirty="0">
                          <a:effectLst/>
                        </a:rPr>
                        <a:t> MANISHA SINGH</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Testing, Documentation</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389848289"/>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dirty="0"/>
              <a:t>Project brief</a:t>
            </a:r>
          </a:p>
          <a:p>
            <a:r>
              <a:rPr lang="en-US" dirty="0"/>
              <a:t>Technologies \Tools to be used</a:t>
            </a:r>
          </a:p>
          <a:p>
            <a:r>
              <a:rPr lang="en-US" dirty="0"/>
              <a:t>Data Flow Diagram</a:t>
            </a:r>
          </a:p>
          <a:p>
            <a:r>
              <a:rPr lang="en-US" dirty="0"/>
              <a:t>Advantage of  the Project</a:t>
            </a:r>
          </a:p>
          <a:p>
            <a:r>
              <a:rPr lang="en-US" dirty="0"/>
              <a:t>Screenshot of the Code</a:t>
            </a:r>
          </a:p>
          <a:p>
            <a:r>
              <a:rPr lang="en-US" dirty="0"/>
              <a:t>References</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Table Of Content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a:solidFill>
                  <a:srgbClr val="FFFF00"/>
                </a:solidFill>
              </a:rPr>
              <a:t>Guidelines: Mention brief about the project and it’s functions/ modules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1809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r>
              <a:rPr lang="en-US" sz="1800" dirty="0">
                <a:effectLst/>
                <a:latin typeface="Calibri" panose="020F0502020204030204" pitchFamily="34" charset="0"/>
                <a:ea typeface="Droid Sans Fallback"/>
              </a:rPr>
              <a:t>Sentiment Analysis is a powerful technique that involves identifying and extracting subjective information from text data. It has gained tremendous popularity in recent years due to the explosion of social media platforms, which generate a vast amount of unstructured text data every day. In this project, we will use Machine Learning algorithms to perform Sentiment Analysis on airline reviews.</a:t>
            </a:r>
            <a:endParaRPr lang="en-IN" sz="1800" dirty="0">
              <a:effectLst/>
              <a:latin typeface="Calibri" panose="020F0502020204030204" pitchFamily="34" charset="0"/>
              <a:ea typeface="Droid Sans Fallback"/>
            </a:endParaRPr>
          </a:p>
          <a:p>
            <a:pPr>
              <a:lnSpc>
                <a:spcPct val="106000"/>
              </a:lnSpc>
              <a:spcAft>
                <a:spcPts val="800"/>
              </a:spcAft>
            </a:pPr>
            <a:r>
              <a:rPr lang="en-US" sz="1800" dirty="0">
                <a:effectLst/>
                <a:latin typeface="Calibri" panose="020F0502020204030204" pitchFamily="34" charset="0"/>
                <a:ea typeface="Droid Sans Fallback"/>
              </a:rPr>
              <a:t>The problem we are addressing in this project is to perform Sentiment Analysis on airline reviews using Machine Learning algorithms. With the growth of social media platforms, airlines are receiving feedback from customers in the form of tweets, reviews, and other social media posts. This feedback can be valuable to airlines to improve their services and understand their customers' needs. However, analyzing this feedback manually can be time-consuming and inefficient. Sentiment Analysis can automate this process and provide airlines with quick insights into their customers' sentiments.</a:t>
            </a:r>
            <a:endParaRPr lang="en-IN" sz="1800" dirty="0">
              <a:effectLst/>
              <a:latin typeface="Calibri" panose="020F0502020204030204" pitchFamily="34" charset="0"/>
              <a:ea typeface="Droid Sans Fallback"/>
            </a:endParaRPr>
          </a:p>
          <a:p>
            <a:pPr>
              <a:lnSpc>
                <a:spcPct val="106000"/>
              </a:lnSpc>
              <a:spcAft>
                <a:spcPts val="800"/>
              </a:spcAft>
            </a:pPr>
            <a:r>
              <a:rPr lang="en-US" sz="1800" dirty="0">
                <a:effectLst/>
                <a:latin typeface="Calibri" panose="020F0502020204030204" pitchFamily="34" charset="0"/>
                <a:ea typeface="Droid Sans Fallback"/>
              </a:rPr>
              <a:t>Our goal in this project is to build a model that can accurately classify airline reviews into three categories: positive, negative, and neutral. We will use the Airline Twitter Sentiment dataset, which contains tweets about various airlines. The dataset has three classes: positive, negative, and neutral. The dataset is unbalanced, with a majority of tweets being negative.</a:t>
            </a:r>
            <a:endParaRPr lang="en-IN" sz="1800" dirty="0">
              <a:effectLst/>
              <a:latin typeface="Calibri" panose="020F0502020204030204" pitchFamily="34" charset="0"/>
              <a:ea typeface="Droid Sans Fallback"/>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Project Brief</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8437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b="1" dirty="0"/>
              <a:t>Technologies :-  </a:t>
            </a:r>
            <a:r>
              <a:rPr lang="en-US" dirty="0"/>
              <a:t>PYTHON</a:t>
            </a:r>
          </a:p>
          <a:p>
            <a:pPr marL="0" indent="0">
              <a:buNone/>
            </a:pPr>
            <a:r>
              <a:rPr lang="en-US" dirty="0"/>
              <a:t>                                   MACHINE LEARNING</a:t>
            </a:r>
          </a:p>
          <a:p>
            <a:pPr marL="0" indent="0">
              <a:buNone/>
            </a:pPr>
            <a:r>
              <a:rPr lang="en-US" dirty="0"/>
              <a:t>                                   NUMPY</a:t>
            </a:r>
          </a:p>
          <a:p>
            <a:pPr marL="0" indent="0">
              <a:buNone/>
            </a:pPr>
            <a:r>
              <a:rPr lang="en-US" dirty="0"/>
              <a:t>                                   PANDAS</a:t>
            </a:r>
          </a:p>
          <a:p>
            <a:r>
              <a:rPr lang="en-US" b="1" dirty="0"/>
              <a:t>Tools to be used:- </a:t>
            </a:r>
            <a:r>
              <a:rPr lang="en-US" dirty="0"/>
              <a:t>JUPYTER NOTEBOOK</a:t>
            </a:r>
          </a:p>
          <a:p>
            <a:pPr marL="0" indent="0">
              <a:buNone/>
            </a:pPr>
            <a:r>
              <a:rPr lang="en-US" dirty="0"/>
              <a:t>                                       GOOGLE COLAB</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Technologies/Tools to be used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342991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3911AE5-E6F8-A308-7A4F-9ABA534D85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1700808"/>
            <a:ext cx="7272807" cy="2952328"/>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bg1"/>
                </a:solidFill>
                <a:latin typeface="Calibri" pitchFamily="34" charset="0"/>
                <a:ea typeface="ＭＳ Ｐゴシック" pitchFamily="-28" charset="-128"/>
              </a:rPr>
              <a:t>Data Flow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3429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lnSpc>
                <a:spcPct val="106000"/>
              </a:lnSpc>
              <a:spcAft>
                <a:spcPts val="800"/>
              </a:spcAft>
            </a:pPr>
            <a:r>
              <a:rPr lang="en-US" sz="1800" b="1" dirty="0">
                <a:effectLst/>
                <a:latin typeface="Calibri" panose="020F0502020204030204" pitchFamily="34" charset="0"/>
                <a:ea typeface="Droid Sans Fallback"/>
              </a:rPr>
              <a:t>Improved Customer Satisfaction: </a:t>
            </a:r>
            <a:r>
              <a:rPr lang="en-US" sz="1800" dirty="0">
                <a:effectLst/>
                <a:latin typeface="Calibri" panose="020F0502020204030204" pitchFamily="34" charset="0"/>
                <a:ea typeface="Droid Sans Fallback"/>
              </a:rPr>
              <a:t>By analyzing customer reviews, airlines can identify areas where they need to improve their services, and take corrective action to improve customer satisfaction.</a:t>
            </a:r>
            <a:endParaRPr lang="en-IN" sz="1800" dirty="0">
              <a:effectLst/>
              <a:latin typeface="Calibri" panose="020F0502020204030204" pitchFamily="34" charset="0"/>
              <a:ea typeface="Droid Sans Fallback"/>
            </a:endParaRPr>
          </a:p>
          <a:p>
            <a:pPr>
              <a:lnSpc>
                <a:spcPct val="106000"/>
              </a:lnSpc>
              <a:spcAft>
                <a:spcPts val="800"/>
              </a:spcAft>
            </a:pPr>
            <a:r>
              <a:rPr lang="en-US" sz="1800" b="1" dirty="0">
                <a:effectLst/>
                <a:latin typeface="Calibri" panose="020F0502020204030204" pitchFamily="34" charset="0"/>
                <a:ea typeface="Droid Sans Fallback"/>
              </a:rPr>
              <a:t>Competitive Advantage</a:t>
            </a:r>
            <a:r>
              <a:rPr lang="en-US" sz="1800" dirty="0">
                <a:effectLst/>
                <a:latin typeface="Calibri" panose="020F0502020204030204" pitchFamily="34" charset="0"/>
                <a:ea typeface="Droid Sans Fallback"/>
              </a:rPr>
              <a:t>: By analyzing customer sentiment, airlines can gain insights into their competitors' strengths and weaknesses, and use this information to gain a competitive advantage.</a:t>
            </a:r>
            <a:endParaRPr lang="en-IN" sz="1800" dirty="0">
              <a:effectLst/>
              <a:latin typeface="Calibri" panose="020F0502020204030204" pitchFamily="34" charset="0"/>
              <a:ea typeface="Droid Sans Fallback"/>
            </a:endParaRPr>
          </a:p>
          <a:p>
            <a:pPr>
              <a:lnSpc>
                <a:spcPct val="106000"/>
              </a:lnSpc>
              <a:spcAft>
                <a:spcPts val="800"/>
              </a:spcAft>
            </a:pPr>
            <a:r>
              <a:rPr lang="en-US" sz="1800" b="1" dirty="0">
                <a:effectLst/>
                <a:latin typeface="Calibri" panose="020F0502020204030204" pitchFamily="34" charset="0"/>
                <a:ea typeface="Droid Sans Fallback"/>
              </a:rPr>
              <a:t>Cost-effective: </a:t>
            </a:r>
            <a:r>
              <a:rPr lang="en-US" sz="1800" dirty="0">
                <a:effectLst/>
                <a:latin typeface="Calibri" panose="020F0502020204030204" pitchFamily="34" charset="0"/>
                <a:ea typeface="Droid Sans Fallback"/>
              </a:rPr>
              <a:t>Sentiment analysis with machine learning can help airlines automate the process of analyzing customer reviews, reducing the need for manual analysis and making the process more cost-effective.</a:t>
            </a:r>
            <a:endParaRPr lang="en-IN" sz="1800" dirty="0">
              <a:effectLst/>
              <a:latin typeface="Calibri" panose="020F0502020204030204" pitchFamily="34" charset="0"/>
              <a:ea typeface="Droid Sans Fallback"/>
            </a:endParaRPr>
          </a:p>
          <a:p>
            <a:pPr>
              <a:lnSpc>
                <a:spcPct val="106000"/>
              </a:lnSpc>
              <a:spcAft>
                <a:spcPts val="800"/>
              </a:spcAft>
            </a:pPr>
            <a:r>
              <a:rPr lang="en-US" sz="1800" b="1" dirty="0">
                <a:effectLst/>
                <a:latin typeface="Calibri" panose="020F0502020204030204" pitchFamily="34" charset="0"/>
                <a:ea typeface="Droid Sans Fallback"/>
              </a:rPr>
              <a:t>Real-time Insights: </a:t>
            </a:r>
            <a:r>
              <a:rPr lang="en-US" sz="1800" dirty="0">
                <a:effectLst/>
                <a:latin typeface="Calibri" panose="020F0502020204030204" pitchFamily="34" charset="0"/>
                <a:ea typeface="Droid Sans Fallback"/>
              </a:rPr>
              <a:t>Sentiment analysis with machine learning can provide real-time insights into customer sentiment, allowing airlines to respond quickly to customer feedback.</a:t>
            </a:r>
            <a:endParaRPr lang="en-IN" sz="1800" dirty="0">
              <a:effectLst/>
              <a:latin typeface="Calibri" panose="020F0502020204030204" pitchFamily="34" charset="0"/>
              <a:ea typeface="Droid Sans Fallback"/>
            </a:endParaRPr>
          </a:p>
          <a:p>
            <a:r>
              <a:rPr lang="en-US" sz="1800" b="1" dirty="0">
                <a:effectLst/>
                <a:latin typeface="Calibri" panose="020F0502020204030204" pitchFamily="34" charset="0"/>
                <a:ea typeface="Droid Sans Fallback"/>
              </a:rPr>
              <a:t>Data-driven Decision Making: </a:t>
            </a:r>
            <a:r>
              <a:rPr lang="en-US" sz="1800" dirty="0">
                <a:effectLst/>
                <a:latin typeface="Calibri" panose="020F0502020204030204" pitchFamily="34" charset="0"/>
                <a:ea typeface="Droid Sans Fallback"/>
              </a:rPr>
              <a:t>By analyzing customer reviews using sentiment analysis, airlines can make data-driven decisions based on customer feedback, rather than relying on intuition or guesswork.</a:t>
            </a:r>
            <a:endParaRPr lang="en-IN" sz="1800" dirty="0">
              <a:effectLst/>
              <a:latin typeface="Calibri" panose="020F0502020204030204" pitchFamily="34" charset="0"/>
              <a:ea typeface="Droid Sans Fallback"/>
            </a:endParaRP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34299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A40FD2E-F973-E6F6-EFA3-8CF1D37DFC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4283" y="1047696"/>
            <a:ext cx="3807697" cy="4181504"/>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Screenshot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0" name="TextBox 9"/>
          <p:cNvSpPr txBox="1"/>
          <p:nvPr/>
        </p:nvSpPr>
        <p:spPr>
          <a:xfrm>
            <a:off x="1547664" y="6298600"/>
            <a:ext cx="2889702" cy="338554"/>
          </a:xfrm>
          <a:prstGeom prst="rect">
            <a:avLst/>
          </a:prstGeom>
          <a:noFill/>
        </p:spPr>
        <p:txBody>
          <a:bodyPr wrap="none" rtlCol="0">
            <a:spAutoFit/>
          </a:bodyPr>
          <a:lstStyle/>
          <a:p>
            <a:r>
              <a:rPr lang="en-IN" sz="1600" b="1" i="1" dirty="0">
                <a:solidFill>
                  <a:srgbClr val="FFFF00"/>
                </a:solidFill>
              </a:rPr>
              <a:t>Guidelines: This slide is optional</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56092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86C0368-6AE4-C1D8-B07F-A5180ACA91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4943" y="1196752"/>
            <a:ext cx="3394114" cy="4804122"/>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Screenshot of the Project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0" name="TextBox 9"/>
          <p:cNvSpPr txBox="1"/>
          <p:nvPr/>
        </p:nvSpPr>
        <p:spPr>
          <a:xfrm>
            <a:off x="1547664" y="6298600"/>
            <a:ext cx="6989542" cy="338554"/>
          </a:xfrm>
          <a:prstGeom prst="rect">
            <a:avLst/>
          </a:prstGeom>
          <a:noFill/>
        </p:spPr>
        <p:txBody>
          <a:bodyPr wrap="none" rtlCol="0">
            <a:spAutoFit/>
          </a:bodyPr>
          <a:lstStyle/>
          <a:p>
            <a:r>
              <a:rPr lang="en-IN" sz="1600" b="1" i="1" dirty="0">
                <a:solidFill>
                  <a:srgbClr val="FFFF00"/>
                </a:solidFill>
              </a:rPr>
              <a:t>Guidelines: This slide is optional. May add more slide, if the details are available</a:t>
            </a: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a:solidFill>
                  <a:schemeClr val="bg1"/>
                </a:solidFill>
              </a:rPr>
              <a:t>T011A/ Template  Version 5.0</a:t>
            </a:r>
          </a:p>
        </p:txBody>
      </p:sp>
    </p:spTree>
    <p:extLst>
      <p:ext uri="{BB962C8B-B14F-4D97-AF65-F5344CB8AC3E}">
        <p14:creationId xmlns:p14="http://schemas.microsoft.com/office/powerpoint/2010/main" val="273713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2727</TotalTime>
  <Words>851</Words>
  <Application>Microsoft Office PowerPoint</Application>
  <PresentationFormat>On-screen Show (4:3)</PresentationFormat>
  <Paragraphs>100</Paragraphs>
  <Slides>12</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SENTIMENT ANALYSIS USING MACHINE LEARNING Project Synopsis Presentation  Date: 01/05/2023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manisha singh</cp:lastModifiedBy>
  <cp:revision>104</cp:revision>
  <dcterms:created xsi:type="dcterms:W3CDTF">2016-07-30T14:16:51Z</dcterms:created>
  <dcterms:modified xsi:type="dcterms:W3CDTF">2023-05-01T08:27:20Z</dcterms:modified>
</cp:coreProperties>
</file>