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embeddedFontLst>
    <p:embeddedFont>
      <p:font typeface="ADLaM Display" panose="02010000000000000000" pitchFamily="2" charset="0"/>
      <p:regular r:id="rId12"/>
    </p:embeddedFont>
    <p:embeddedFont>
      <p:font typeface="Trebuchet MS" panose="020B0603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B239F16-6404-440A-8CA4-1BFE3B1F94AA}">
          <p14:sldIdLst>
            <p14:sldId id="256"/>
            <p14:sldId id="257"/>
            <p14:sldId id="258"/>
            <p14:sldId id="259"/>
            <p14:sldId id="261"/>
            <p14:sldId id="260"/>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F117D5-BE31-4716-B824-87877607C4B2}">
  <a:tblStyle styleId="{79F117D5-BE31-4716-B824-87877607C4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f02f4b8d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f02f4b8d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cf02f4b8d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f02f4b8d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f02f4b8d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cf02f4b8d7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3" name="Google Shape;33;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1"/>
        <p:cNvGrpSpPr/>
        <p:nvPr/>
      </p:nvGrpSpPr>
      <p:grpSpPr>
        <a:xfrm>
          <a:off x="0" y="0"/>
          <a:ext cx="0" cy="0"/>
          <a:chOff x="0" y="0"/>
          <a:chExt cx="0" cy="0"/>
        </a:xfrm>
      </p:grpSpPr>
      <p:grpSp>
        <p:nvGrpSpPr>
          <p:cNvPr id="42" name="Google Shape;42;p5"/>
          <p:cNvGrpSpPr/>
          <p:nvPr/>
        </p:nvGrpSpPr>
        <p:grpSpPr>
          <a:xfrm>
            <a:off x="0" y="-8467"/>
            <a:ext cx="12192000" cy="6866467"/>
            <a:chOff x="0" y="-8467"/>
            <a:chExt cx="12192000" cy="6866467"/>
          </a:xfrm>
        </p:grpSpPr>
        <p:cxnSp>
          <p:nvCxnSpPr>
            <p:cNvPr id="43" name="Google Shape;43;p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4" name="Google Shape;44;p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45" name="Google Shape;45;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 name="Google Shape;46;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 name="Google Shape;49;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0" name="Google Shape;50;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1" name="Google Shape;51;p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1" name="Google Shape;61;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4" name="Google Shape;74;p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5" name="Google Shape;75;p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pic" idx="2"/>
          </p:nvPr>
        </p:nvSpPr>
        <p:spPr>
          <a:xfrm>
            <a:off x="677334" y="609600"/>
            <a:ext cx="8596668" cy="3845718"/>
          </a:xfrm>
          <a:prstGeom prst="rect">
            <a:avLst/>
          </a:prstGeom>
          <a:noFill/>
          <a:ln>
            <a:noFill/>
          </a:ln>
        </p:spPr>
      </p:sp>
      <p:sp>
        <p:nvSpPr>
          <p:cNvPr id="90" name="Google Shape;90;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500743" y="2293336"/>
            <a:ext cx="7064828" cy="4723817"/>
          </a:xfrm>
          <a:prstGeom prst="rect">
            <a:avLst/>
          </a:prstGeom>
          <a:noFill/>
          <a:ln>
            <a:noFill/>
          </a:ln>
        </p:spPr>
        <p:txBody>
          <a:bodyPr spcFirstLastPara="1" wrap="square" lIns="91425" tIns="45700" rIns="91425" bIns="45700" anchor="t" anchorCtr="0">
            <a:spAutoFit/>
          </a:bodyPr>
          <a:lstStyle/>
          <a:p>
            <a:pPr marL="0" marR="0" lvl="0" indent="0" algn="l" rtl="0">
              <a:lnSpc>
                <a:spcPct val="171477"/>
              </a:lnSpc>
              <a:spcBef>
                <a:spcPts val="0"/>
              </a:spcBef>
              <a:spcAft>
                <a:spcPts val="0"/>
              </a:spcAft>
              <a:buClr>
                <a:srgbClr val="000000"/>
              </a:buClr>
              <a:buSzPts val="4400"/>
              <a:buFont typeface="ADLaM Display"/>
              <a:buNone/>
            </a:pPr>
            <a:r>
              <a:rPr lang="en-US" sz="4400" b="1" i="1" u="sng" strike="noStrike" cap="none" dirty="0">
                <a:solidFill>
                  <a:srgbClr val="000000"/>
                </a:solidFill>
                <a:highlight>
                  <a:srgbClr val="FFFF00"/>
                </a:highlight>
                <a:latin typeface="Times New Roman" panose="02020603050405020304" pitchFamily="18" charset="0"/>
                <a:ea typeface="ADLaM Display"/>
                <a:cs typeface="Times New Roman" panose="02020603050405020304" pitchFamily="18" charset="0"/>
                <a:sym typeface="ADLaM Display"/>
              </a:rPr>
              <a:t>Predictive Analysis in understanding  the </a:t>
            </a:r>
            <a:r>
              <a:rPr lang="en-US" sz="4400" b="1" i="1" u="sng" strike="noStrike" cap="none" dirty="0">
                <a:solidFill>
                  <a:srgbClr val="0D0D0D"/>
                </a:solidFill>
                <a:highlight>
                  <a:srgbClr val="FFFF00"/>
                </a:highlight>
                <a:latin typeface="Times New Roman" panose="02020603050405020304" pitchFamily="18" charset="0"/>
                <a:ea typeface="ADLaM Display"/>
                <a:cs typeface="Times New Roman" panose="02020603050405020304" pitchFamily="18" charset="0"/>
                <a:sym typeface="ADLaM Display"/>
              </a:rPr>
              <a:t>Influential factors  on Obesity</a:t>
            </a:r>
            <a:endParaRPr sz="4400" b="1" i="1" u="sng" strike="noStrike" cap="none" dirty="0">
              <a:solidFill>
                <a:schemeClr val="dk1"/>
              </a:solidFill>
              <a:highlight>
                <a:srgbClr val="FFFF00"/>
              </a:highlight>
              <a:latin typeface="Times New Roman" panose="02020603050405020304" pitchFamily="18" charset="0"/>
              <a:ea typeface="ADLaM Display"/>
              <a:cs typeface="Times New Roman" panose="02020603050405020304" pitchFamily="18" charset="0"/>
              <a:sym typeface="ADLaM Display"/>
            </a:endParaRPr>
          </a:p>
        </p:txBody>
      </p:sp>
      <p:pic>
        <p:nvPicPr>
          <p:cNvPr id="148" name="Google Shape;148;p18" descr="A cartoon of a person being carried by a nurse"/>
          <p:cNvPicPr preferRelativeResize="0"/>
          <p:nvPr/>
        </p:nvPicPr>
        <p:blipFill rotWithShape="1">
          <a:blip r:embed="rId3">
            <a:alphaModFix/>
          </a:blip>
          <a:srcRect/>
          <a:stretch/>
        </p:blipFill>
        <p:spPr>
          <a:xfrm>
            <a:off x="7249885" y="97971"/>
            <a:ext cx="4273198" cy="3206915"/>
          </a:xfrm>
          <a:prstGeom prst="rect">
            <a:avLst/>
          </a:prstGeom>
          <a:noFill/>
          <a:ln>
            <a:noFill/>
          </a:ln>
        </p:spPr>
      </p:pic>
      <p:pic>
        <p:nvPicPr>
          <p:cNvPr id="149" name="Google Shape;149;p18" descr="A group of people holding large hamburgers&#10;&#10;Description automatically generated"/>
          <p:cNvPicPr preferRelativeResize="0"/>
          <p:nvPr/>
        </p:nvPicPr>
        <p:blipFill rotWithShape="1">
          <a:blip r:embed="rId4">
            <a:alphaModFix/>
          </a:blip>
          <a:srcRect/>
          <a:stretch/>
        </p:blipFill>
        <p:spPr>
          <a:xfrm>
            <a:off x="342603" y="0"/>
            <a:ext cx="6722225" cy="17634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0" y="294968"/>
            <a:ext cx="12192000" cy="163543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3600"/>
              <a:buFont typeface="Trebuchet MS"/>
              <a:buNone/>
            </a:pPr>
            <a:r>
              <a:rPr lang="en-US" b="1" dirty="0"/>
              <a:t>                              Introduction</a:t>
            </a:r>
            <a:endParaRPr b="1" dirty="0"/>
          </a:p>
        </p:txBody>
      </p:sp>
      <p:sp>
        <p:nvSpPr>
          <p:cNvPr id="155" name="Google Shape;155;p19"/>
          <p:cNvSpPr txBox="1">
            <a:spLocks noGrp="1"/>
          </p:cNvSpPr>
          <p:nvPr>
            <p:ph type="body" idx="1"/>
          </p:nvPr>
        </p:nvSpPr>
        <p:spPr>
          <a:xfrm>
            <a:off x="677334" y="1930400"/>
            <a:ext cx="10600266" cy="3880773"/>
          </a:xfrm>
          <a:prstGeom prst="rect">
            <a:avLst/>
          </a:prstGeom>
          <a:noFill/>
          <a:ln>
            <a:noFill/>
          </a:ln>
        </p:spPr>
        <p:txBody>
          <a:bodyPr spcFirstLastPara="1" wrap="square" lIns="91425" tIns="45700" rIns="91425" bIns="45700" anchor="t" anchorCtr="0">
            <a:normAutofit/>
          </a:bodyPr>
          <a:lstStyle/>
          <a:p>
            <a:pPr marL="342900" indent="-381000">
              <a:spcBef>
                <a:spcPts val="0"/>
              </a:spcBef>
              <a:buSzPts val="2040"/>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Obesity is a chronic complex disease defined by excessive fat deposits that can impair health.</a:t>
            </a:r>
            <a:endParaRPr sz="2800" dirty="0"/>
          </a:p>
          <a:p>
            <a:pPr marL="342900" indent="-381000">
              <a:buSzPts val="2040"/>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Obesity can lead to increased risk of type 2 diabetes and heart disease, it can affect bone health and reproduction, and it increases the risk of certain cancers.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0"/>
              </a:spcAft>
              <a:buSzPts val="2040"/>
              <a:buNone/>
            </a:pPr>
            <a:endParaRPr sz="2400" dirty="0"/>
          </a:p>
          <a:p>
            <a:pPr marL="342900" lvl="0" indent="-251459" algn="l" rtl="0">
              <a:spcBef>
                <a:spcPts val="1000"/>
              </a:spcBef>
              <a:spcAft>
                <a:spcPts val="0"/>
              </a:spcAft>
              <a:buSzPts val="1440"/>
              <a:buNone/>
            </a:pPr>
            <a:endParaRPr b="0" i="0" dirty="0">
              <a:solidFill>
                <a:srgbClr val="1F1F1F"/>
              </a:solidFill>
              <a:highlight>
                <a:srgbClr val="FFFFFF"/>
              </a:highlight>
              <a:latin typeface="Arial"/>
              <a:ea typeface="Arial"/>
              <a:cs typeface="Arial"/>
              <a:sym typeface="Arial"/>
            </a:endParaRPr>
          </a:p>
          <a:p>
            <a:pPr marL="342900" lvl="0" indent="-251459" algn="l" rtl="0">
              <a:spcBef>
                <a:spcPts val="1000"/>
              </a:spcBef>
              <a:spcAft>
                <a:spcPts val="0"/>
              </a:spcAft>
              <a:buSzPts val="144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2743200" lvl="0" indent="457200" algn="l" rtl="0">
              <a:spcBef>
                <a:spcPts val="0"/>
              </a:spcBef>
              <a:spcAft>
                <a:spcPts val="0"/>
              </a:spcAft>
              <a:buNone/>
            </a:pPr>
            <a:r>
              <a:rPr lang="en-US"/>
              <a:t>Hypothesis</a:t>
            </a:r>
            <a:endParaRPr/>
          </a:p>
        </p:txBody>
      </p:sp>
      <p:sp>
        <p:nvSpPr>
          <p:cNvPr id="162" name="Google Shape;162;p20"/>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400" b="1" dirty="0">
                <a:solidFill>
                  <a:schemeClr val="dk1"/>
                </a:solidFill>
                <a:highlight>
                  <a:srgbClr val="FFFFFF"/>
                </a:highlight>
                <a:latin typeface="Arial"/>
                <a:ea typeface="Arial"/>
                <a:cs typeface="Arial"/>
                <a:sym typeface="Arial"/>
              </a:rPr>
              <a:t>Null hypothesis</a:t>
            </a:r>
            <a:r>
              <a:rPr lang="en-US" sz="2400" dirty="0">
                <a:solidFill>
                  <a:schemeClr val="dk1"/>
                </a:solidFill>
                <a:highlight>
                  <a:srgbClr val="FFFFFF"/>
                </a:highlight>
                <a:latin typeface="Arial"/>
                <a:ea typeface="Arial"/>
                <a:cs typeface="Arial"/>
                <a:sym typeface="Arial"/>
              </a:rPr>
              <a:t> - is there any correlation between obesity and factors such as family history, smoking, food habits, physical activity</a:t>
            </a:r>
            <a:endParaRPr sz="24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400" b="1" dirty="0">
                <a:solidFill>
                  <a:schemeClr val="dk1"/>
                </a:solidFill>
                <a:highlight>
                  <a:srgbClr val="FFFFFF"/>
                </a:highlight>
                <a:latin typeface="Arial"/>
                <a:ea typeface="Arial"/>
                <a:cs typeface="Arial"/>
                <a:sym typeface="Arial"/>
              </a:rPr>
              <a:t>Alternate hypothesis</a:t>
            </a:r>
            <a:r>
              <a:rPr lang="en-US" sz="2400" dirty="0">
                <a:solidFill>
                  <a:schemeClr val="dk1"/>
                </a:solidFill>
                <a:highlight>
                  <a:srgbClr val="FFFFFF"/>
                </a:highlight>
                <a:latin typeface="Arial"/>
                <a:ea typeface="Arial"/>
                <a:cs typeface="Arial"/>
                <a:sym typeface="Arial"/>
              </a:rPr>
              <a:t> - there is no correlation between any of such factors and obesity</a:t>
            </a:r>
            <a:endParaRPr sz="2400" dirty="0">
              <a:solidFill>
                <a:schemeClr val="dk1"/>
              </a:solidFill>
              <a:highlight>
                <a:srgbClr val="FFFFFF"/>
              </a:highlight>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                              Business value</a:t>
            </a:r>
            <a:endParaRPr/>
          </a:p>
        </p:txBody>
      </p:sp>
      <p:sp>
        <p:nvSpPr>
          <p:cNvPr id="168" name="Google Shape;168;p21"/>
          <p:cNvSpPr txBox="1">
            <a:spLocks noGrp="1"/>
          </p:cNvSpPr>
          <p:nvPr>
            <p:ph type="body" idx="1"/>
          </p:nvPr>
        </p:nvSpPr>
        <p:spPr>
          <a:xfrm>
            <a:off x="838200" y="1338943"/>
            <a:ext cx="10515600" cy="4714538"/>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80000"/>
              <a:buChar char="►"/>
            </a:pPr>
            <a:r>
              <a:rPr lang="en-US" sz="2400" dirty="0"/>
              <a:t>Target Market: This can be used in the healthcare and fitness industry by manufacturing and recommending products to the client.</a:t>
            </a:r>
            <a:endParaRPr dirty="0"/>
          </a:p>
          <a:p>
            <a:pPr marL="342900" lvl="0" indent="-342900" algn="l" rtl="0">
              <a:spcBef>
                <a:spcPts val="1000"/>
              </a:spcBef>
              <a:spcAft>
                <a:spcPts val="0"/>
              </a:spcAft>
              <a:buSzPct val="80000"/>
              <a:buChar char="►"/>
            </a:pPr>
            <a:r>
              <a:rPr lang="en-US" sz="2400" dirty="0"/>
              <a:t>Personalized products for an individual: These insights can be used by a fitness app which can analyze the data in real time and can suggest personalized advice to each  individual. </a:t>
            </a:r>
            <a:endParaRPr dirty="0"/>
          </a:p>
          <a:p>
            <a:pPr marL="342900" lvl="0" indent="-342900" algn="l" rtl="0">
              <a:spcBef>
                <a:spcPts val="1000"/>
              </a:spcBef>
              <a:spcAft>
                <a:spcPts val="0"/>
              </a:spcAft>
              <a:buSzPct val="80000"/>
              <a:buChar char="►"/>
            </a:pPr>
            <a:r>
              <a:rPr lang="en-US" sz="2400" dirty="0"/>
              <a:t>Health insurance companies: Health care insurance can use these insights for potential risk of a person to be infected by any diseases have to pay a higher premium. </a:t>
            </a:r>
            <a:endParaRPr dirty="0"/>
          </a:p>
          <a:p>
            <a:pPr marL="342900" lvl="0" indent="-342900" algn="l" rtl="0">
              <a:spcBef>
                <a:spcPts val="1000"/>
              </a:spcBef>
              <a:spcAft>
                <a:spcPts val="0"/>
              </a:spcAft>
              <a:buSzPct val="80000"/>
              <a:buChar char="►"/>
            </a:pPr>
            <a:r>
              <a:rPr lang="en-US" sz="2400" dirty="0"/>
              <a:t>Prediction of health issues: Hospitals can use these insights and analyze the data for potential diseases which a general population can get affected by it in future. So, with this they can take a potential step for betterment of them. </a:t>
            </a:r>
            <a:endParaRPr dirty="0"/>
          </a:p>
          <a:p>
            <a:pPr marL="342900" lvl="0" indent="-342900" algn="l" rtl="0">
              <a:spcBef>
                <a:spcPts val="1000"/>
              </a:spcBef>
              <a:spcAft>
                <a:spcPts val="0"/>
              </a:spcAft>
              <a:buSzPct val="80000"/>
              <a:buChar char="►"/>
            </a:pPr>
            <a:r>
              <a:rPr lang="en-US" sz="2400" dirty="0"/>
              <a:t>Reward system: Few app are designed that people get in return if they follow healthy habits if they know that they have high chances of being obese so they would go under reward model to discipline themselves to follow healthy habits.</a:t>
            </a:r>
            <a:endParaRPr dirty="0"/>
          </a:p>
          <a:p>
            <a:pPr marL="0" lvl="0" indent="0" algn="l" rtl="0">
              <a:spcBef>
                <a:spcPts val="1000"/>
              </a:spcBef>
              <a:spcAft>
                <a:spcPts val="0"/>
              </a:spcAft>
              <a:buSzPct val="79999"/>
              <a:buNone/>
            </a:pP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23"/>
          <p:cNvSpPr txBox="1">
            <a:spLocks noGrp="1"/>
          </p:cNvSpPr>
          <p:nvPr>
            <p:ph type="title"/>
          </p:nvPr>
        </p:nvSpPr>
        <p:spPr>
          <a:xfrm>
            <a:off x="1797599" y="255638"/>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               CRISP-DM Methodology </a:t>
            </a:r>
            <a:endParaRPr dirty="0"/>
          </a:p>
        </p:txBody>
      </p:sp>
      <p:pic>
        <p:nvPicPr>
          <p:cNvPr id="2" name="Picture 1">
            <a:extLst>
              <a:ext uri="{FF2B5EF4-FFF2-40B4-BE49-F238E27FC236}">
                <a16:creationId xmlns:a16="http://schemas.microsoft.com/office/drawing/2014/main" id="{BF706741-F671-5780-3AFA-BB8633DA64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871" y="1807168"/>
            <a:ext cx="10408257" cy="4023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                       Data Visualization</a:t>
            </a:r>
            <a:endParaRPr dirty="0"/>
          </a:p>
        </p:txBody>
      </p:sp>
      <p:pic>
        <p:nvPicPr>
          <p:cNvPr id="175" name="Google Shape;175;p22" descr="A graph of overweight"/>
          <p:cNvPicPr preferRelativeResize="0"/>
          <p:nvPr/>
        </p:nvPicPr>
        <p:blipFill rotWithShape="1">
          <a:blip r:embed="rId3">
            <a:alphaModFix/>
          </a:blip>
          <a:srcRect/>
          <a:stretch/>
        </p:blipFill>
        <p:spPr>
          <a:xfrm>
            <a:off x="566057" y="2013858"/>
            <a:ext cx="5747957" cy="4129314"/>
          </a:xfrm>
          <a:prstGeom prst="rect">
            <a:avLst/>
          </a:prstGeom>
          <a:noFill/>
          <a:ln>
            <a:noFill/>
          </a:ln>
        </p:spPr>
      </p:pic>
      <p:pic>
        <p:nvPicPr>
          <p:cNvPr id="176" name="Google Shape;176;p22" descr="A graph of different colored rectangular shapes"/>
          <p:cNvPicPr preferRelativeResize="0"/>
          <p:nvPr/>
        </p:nvPicPr>
        <p:blipFill rotWithShape="1">
          <a:blip r:embed="rId4">
            <a:alphaModFix/>
          </a:blip>
          <a:srcRect/>
          <a:stretch/>
        </p:blipFill>
        <p:spPr>
          <a:xfrm>
            <a:off x="6096000" y="2114550"/>
            <a:ext cx="5747957"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                      Models and Accuracy </a:t>
            </a:r>
            <a:endParaRPr/>
          </a:p>
        </p:txBody>
      </p:sp>
      <p:sp>
        <p:nvSpPr>
          <p:cNvPr id="189" name="Google Shape;189;p24"/>
          <p:cNvSpPr txBox="1">
            <a:spLocks noGrp="1"/>
          </p:cNvSpPr>
          <p:nvPr>
            <p:ph type="body" idx="1"/>
          </p:nvPr>
        </p:nvSpPr>
        <p:spPr>
          <a:xfrm>
            <a:off x="677333" y="2160589"/>
            <a:ext cx="11177209"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a:p>
            <a:pPr marL="342900" lvl="0" indent="-381000" algn="l" rtl="0">
              <a:spcBef>
                <a:spcPts val="1000"/>
              </a:spcBef>
              <a:spcAft>
                <a:spcPts val="0"/>
              </a:spcAft>
              <a:buSzPts val="2040"/>
              <a:buChar char="►"/>
            </a:pPr>
            <a:r>
              <a:rPr lang="en-US" sz="2400" dirty="0"/>
              <a:t>Application of techniques like K Nearest </a:t>
            </a:r>
            <a:r>
              <a:rPr lang="en-US" sz="2400" dirty="0" err="1"/>
              <a:t>Neighbour</a:t>
            </a:r>
            <a:r>
              <a:rPr lang="en-US" sz="2400" dirty="0"/>
              <a:t>, SVM, Logistic Regression  ,Decision Tree ,Random Forest</a:t>
            </a:r>
            <a:endParaRPr sz="2400" dirty="0"/>
          </a:p>
          <a:p>
            <a:pPr marL="342900" lvl="0" indent="0" algn="l" rtl="0">
              <a:spcBef>
                <a:spcPts val="1000"/>
              </a:spcBef>
              <a:spcAft>
                <a:spcPts val="0"/>
              </a:spcAft>
              <a:buNone/>
            </a:pPr>
            <a:endParaRPr dirty="0"/>
          </a:p>
          <a:p>
            <a:pPr marL="342900" lvl="0" indent="-251459" algn="l" rtl="0">
              <a:spcBef>
                <a:spcPts val="1000"/>
              </a:spcBef>
              <a:spcAft>
                <a:spcPts val="0"/>
              </a:spcAft>
              <a:buSzPts val="1440"/>
              <a:buNone/>
            </a:pPr>
            <a:endParaRPr dirty="0"/>
          </a:p>
          <a:p>
            <a:pPr marL="342900" lvl="0" indent="-251459" algn="l" rtl="0">
              <a:spcBef>
                <a:spcPts val="1000"/>
              </a:spcBef>
              <a:spcAft>
                <a:spcPts val="0"/>
              </a:spcAft>
              <a:buSzPts val="1440"/>
              <a:buNone/>
            </a:pPr>
            <a:endParaRPr dirty="0"/>
          </a:p>
        </p:txBody>
      </p:sp>
      <p:graphicFrame>
        <p:nvGraphicFramePr>
          <p:cNvPr id="190" name="Google Shape;190;p24"/>
          <p:cNvGraphicFramePr/>
          <p:nvPr/>
        </p:nvGraphicFramePr>
        <p:xfrm>
          <a:off x="842900" y="3478600"/>
          <a:ext cx="10287000" cy="1981050"/>
        </p:xfrm>
        <a:graphic>
          <a:graphicData uri="http://schemas.openxmlformats.org/drawingml/2006/table">
            <a:tbl>
              <a:tblPr>
                <a:noFill/>
                <a:tableStyleId>{79F117D5-BE31-4716-B824-87877607C4B2}</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Logistic Regression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72.8%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Random Forest Classifier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93.6%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K Neighbour Classifier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82.2%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Decision Tree Classifier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79.6%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SVM Classifier</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dirty="0"/>
                        <a:t>83.2%</a:t>
                      </a: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         Top 3 factors influencing obesity </a:t>
            </a:r>
            <a:endParaRPr dirty="0"/>
          </a:p>
        </p:txBody>
      </p:sp>
      <p:pic>
        <p:nvPicPr>
          <p:cNvPr id="196" name="Google Shape;196;p25" descr="A graph of obesity and smoking"/>
          <p:cNvPicPr preferRelativeResize="0"/>
          <p:nvPr/>
        </p:nvPicPr>
        <p:blipFill rotWithShape="1">
          <a:blip r:embed="rId3">
            <a:alphaModFix/>
          </a:blip>
          <a:srcRect/>
          <a:stretch/>
        </p:blipFill>
        <p:spPr>
          <a:xfrm>
            <a:off x="2035630" y="1763485"/>
            <a:ext cx="7859484" cy="448491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2A41-66DC-ABD5-C642-30310F97891F}"/>
              </a:ext>
            </a:extLst>
          </p:cNvPr>
          <p:cNvSpPr>
            <a:spLocks noGrp="1"/>
          </p:cNvSpPr>
          <p:nvPr>
            <p:ph type="title"/>
          </p:nvPr>
        </p:nvSpPr>
        <p:spPr>
          <a:xfrm>
            <a:off x="824818" y="2768599"/>
            <a:ext cx="10216808" cy="3445387"/>
          </a:xfrm>
        </p:spPr>
        <p:txBody>
          <a:bodyPr>
            <a:normAutofit/>
          </a:bodyPr>
          <a:lstStyle/>
          <a:p>
            <a:r>
              <a:rPr lang="en-IN" sz="7200" dirty="0"/>
              <a:t>Thank You</a:t>
            </a:r>
          </a:p>
        </p:txBody>
      </p:sp>
    </p:spTree>
    <p:extLst>
      <p:ext uri="{BB962C8B-B14F-4D97-AF65-F5344CB8AC3E}">
        <p14:creationId xmlns:p14="http://schemas.microsoft.com/office/powerpoint/2010/main" val="355115486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332</Words>
  <Application>Microsoft Office PowerPoint</Application>
  <PresentationFormat>Widescreen</PresentationFormat>
  <Paragraphs>36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Trebuchet MS</vt:lpstr>
      <vt:lpstr>Calibri</vt:lpstr>
      <vt:lpstr>Noto Sans Symbols</vt:lpstr>
      <vt:lpstr>Arial</vt:lpstr>
      <vt:lpstr>Times New Roman</vt:lpstr>
      <vt:lpstr>ADLaM Display</vt:lpstr>
      <vt:lpstr>Facet</vt:lpstr>
      <vt:lpstr>PowerPoint Presentation</vt:lpstr>
      <vt:lpstr>                              Introduction</vt:lpstr>
      <vt:lpstr>Hypothesis</vt:lpstr>
      <vt:lpstr>                              Business value</vt:lpstr>
      <vt:lpstr>               CRISP-DM Methodology </vt:lpstr>
      <vt:lpstr>                       Data Visualization</vt:lpstr>
      <vt:lpstr>                      Models and Accuracy </vt:lpstr>
      <vt:lpstr>         Top 3 factors influencing obesity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vipin sharma</cp:lastModifiedBy>
  <cp:revision>3</cp:revision>
  <dcterms:modified xsi:type="dcterms:W3CDTF">2024-04-23T17:32:28Z</dcterms:modified>
</cp:coreProperties>
</file>