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876" r:id="rId1"/>
  </p:sldMasterIdLst>
  <p:sldIdLst>
    <p:sldId id="256" r:id="rId2"/>
    <p:sldId id="257" r:id="rId3"/>
    <p:sldId id="268" r:id="rId4"/>
    <p:sldId id="271" r:id="rId5"/>
    <p:sldId id="269" r:id="rId6"/>
    <p:sldId id="270" r:id="rId7"/>
    <p:sldId id="259" r:id="rId8"/>
    <p:sldId id="260" r:id="rId9"/>
    <p:sldId id="264" r:id="rId10"/>
    <p:sldId id="265" r:id="rId11"/>
    <p:sldId id="261" r:id="rId12"/>
    <p:sldId id="266" r:id="rId13"/>
    <p:sldId id="267" r:id="rId14"/>
    <p:sldId id="258"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108" d="100"/>
          <a:sy n="10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456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11671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77724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3906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39381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39786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0124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2162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482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175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467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864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28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810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321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31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6/23/23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6351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86B75A-687E-405C-8A0B-8D00578BA2C3}" type="datetimeFigureOut">
              <a:rPr lang="en-US" smtClean="0"/>
              <a:pPr/>
              <a:t>6/23/23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9106824"/>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806116"/>
            <a:ext cx="9440034" cy="2445844"/>
          </a:xfrm>
        </p:spPr>
        <p:txBody>
          <a:bodyPr>
            <a:noAutofit/>
          </a:bodyPr>
          <a:lstStyle/>
          <a:p>
            <a:r>
              <a:rPr lang="en-GB" sz="4000" dirty="0"/>
              <a:t>An Exploration of </a:t>
            </a:r>
            <a:r>
              <a:rPr lang="en-GB" sz="4000" dirty="0" err="1"/>
              <a:t>Translanguaging</a:t>
            </a:r>
            <a:r>
              <a:rPr lang="en-GB" sz="4000" dirty="0"/>
              <a:t> on Social Media by Hispanic International Students in the United States</a:t>
            </a:r>
          </a:p>
        </p:txBody>
      </p:sp>
      <p:sp>
        <p:nvSpPr>
          <p:cNvPr id="3" name="Subtítulo 2"/>
          <p:cNvSpPr>
            <a:spLocks noGrp="1"/>
          </p:cNvSpPr>
          <p:nvPr>
            <p:ph type="subTitle" idx="1"/>
          </p:nvPr>
        </p:nvSpPr>
        <p:spPr>
          <a:xfrm>
            <a:off x="1370693" y="4617720"/>
            <a:ext cx="9440034" cy="932688"/>
          </a:xfrm>
        </p:spPr>
        <p:txBody>
          <a:bodyPr>
            <a:normAutofit/>
          </a:bodyPr>
          <a:lstStyle/>
          <a:p>
            <a:r>
              <a:rPr lang="en-GB" sz="1800" dirty="0"/>
              <a:t>Cristina </a:t>
            </a:r>
            <a:r>
              <a:rPr lang="en-GB" sz="1800" dirty="0" err="1"/>
              <a:t>Reguera</a:t>
            </a:r>
            <a:r>
              <a:rPr lang="en-GB" sz="1800" dirty="0"/>
              <a:t>-Gómez, Utrecht University</a:t>
            </a:r>
          </a:p>
          <a:p>
            <a:r>
              <a:rPr lang="en-GB" sz="1800"/>
              <a:t>TACOS Conference 2023</a:t>
            </a:r>
            <a:endParaRPr lang="en-GB" sz="1800" dirty="0"/>
          </a:p>
        </p:txBody>
      </p:sp>
    </p:spTree>
    <p:extLst>
      <p:ext uri="{BB962C8B-B14F-4D97-AF65-F5344CB8AC3E}">
        <p14:creationId xmlns:p14="http://schemas.microsoft.com/office/powerpoint/2010/main" val="112483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How is Translanguaging Performed?</a:t>
            </a:r>
          </a:p>
        </p:txBody>
      </p:sp>
      <p:sp>
        <p:nvSpPr>
          <p:cNvPr id="3" name="Marcador de contenido 2"/>
          <p:cNvSpPr>
            <a:spLocks noGrp="1"/>
          </p:cNvSpPr>
          <p:nvPr>
            <p:ph idx="1"/>
          </p:nvPr>
        </p:nvSpPr>
        <p:spPr/>
        <p:txBody>
          <a:bodyPr/>
          <a:lstStyle/>
          <a:p>
            <a:r>
              <a:rPr lang="en-GB" u="sng" dirty="0"/>
              <a:t>Translanguaging at the </a:t>
            </a:r>
            <a:r>
              <a:rPr lang="en-GB" u="sng" dirty="0" err="1"/>
              <a:t>Suprasentential</a:t>
            </a:r>
            <a:r>
              <a:rPr lang="en-GB" u="sng" dirty="0"/>
              <a:t> Level</a:t>
            </a:r>
          </a:p>
        </p:txBody>
      </p:sp>
      <p:pic>
        <p:nvPicPr>
          <p:cNvPr id="5" name="Imagen 4"/>
          <p:cNvPicPr>
            <a:picLocks noChangeAspect="1"/>
          </p:cNvPicPr>
          <p:nvPr/>
        </p:nvPicPr>
        <p:blipFill>
          <a:blip r:embed="rId2"/>
          <a:stretch>
            <a:fillRect/>
          </a:stretch>
        </p:blipFill>
        <p:spPr>
          <a:xfrm>
            <a:off x="2576429" y="2347445"/>
            <a:ext cx="7028494" cy="1029702"/>
          </a:xfrm>
          <a:prstGeom prst="rect">
            <a:avLst/>
          </a:prstGeom>
          <a:ln>
            <a:noFill/>
          </a:ln>
          <a:effectLst>
            <a:outerShdw blurRad="190500" algn="tl" rotWithShape="0">
              <a:srgbClr val="000000">
                <a:alpha val="70000"/>
              </a:srgbClr>
            </a:outerShdw>
          </a:effectLst>
        </p:spPr>
      </p:pic>
      <p:sp>
        <p:nvSpPr>
          <p:cNvPr id="6" name="CuadroTexto 5"/>
          <p:cNvSpPr txBox="1"/>
          <p:nvPr/>
        </p:nvSpPr>
        <p:spPr>
          <a:xfrm>
            <a:off x="2664384" y="3360269"/>
            <a:ext cx="5266557" cy="338554"/>
          </a:xfrm>
          <a:prstGeom prst="rect">
            <a:avLst/>
          </a:prstGeom>
          <a:noFill/>
        </p:spPr>
        <p:txBody>
          <a:bodyPr wrap="square" rtlCol="0">
            <a:spAutoFit/>
          </a:bodyPr>
          <a:lstStyle/>
          <a:p>
            <a:r>
              <a:rPr lang="en-US" sz="1600" b="1" i="1" dirty="0"/>
              <a:t>Figure 1: Example in translation</a:t>
            </a:r>
            <a:endParaRPr lang="en-GB" sz="1600" i="1" dirty="0"/>
          </a:p>
        </p:txBody>
      </p:sp>
      <p:pic>
        <p:nvPicPr>
          <p:cNvPr id="7" name="Imagen 6"/>
          <p:cNvPicPr>
            <a:picLocks noChangeAspect="1"/>
          </p:cNvPicPr>
          <p:nvPr/>
        </p:nvPicPr>
        <p:blipFill>
          <a:blip r:embed="rId3"/>
          <a:stretch>
            <a:fillRect/>
          </a:stretch>
        </p:blipFill>
        <p:spPr>
          <a:xfrm>
            <a:off x="3344190" y="4041029"/>
            <a:ext cx="5492972" cy="1341236"/>
          </a:xfrm>
          <a:prstGeom prst="rect">
            <a:avLst/>
          </a:prstGeom>
          <a:ln>
            <a:noFill/>
          </a:ln>
          <a:effectLst>
            <a:outerShdw blurRad="190500" algn="tl" rotWithShape="0">
              <a:srgbClr val="000000">
                <a:alpha val="70000"/>
              </a:srgbClr>
            </a:outerShdw>
          </a:effectLst>
        </p:spPr>
      </p:pic>
      <p:sp>
        <p:nvSpPr>
          <p:cNvPr id="8" name="CuadroTexto 7"/>
          <p:cNvSpPr txBox="1"/>
          <p:nvPr/>
        </p:nvSpPr>
        <p:spPr>
          <a:xfrm>
            <a:off x="2664384" y="5377775"/>
            <a:ext cx="5266557" cy="338554"/>
          </a:xfrm>
          <a:prstGeom prst="rect">
            <a:avLst/>
          </a:prstGeom>
          <a:noFill/>
        </p:spPr>
        <p:txBody>
          <a:bodyPr wrap="square" rtlCol="0">
            <a:spAutoFit/>
          </a:bodyPr>
          <a:lstStyle/>
          <a:p>
            <a:r>
              <a:rPr lang="en-US" sz="1600" b="1" i="1" dirty="0"/>
              <a:t>Figure 2: Example in hashtags</a:t>
            </a:r>
            <a:endParaRPr lang="en-GB" sz="1600" i="1" dirty="0"/>
          </a:p>
        </p:txBody>
      </p:sp>
    </p:spTree>
    <p:extLst>
      <p:ext uri="{BB962C8B-B14F-4D97-AF65-F5344CB8AC3E}">
        <p14:creationId xmlns:p14="http://schemas.microsoft.com/office/powerpoint/2010/main" val="319742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What Social Functions does Translanguaging Have?</a:t>
            </a:r>
          </a:p>
        </p:txBody>
      </p:sp>
      <p:sp>
        <p:nvSpPr>
          <p:cNvPr id="3" name="Marcador de contenido 2"/>
          <p:cNvSpPr>
            <a:spLocks noGrp="1"/>
          </p:cNvSpPr>
          <p:nvPr>
            <p:ph idx="1"/>
          </p:nvPr>
        </p:nvSpPr>
        <p:spPr/>
        <p:txBody>
          <a:bodyPr/>
          <a:lstStyle/>
          <a:p>
            <a:r>
              <a:rPr lang="en-GB" u="sng" dirty="0"/>
              <a:t>Construction of Identity</a:t>
            </a:r>
          </a:p>
          <a:p>
            <a:endParaRPr lang="en-GB" dirty="0"/>
          </a:p>
        </p:txBody>
      </p:sp>
      <p:graphicFrame>
        <p:nvGraphicFramePr>
          <p:cNvPr id="4" name="Tabla 3"/>
          <p:cNvGraphicFramePr>
            <a:graphicFrameLocks noGrp="1"/>
          </p:cNvGraphicFramePr>
          <p:nvPr>
            <p:extLst>
              <p:ext uri="{D42A27DB-BD31-4B8C-83A1-F6EECF244321}">
                <p14:modId xmlns:p14="http://schemas.microsoft.com/office/powerpoint/2010/main" val="4039277960"/>
              </p:ext>
            </p:extLst>
          </p:nvPr>
        </p:nvGraphicFramePr>
        <p:xfrm>
          <a:off x="2707396" y="2512144"/>
          <a:ext cx="6766560" cy="2302574"/>
        </p:xfrm>
        <a:graphic>
          <a:graphicData uri="http://schemas.openxmlformats.org/drawingml/2006/table">
            <a:tbl>
              <a:tblPr firstRow="1" firstCol="1" bandRow="1">
                <a:tableStyleId>{10A1B5D5-9B99-4C35-A422-299274C87663}</a:tableStyleId>
              </a:tblPr>
              <a:tblGrid>
                <a:gridCol w="2120585">
                  <a:extLst>
                    <a:ext uri="{9D8B030D-6E8A-4147-A177-3AD203B41FA5}">
                      <a16:colId xmlns:a16="http://schemas.microsoft.com/office/drawing/2014/main" val="20000"/>
                    </a:ext>
                  </a:extLst>
                </a:gridCol>
                <a:gridCol w="2385436">
                  <a:extLst>
                    <a:ext uri="{9D8B030D-6E8A-4147-A177-3AD203B41FA5}">
                      <a16:colId xmlns:a16="http://schemas.microsoft.com/office/drawing/2014/main" val="20001"/>
                    </a:ext>
                  </a:extLst>
                </a:gridCol>
                <a:gridCol w="2260539">
                  <a:extLst>
                    <a:ext uri="{9D8B030D-6E8A-4147-A177-3AD203B41FA5}">
                      <a16:colId xmlns:a16="http://schemas.microsoft.com/office/drawing/2014/main" val="20002"/>
                    </a:ext>
                  </a:extLst>
                </a:gridCol>
              </a:tblGrid>
              <a:tr h="0">
                <a:tc>
                  <a:txBody>
                    <a:bodyPr/>
                    <a:lstStyle/>
                    <a:p>
                      <a:pPr algn="ctr">
                        <a:lnSpc>
                          <a:spcPct val="200000"/>
                        </a:lnSpc>
                        <a:spcAft>
                          <a:spcPts val="0"/>
                        </a:spcAft>
                      </a:pPr>
                      <a:r>
                        <a:rPr lang="en-US" sz="1400" dirty="0">
                          <a:effectLst/>
                        </a:rPr>
                        <a:t>Participant’s word use</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a:effectLst/>
                        </a:rPr>
                        <a:t>English</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dirty="0">
                          <a:effectLst/>
                        </a:rPr>
                        <a:t>Spanish</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200000"/>
                        </a:lnSpc>
                        <a:spcAft>
                          <a:spcPts val="0"/>
                        </a:spcAft>
                      </a:pPr>
                      <a:r>
                        <a:rPr lang="es-ES" sz="1400" b="0" dirty="0">
                          <a:effectLst/>
                        </a:rPr>
                        <a:t>Estuve en </a:t>
                      </a:r>
                      <a:r>
                        <a:rPr lang="es-ES" sz="1400" dirty="0" err="1">
                          <a:effectLst/>
                        </a:rPr>
                        <a:t>fall</a:t>
                      </a:r>
                      <a:r>
                        <a:rPr lang="es-ES" sz="1400" dirty="0">
                          <a:effectLst/>
                        </a:rPr>
                        <a:t> 2019 </a:t>
                      </a:r>
                      <a:r>
                        <a:rPr lang="es-ES" sz="1400" b="0" dirty="0">
                          <a:effectLst/>
                        </a:rPr>
                        <a:t>y</a:t>
                      </a:r>
                      <a:r>
                        <a:rPr lang="es-ES" sz="1400" dirty="0">
                          <a:effectLst/>
                        </a:rPr>
                        <a:t> </a:t>
                      </a:r>
                      <a:r>
                        <a:rPr lang="es-ES" sz="1400" dirty="0" err="1">
                          <a:effectLst/>
                        </a:rPr>
                        <a:t>spring</a:t>
                      </a:r>
                      <a:r>
                        <a:rPr lang="es-ES" sz="1400" dirty="0">
                          <a:effectLst/>
                        </a:rPr>
                        <a:t> 2020.</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I was in Fall 2019 and Spring 2020.</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s-ES" sz="1400" dirty="0">
                          <a:effectLst/>
                        </a:rPr>
                        <a:t>Estuve en </a:t>
                      </a:r>
                      <a:r>
                        <a:rPr lang="es-ES" sz="1400" b="1" dirty="0">
                          <a:effectLst/>
                        </a:rPr>
                        <a:t>el</a:t>
                      </a:r>
                      <a:r>
                        <a:rPr lang="es-ES" sz="1400" dirty="0">
                          <a:effectLst/>
                        </a:rPr>
                        <a:t> </a:t>
                      </a:r>
                      <a:r>
                        <a:rPr lang="es-ES" sz="1400" b="1" dirty="0">
                          <a:effectLst/>
                        </a:rPr>
                        <a:t>primer</a:t>
                      </a:r>
                      <a:r>
                        <a:rPr lang="es-ES" sz="1400" dirty="0">
                          <a:effectLst/>
                        </a:rPr>
                        <a:t> y </a:t>
                      </a:r>
                      <a:r>
                        <a:rPr lang="es-ES" sz="1400" b="1" dirty="0">
                          <a:effectLst/>
                        </a:rPr>
                        <a:t>el segundo cuatrimestre</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200000"/>
                        </a:lnSpc>
                        <a:spcAft>
                          <a:spcPts val="0"/>
                        </a:spcAft>
                      </a:pPr>
                      <a:r>
                        <a:rPr lang="es-ES" sz="1400" b="0" dirty="0">
                          <a:effectLst/>
                        </a:rPr>
                        <a:t>Te van a poner la </a:t>
                      </a:r>
                      <a:r>
                        <a:rPr lang="es-ES" sz="1400" dirty="0">
                          <a:effectLst/>
                        </a:rPr>
                        <a:t>A.</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You will get an A.</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s-ES" sz="1400" dirty="0">
                          <a:effectLst/>
                        </a:rPr>
                        <a:t>Te van a poner el </a:t>
                      </a:r>
                      <a:r>
                        <a:rPr lang="es-ES" sz="1400" b="1" dirty="0">
                          <a:effectLst/>
                        </a:rPr>
                        <a:t>sobresaliente</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200000"/>
                        </a:lnSpc>
                        <a:spcAft>
                          <a:spcPts val="0"/>
                        </a:spcAft>
                      </a:pPr>
                      <a:r>
                        <a:rPr lang="es-ES" sz="1400" b="0" dirty="0">
                          <a:effectLst/>
                        </a:rPr>
                        <a:t>Quedamos a las </a:t>
                      </a:r>
                      <a:r>
                        <a:rPr lang="es-ES" sz="1400" dirty="0">
                          <a:effectLst/>
                        </a:rPr>
                        <a:t>6 PM.</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Let’s meet at 6 PM.</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s-ES" sz="1400" dirty="0">
                          <a:effectLst/>
                        </a:rPr>
                        <a:t>Quedamos a las </a:t>
                      </a:r>
                      <a:r>
                        <a:rPr lang="es-ES" sz="1400" b="1" dirty="0">
                          <a:effectLst/>
                        </a:rPr>
                        <a:t>18h</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CuadroTexto 4"/>
          <p:cNvSpPr txBox="1"/>
          <p:nvPr/>
        </p:nvSpPr>
        <p:spPr>
          <a:xfrm>
            <a:off x="2606813" y="5030603"/>
            <a:ext cx="5266557" cy="338554"/>
          </a:xfrm>
          <a:prstGeom prst="rect">
            <a:avLst/>
          </a:prstGeom>
          <a:noFill/>
        </p:spPr>
        <p:txBody>
          <a:bodyPr wrap="square" rtlCol="0">
            <a:spAutoFit/>
          </a:bodyPr>
          <a:lstStyle/>
          <a:p>
            <a:r>
              <a:rPr lang="en-US" sz="1600" b="1" i="1" dirty="0"/>
              <a:t>Table 3: Examples of country-specific conventions</a:t>
            </a:r>
            <a:endParaRPr lang="en-GB" sz="1600" i="1" dirty="0"/>
          </a:p>
        </p:txBody>
      </p:sp>
    </p:spTree>
    <p:extLst>
      <p:ext uri="{BB962C8B-B14F-4D97-AF65-F5344CB8AC3E}">
        <p14:creationId xmlns:p14="http://schemas.microsoft.com/office/powerpoint/2010/main" val="80109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What Social Functions does Translanguaging Have?</a:t>
            </a:r>
          </a:p>
        </p:txBody>
      </p:sp>
      <p:sp>
        <p:nvSpPr>
          <p:cNvPr id="3" name="Marcador de contenido 2"/>
          <p:cNvSpPr>
            <a:spLocks noGrp="1"/>
          </p:cNvSpPr>
          <p:nvPr>
            <p:ph idx="1"/>
          </p:nvPr>
        </p:nvSpPr>
        <p:spPr/>
        <p:txBody>
          <a:bodyPr/>
          <a:lstStyle/>
          <a:p>
            <a:r>
              <a:rPr lang="en-GB" u="sng" dirty="0"/>
              <a:t>Expression of Emotions</a:t>
            </a:r>
          </a:p>
          <a:p>
            <a:endParaRPr lang="en-GB" dirty="0"/>
          </a:p>
        </p:txBody>
      </p:sp>
      <p:pic>
        <p:nvPicPr>
          <p:cNvPr id="4" name="Imagen 3" descr="C:\Users\Cristina\Desktop\IMG_1163.PNG"/>
          <p:cNvPicPr/>
          <p:nvPr/>
        </p:nvPicPr>
        <p:blipFill>
          <a:blip r:embed="rId2">
            <a:extLst>
              <a:ext uri="{28A0092B-C50C-407E-A947-70E740481C1C}">
                <a14:useLocalDpi xmlns:a14="http://schemas.microsoft.com/office/drawing/2010/main" val="0"/>
              </a:ext>
            </a:extLst>
          </a:blip>
          <a:srcRect/>
          <a:stretch>
            <a:fillRect/>
          </a:stretch>
        </p:blipFill>
        <p:spPr bwMode="auto">
          <a:xfrm>
            <a:off x="1088136" y="3085231"/>
            <a:ext cx="5259070" cy="13531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descr="C:\Users\Cristina\Desktop\IMG_1129.PNG"/>
          <p:cNvPicPr/>
          <p:nvPr/>
        </p:nvPicPr>
        <p:blipFill>
          <a:blip r:embed="rId3">
            <a:extLst>
              <a:ext uri="{28A0092B-C50C-407E-A947-70E740481C1C}">
                <a14:useLocalDpi xmlns:a14="http://schemas.microsoft.com/office/drawing/2010/main" val="0"/>
              </a:ext>
            </a:extLst>
          </a:blip>
          <a:srcRect/>
          <a:stretch>
            <a:fillRect/>
          </a:stretch>
        </p:blipFill>
        <p:spPr bwMode="auto">
          <a:xfrm>
            <a:off x="6647688" y="3358915"/>
            <a:ext cx="5257800" cy="805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5"/>
          <p:cNvSpPr>
            <a:spLocks noChangeArrowheads="1"/>
          </p:cNvSpPr>
          <p:nvPr/>
        </p:nvSpPr>
        <p:spPr bwMode="auto">
          <a:xfrm>
            <a:off x="1280160" y="5390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CuadroTexto 8"/>
          <p:cNvSpPr txBox="1"/>
          <p:nvPr/>
        </p:nvSpPr>
        <p:spPr>
          <a:xfrm>
            <a:off x="991032" y="4576102"/>
            <a:ext cx="5266557" cy="338554"/>
          </a:xfrm>
          <a:prstGeom prst="rect">
            <a:avLst/>
          </a:prstGeom>
          <a:noFill/>
        </p:spPr>
        <p:txBody>
          <a:bodyPr wrap="square" rtlCol="0">
            <a:spAutoFit/>
          </a:bodyPr>
          <a:lstStyle/>
          <a:p>
            <a:r>
              <a:rPr lang="en-US" sz="1600" b="1" i="1" dirty="0"/>
              <a:t>Figure 3: </a:t>
            </a:r>
            <a:r>
              <a:rPr lang="en-GB" sz="1600" b="1" i="1" dirty="0"/>
              <a:t>Example of expression of emotions in Spanish</a:t>
            </a:r>
            <a:endParaRPr lang="en-GB" sz="1600" i="1" dirty="0"/>
          </a:p>
        </p:txBody>
      </p:sp>
      <p:sp>
        <p:nvSpPr>
          <p:cNvPr id="10" name="CuadroTexto 9"/>
          <p:cNvSpPr txBox="1"/>
          <p:nvPr/>
        </p:nvSpPr>
        <p:spPr>
          <a:xfrm>
            <a:off x="6647688" y="4570156"/>
            <a:ext cx="5266557" cy="338554"/>
          </a:xfrm>
          <a:prstGeom prst="rect">
            <a:avLst/>
          </a:prstGeom>
          <a:noFill/>
        </p:spPr>
        <p:txBody>
          <a:bodyPr wrap="square" rtlCol="0">
            <a:spAutoFit/>
          </a:bodyPr>
          <a:lstStyle/>
          <a:p>
            <a:r>
              <a:rPr lang="en-US" sz="1600" b="1" i="1" dirty="0"/>
              <a:t>Figure 4: </a:t>
            </a:r>
            <a:r>
              <a:rPr lang="en-GB" sz="1600" b="1" i="1" dirty="0"/>
              <a:t>Example of expression of emotions in English</a:t>
            </a:r>
          </a:p>
        </p:txBody>
      </p:sp>
    </p:spTree>
    <p:extLst>
      <p:ext uri="{BB962C8B-B14F-4D97-AF65-F5344CB8AC3E}">
        <p14:creationId xmlns:p14="http://schemas.microsoft.com/office/powerpoint/2010/main" val="180711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What Social Functions does Translanguaging Have?</a:t>
            </a:r>
          </a:p>
        </p:txBody>
      </p:sp>
      <p:sp>
        <p:nvSpPr>
          <p:cNvPr id="3" name="Marcador de contenido 2"/>
          <p:cNvSpPr>
            <a:spLocks noGrp="1"/>
          </p:cNvSpPr>
          <p:nvPr>
            <p:ph idx="1"/>
          </p:nvPr>
        </p:nvSpPr>
        <p:spPr/>
        <p:txBody>
          <a:bodyPr>
            <a:normAutofit/>
          </a:bodyPr>
          <a:lstStyle/>
          <a:p>
            <a:r>
              <a:rPr lang="en-GB" u="sng" dirty="0"/>
              <a:t>Adaptation to the Audience</a:t>
            </a:r>
          </a:p>
          <a:p>
            <a:pPr marL="36900" indent="0">
              <a:buNone/>
            </a:pPr>
            <a:r>
              <a:rPr lang="en-GB" dirty="0"/>
              <a:t>The participants engaged in different kinds of translanguaging practices depending on the audience of the messages and posts. Firstly, this fact can be explained in the framework of Howard </a:t>
            </a:r>
            <a:r>
              <a:rPr lang="en-GB" dirty="0" err="1"/>
              <a:t>Gile’s</a:t>
            </a:r>
            <a:r>
              <a:rPr lang="en-GB" dirty="0"/>
              <a:t> </a:t>
            </a:r>
            <a:r>
              <a:rPr lang="en-GB" b="1" dirty="0"/>
              <a:t>Communication Accommodation Theory</a:t>
            </a:r>
            <a:r>
              <a:rPr lang="en-GB" dirty="0"/>
              <a:t>, which states that speakers modify their way of speaking and interacting with others depending on the context (as cited in </a:t>
            </a:r>
            <a:r>
              <a:rPr lang="en-GB" dirty="0" err="1"/>
              <a:t>Gasiorek</a:t>
            </a:r>
            <a:r>
              <a:rPr lang="en-GB" dirty="0"/>
              <a:t>, 2016). Secondly, Duggan and Brenner (2013) affirm </a:t>
            </a:r>
            <a:r>
              <a:rPr lang="en-GB" b="1" dirty="0"/>
              <a:t>that different social media platforms concentrate audience that belongs to different demographics</a:t>
            </a:r>
            <a:r>
              <a:rPr lang="en-GB" dirty="0"/>
              <a:t>. </a:t>
            </a:r>
          </a:p>
          <a:p>
            <a:pPr marL="36900" indent="0">
              <a:buNone/>
            </a:pPr>
            <a:r>
              <a:rPr lang="en-GB" dirty="0"/>
              <a:t>In public posts in </a:t>
            </a:r>
            <a:r>
              <a:rPr lang="en-GB" b="1" dirty="0"/>
              <a:t>Instagram and Twitter </a:t>
            </a:r>
            <a:r>
              <a:rPr lang="en-GB" dirty="0"/>
              <a:t>with a bigger audience of bilingual and monolingual followers, participants generally </a:t>
            </a:r>
            <a:r>
              <a:rPr lang="en-GB" b="1" dirty="0"/>
              <a:t>restrained</a:t>
            </a:r>
            <a:r>
              <a:rPr lang="en-GB" dirty="0"/>
              <a:t> themselves from translanguaging or did it </a:t>
            </a:r>
            <a:r>
              <a:rPr lang="en-GB" b="1" dirty="0"/>
              <a:t>at the sentential level</a:t>
            </a:r>
            <a:r>
              <a:rPr lang="en-GB" dirty="0"/>
              <a:t>. In private conversations with other Spanish-English bilingual international students on </a:t>
            </a:r>
            <a:r>
              <a:rPr lang="en-GB" b="1" dirty="0"/>
              <a:t>WhatsApp</a:t>
            </a:r>
            <a:r>
              <a:rPr lang="en-GB" dirty="0"/>
              <a:t>, translanguaging </a:t>
            </a:r>
            <a:r>
              <a:rPr lang="en-GB" dirty="0" err="1"/>
              <a:t>occured</a:t>
            </a:r>
            <a:r>
              <a:rPr lang="en-GB" dirty="0"/>
              <a:t> </a:t>
            </a:r>
            <a:r>
              <a:rPr lang="en-GB" b="1" dirty="0"/>
              <a:t>more frequently </a:t>
            </a:r>
            <a:r>
              <a:rPr lang="en-GB" dirty="0"/>
              <a:t>and </a:t>
            </a:r>
            <a:r>
              <a:rPr lang="en-GB" b="1" dirty="0"/>
              <a:t>at the word/sentential level</a:t>
            </a:r>
            <a:r>
              <a:rPr lang="en-GB" dirty="0"/>
              <a:t>. </a:t>
            </a:r>
          </a:p>
        </p:txBody>
      </p:sp>
    </p:spTree>
    <p:extLst>
      <p:ext uri="{BB962C8B-B14F-4D97-AF65-F5344CB8AC3E}">
        <p14:creationId xmlns:p14="http://schemas.microsoft.com/office/powerpoint/2010/main" val="180802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Conclusion</a:t>
            </a:r>
          </a:p>
        </p:txBody>
      </p:sp>
      <p:sp>
        <p:nvSpPr>
          <p:cNvPr id="3" name="Marcador de contenido 2"/>
          <p:cNvSpPr>
            <a:spLocks noGrp="1"/>
          </p:cNvSpPr>
          <p:nvPr>
            <p:ph idx="1"/>
          </p:nvPr>
        </p:nvSpPr>
        <p:spPr/>
        <p:txBody>
          <a:bodyPr/>
          <a:lstStyle/>
          <a:p>
            <a:pPr marL="36900" indent="0">
              <a:buNone/>
            </a:pPr>
            <a:r>
              <a:rPr lang="en-GB" dirty="0"/>
              <a:t>The results show that participants engage in </a:t>
            </a:r>
            <a:r>
              <a:rPr lang="en-GB" b="1" dirty="0"/>
              <a:t>three kinds of translanguaging</a:t>
            </a:r>
            <a:r>
              <a:rPr lang="en-GB" dirty="0"/>
              <a:t>: at the word level, at the sentential level and at the </a:t>
            </a:r>
            <a:r>
              <a:rPr lang="en-GB" dirty="0" err="1"/>
              <a:t>suprasentential</a:t>
            </a:r>
            <a:r>
              <a:rPr lang="en-GB" dirty="0"/>
              <a:t> level. During their communicative exchanges, it was noticeable to see how they manifest translanguaging through many </a:t>
            </a:r>
            <a:r>
              <a:rPr lang="en-GB" b="1" dirty="0"/>
              <a:t>creative forms</a:t>
            </a:r>
            <a:r>
              <a:rPr lang="en-GB" dirty="0"/>
              <a:t>.</a:t>
            </a:r>
          </a:p>
          <a:p>
            <a:pPr marL="36900" indent="0">
              <a:buNone/>
            </a:pPr>
            <a:r>
              <a:rPr lang="en-GB" dirty="0"/>
              <a:t>The data analysed also evidences that </a:t>
            </a:r>
            <a:r>
              <a:rPr lang="en-GB" b="1" dirty="0"/>
              <a:t>translanguaging fulfils social functions </a:t>
            </a:r>
            <a:r>
              <a:rPr lang="en-GB" dirty="0"/>
              <a:t>as a way of constructing identities, expressing emotions, and adapting to the audience. They display plenty of forms of translanguaging when speaking with fellow bilingual international students. However, they feel more self-conscious with a bigger and mixed audience of bilingual and monolingual speakers.</a:t>
            </a:r>
          </a:p>
          <a:p>
            <a:pPr marL="36900" indent="0">
              <a:buNone/>
            </a:pPr>
            <a:endParaRPr lang="en-GB" dirty="0"/>
          </a:p>
        </p:txBody>
      </p:sp>
    </p:spTree>
    <p:extLst>
      <p:ext uri="{BB962C8B-B14F-4D97-AF65-F5344CB8AC3E}">
        <p14:creationId xmlns:p14="http://schemas.microsoft.com/office/powerpoint/2010/main" val="425613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Bibliography</a:t>
            </a:r>
          </a:p>
        </p:txBody>
      </p:sp>
      <p:sp>
        <p:nvSpPr>
          <p:cNvPr id="3" name="Marcador de contenido 2"/>
          <p:cNvSpPr>
            <a:spLocks noGrp="1"/>
          </p:cNvSpPr>
          <p:nvPr>
            <p:ph idx="1"/>
          </p:nvPr>
        </p:nvSpPr>
        <p:spPr/>
        <p:txBody>
          <a:bodyPr>
            <a:normAutofit fontScale="47500" lnSpcReduction="20000"/>
          </a:bodyPr>
          <a:lstStyle/>
          <a:p>
            <a:r>
              <a:rPr lang="en-US" dirty="0">
                <a:effectLst/>
              </a:rPr>
              <a:t>Bloom, L. &amp; Beckwith, R. (1989). Talking with Feeling: Integrating Affective and Linguistic Expression in Early Language Development. </a:t>
            </a:r>
            <a:r>
              <a:rPr lang="en-US" i="1" dirty="0">
                <a:effectLst/>
              </a:rPr>
              <a:t>Cognition &amp; Emotion, 3</a:t>
            </a:r>
            <a:r>
              <a:rPr lang="en-US" dirty="0">
                <a:effectLst/>
              </a:rPr>
              <a:t>(4), 313–342. doi:10.1080/02699938908412711</a:t>
            </a:r>
          </a:p>
          <a:p>
            <a:r>
              <a:rPr lang="en-US" dirty="0">
                <a:effectLst/>
              </a:rPr>
              <a:t>Duggan, M., &amp; Brenner, J. (2013). The demographics of social media users, 2012.</a:t>
            </a:r>
            <a:r>
              <a:rPr lang="en-US" i="1" dirty="0">
                <a:effectLst/>
              </a:rPr>
              <a:t> Pew Research Center’s Internet &amp; American Life Project, 14</a:t>
            </a:r>
            <a:r>
              <a:rPr lang="en-US" dirty="0">
                <a:effectLst/>
              </a:rPr>
              <a:t>, 1–14. </a:t>
            </a:r>
          </a:p>
          <a:p>
            <a:r>
              <a:rPr lang="en-US" dirty="0" err="1">
                <a:effectLst/>
              </a:rPr>
              <a:t>Dumrukcic</a:t>
            </a:r>
            <a:r>
              <a:rPr lang="en-US" dirty="0">
                <a:effectLst/>
              </a:rPr>
              <a:t>, N. (2020). Translanguaging in social media: Output for FLT didactics. </a:t>
            </a:r>
            <a:r>
              <a:rPr lang="en-US" i="1" dirty="0" err="1">
                <a:effectLst/>
              </a:rPr>
              <a:t>heiEDUCATION</a:t>
            </a:r>
            <a:r>
              <a:rPr lang="en-US" i="1" dirty="0">
                <a:effectLst/>
              </a:rPr>
              <a:t>, 5</a:t>
            </a:r>
            <a:r>
              <a:rPr lang="en-US" dirty="0">
                <a:effectLst/>
              </a:rPr>
              <a:t>, 109–137. doi:10.17885/heiup.heied.2020.5.24159</a:t>
            </a:r>
          </a:p>
          <a:p>
            <a:r>
              <a:rPr lang="es-ES" dirty="0">
                <a:effectLst/>
              </a:rPr>
              <a:t>Ferré, P., </a:t>
            </a:r>
            <a:r>
              <a:rPr lang="es-ES" dirty="0" err="1">
                <a:effectLst/>
              </a:rPr>
              <a:t>Anglada-Tort</a:t>
            </a:r>
            <a:r>
              <a:rPr lang="es-ES" dirty="0">
                <a:effectLst/>
              </a:rPr>
              <a:t>, M., &amp; </a:t>
            </a:r>
            <a:r>
              <a:rPr lang="es-ES" dirty="0" err="1">
                <a:effectLst/>
              </a:rPr>
              <a:t>Guasch</a:t>
            </a:r>
            <a:r>
              <a:rPr lang="es-ES" dirty="0">
                <a:effectLst/>
              </a:rPr>
              <a:t>, M. (2018). </a:t>
            </a:r>
            <a:r>
              <a:rPr lang="en-US" dirty="0">
                <a:effectLst/>
              </a:rPr>
              <a:t>Processing of emotional words in bilinguals: Testing the effects of word concreteness, task type and language status. </a:t>
            </a:r>
            <a:r>
              <a:rPr lang="en-US" i="1" dirty="0">
                <a:effectLst/>
              </a:rPr>
              <a:t>Second Language Research, 34</a:t>
            </a:r>
            <a:r>
              <a:rPr lang="en-US" dirty="0">
                <a:effectLst/>
              </a:rPr>
              <a:t>(3), 371–394. doi:10.1177/0267658317744008</a:t>
            </a:r>
          </a:p>
          <a:p>
            <a:r>
              <a:rPr lang="en-US" dirty="0">
                <a:effectLst/>
              </a:rPr>
              <a:t>Fuller, J. M. (2007). Language Choice as a Means of Shaping Identity. </a:t>
            </a:r>
            <a:r>
              <a:rPr lang="en-US" i="1" dirty="0">
                <a:effectLst/>
              </a:rPr>
              <a:t>Journal of Linguistic Anthropology, 17</a:t>
            </a:r>
            <a:r>
              <a:rPr lang="en-US" dirty="0">
                <a:effectLst/>
              </a:rPr>
              <a:t>(1), 105–129. doi:10.1525/jlin.2007.17.1.105</a:t>
            </a:r>
          </a:p>
          <a:p>
            <a:r>
              <a:rPr lang="en-US" dirty="0" err="1">
                <a:effectLst/>
              </a:rPr>
              <a:t>García</a:t>
            </a:r>
            <a:r>
              <a:rPr lang="en-US" dirty="0">
                <a:effectLst/>
              </a:rPr>
              <a:t>, O. (2009). Education, multilingualism and translanguaging in the 21st century. In T. </a:t>
            </a:r>
            <a:r>
              <a:rPr lang="en-US" dirty="0" err="1">
                <a:effectLst/>
              </a:rPr>
              <a:t>Skutnabb-Kangas</a:t>
            </a:r>
            <a:r>
              <a:rPr lang="en-US" dirty="0">
                <a:effectLst/>
              </a:rPr>
              <a:t>, R. Phillipson, A. K. </a:t>
            </a:r>
            <a:r>
              <a:rPr lang="en-US" dirty="0" err="1">
                <a:effectLst/>
              </a:rPr>
              <a:t>Mohanty</a:t>
            </a:r>
            <a:r>
              <a:rPr lang="en-US" dirty="0">
                <a:effectLst/>
              </a:rPr>
              <a:t> &amp; M. Panda (Eds.), </a:t>
            </a:r>
            <a:r>
              <a:rPr lang="en-US" i="1" dirty="0">
                <a:effectLst/>
              </a:rPr>
              <a:t>Social Justice Through Multilingual Education </a:t>
            </a:r>
            <a:r>
              <a:rPr lang="en-US" dirty="0">
                <a:effectLst/>
              </a:rPr>
              <a:t>(pp. 140–158). Multilingual Matters. </a:t>
            </a:r>
          </a:p>
          <a:p>
            <a:r>
              <a:rPr lang="en-US" dirty="0" err="1">
                <a:effectLst/>
              </a:rPr>
              <a:t>Gasiorek</a:t>
            </a:r>
            <a:r>
              <a:rPr lang="en-US" dirty="0">
                <a:effectLst/>
              </a:rPr>
              <a:t>, J. (2016). Theoretical Perspectives on Interpersonal Adjustments in Language and Communication. In Giles, H. (Ed.), </a:t>
            </a:r>
            <a:r>
              <a:rPr lang="en-US" i="1" dirty="0">
                <a:effectLst/>
              </a:rPr>
              <a:t>Communication Accommodation Theory: Negotiating Personal Relationships and Social Identities across Contexts</a:t>
            </a:r>
            <a:r>
              <a:rPr lang="en-US" dirty="0">
                <a:effectLst/>
              </a:rPr>
              <a:t> (pp. 13-35). Cambridge University Press. doi:10.1017/CBO9781316226537.002</a:t>
            </a:r>
            <a:endParaRPr lang="en-GB" dirty="0">
              <a:effectLst/>
            </a:endParaRPr>
          </a:p>
          <a:p>
            <a:r>
              <a:rPr lang="en-US" dirty="0">
                <a:effectLst/>
              </a:rPr>
              <a:t>Lewis, G., Jones, B., &amp; Baker, C. (2012). Translanguaging: origins and development from school to street and beyond. </a:t>
            </a:r>
            <a:r>
              <a:rPr lang="en-US" i="1" dirty="0">
                <a:effectLst/>
              </a:rPr>
              <a:t>Educational Research and Evaluation, 18</a:t>
            </a:r>
            <a:r>
              <a:rPr lang="en-US" dirty="0">
                <a:effectLst/>
              </a:rPr>
              <a:t>(7), 641–654. doi:10.1080/13803611.2012.718488</a:t>
            </a:r>
          </a:p>
          <a:p>
            <a:r>
              <a:rPr lang="en-US" dirty="0">
                <a:effectLst/>
              </a:rPr>
              <a:t>Norton, B. (2010). Language and Identity. In N. </a:t>
            </a:r>
            <a:r>
              <a:rPr lang="en-US" dirty="0" err="1">
                <a:effectLst/>
              </a:rPr>
              <a:t>Hornberger</a:t>
            </a:r>
            <a:r>
              <a:rPr lang="en-US" dirty="0">
                <a:effectLst/>
              </a:rPr>
              <a:t> &amp; S. McKay (Eds.), </a:t>
            </a:r>
            <a:r>
              <a:rPr lang="en-US" i="1" dirty="0">
                <a:effectLst/>
              </a:rPr>
              <a:t>Sociolinguistics and language education</a:t>
            </a:r>
            <a:r>
              <a:rPr lang="en-US" dirty="0">
                <a:effectLst/>
              </a:rPr>
              <a:t> (pp. 349–369). Multilingual Matters.</a:t>
            </a:r>
          </a:p>
          <a:p>
            <a:r>
              <a:rPr lang="en-US" dirty="0">
                <a:effectLst/>
              </a:rPr>
              <a:t>Schreiber, B. R. (2015). “I am what I am”: Multilingual identity and digital translanguaging. </a:t>
            </a:r>
            <a:r>
              <a:rPr lang="en-US" i="1" dirty="0">
                <a:effectLst/>
              </a:rPr>
              <a:t>Language Learning &amp; Technology, 19</a:t>
            </a:r>
            <a:r>
              <a:rPr lang="en-US" dirty="0">
                <a:effectLst/>
              </a:rPr>
              <a:t>(3), 69–87. http://llt.msu.edu/issues/october2015/schreiber.pdf</a:t>
            </a:r>
          </a:p>
          <a:p>
            <a:r>
              <a:rPr lang="en-US" dirty="0">
                <a:effectLst/>
              </a:rPr>
              <a:t>Sutton, T. M., </a:t>
            </a:r>
            <a:r>
              <a:rPr lang="en-US" dirty="0" err="1">
                <a:effectLst/>
              </a:rPr>
              <a:t>Altarriba</a:t>
            </a:r>
            <a:r>
              <a:rPr lang="en-US" dirty="0">
                <a:effectLst/>
              </a:rPr>
              <a:t>, J., </a:t>
            </a:r>
            <a:r>
              <a:rPr lang="en-US" dirty="0" err="1">
                <a:effectLst/>
              </a:rPr>
              <a:t>Gianico</a:t>
            </a:r>
            <a:r>
              <a:rPr lang="en-US" dirty="0">
                <a:effectLst/>
              </a:rPr>
              <a:t>, J. L., &amp; </a:t>
            </a:r>
            <a:r>
              <a:rPr lang="en-US" dirty="0" err="1">
                <a:effectLst/>
              </a:rPr>
              <a:t>Basnight</a:t>
            </a:r>
            <a:r>
              <a:rPr lang="en-US" dirty="0">
                <a:effectLst/>
              </a:rPr>
              <a:t>-Brown, D. M. (2007). The automatic access of emotion: Emotional Stroop effects in Spanish–English bilingual speakers. </a:t>
            </a:r>
            <a:r>
              <a:rPr lang="en-US" i="1" dirty="0">
                <a:effectLst/>
              </a:rPr>
              <a:t>Cognition &amp; Emotion, 21</a:t>
            </a:r>
            <a:r>
              <a:rPr lang="en-US" dirty="0">
                <a:effectLst/>
              </a:rPr>
              <a:t>(5), 1077–1090. doi:10.1080/02699930601054133</a:t>
            </a:r>
          </a:p>
          <a:p>
            <a:r>
              <a:rPr lang="en-US" dirty="0">
                <a:effectLst/>
              </a:rPr>
              <a:t>Wei, L. (2011). Moment Analysis and translanguaging space: Discursive construction of identities by multilingual Chinese youth in Britain. </a:t>
            </a:r>
            <a:r>
              <a:rPr lang="en-US" i="1" dirty="0">
                <a:effectLst/>
              </a:rPr>
              <a:t>Journal of Pragmatics, 43</a:t>
            </a:r>
            <a:r>
              <a:rPr lang="en-US" dirty="0">
                <a:effectLst/>
              </a:rPr>
              <a:t>(5), 1222–1235. doi:10.1016/j.pragma.2010.07.035</a:t>
            </a:r>
            <a:endParaRPr lang="en-GB" dirty="0">
              <a:effectLst/>
            </a:endParaRPr>
          </a:p>
          <a:p>
            <a:r>
              <a:rPr lang="en-US" dirty="0">
                <a:effectLst/>
              </a:rPr>
              <a:t>Woolford, E. (1983). Bilingual Code-Switching and Syntactic Theory. </a:t>
            </a:r>
            <a:r>
              <a:rPr lang="en-US" i="1" dirty="0">
                <a:effectLst/>
              </a:rPr>
              <a:t>Linguistic Inquiry, 14</a:t>
            </a:r>
            <a:r>
              <a:rPr lang="en-US" dirty="0">
                <a:effectLst/>
              </a:rPr>
              <a:t>(3), 520–536. http://www.jstor.org/stable/4178342</a:t>
            </a:r>
            <a:endParaRPr lang="en-GB" dirty="0">
              <a:effectLst/>
            </a:endParaRPr>
          </a:p>
          <a:p>
            <a:endParaRPr lang="en-US" dirty="0">
              <a:effectLst/>
            </a:endParaRPr>
          </a:p>
          <a:p>
            <a:endParaRPr lang="en-GB" dirty="0">
              <a:effectLst/>
            </a:endParaRPr>
          </a:p>
          <a:p>
            <a:endParaRPr lang="en-GB" dirty="0"/>
          </a:p>
        </p:txBody>
      </p:sp>
    </p:spTree>
    <p:extLst>
      <p:ext uri="{BB962C8B-B14F-4D97-AF65-F5344CB8AC3E}">
        <p14:creationId xmlns:p14="http://schemas.microsoft.com/office/powerpoint/2010/main" val="254244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1320301"/>
            <a:ext cx="10353763" cy="1732615"/>
          </a:xfrm>
        </p:spPr>
        <p:txBody>
          <a:bodyPr>
            <a:normAutofit/>
          </a:bodyPr>
          <a:lstStyle/>
          <a:p>
            <a:r>
              <a:rPr lang="en-GB" sz="4000" dirty="0"/>
              <a:t>Thank you for your attention.</a:t>
            </a:r>
            <a:br>
              <a:rPr lang="en-GB" sz="4000" dirty="0"/>
            </a:br>
            <a:r>
              <a:rPr lang="en-GB" sz="4000" dirty="0"/>
              <a:t>Any questions? </a:t>
            </a:r>
            <a:r>
              <a:rPr lang="en-GB" sz="4000" dirty="0">
                <a:sym typeface="Wingdings" pitchFamily="2" charset="2"/>
              </a:rPr>
              <a:t></a:t>
            </a:r>
            <a:endParaRPr lang="en-GB" sz="4000" dirty="0"/>
          </a:p>
        </p:txBody>
      </p:sp>
      <p:pic>
        <p:nvPicPr>
          <p:cNvPr id="4" name="Picture 3" descr="A qr code with black squares&#10;&#10;Description automatically generated with low confidence">
            <a:extLst>
              <a:ext uri="{FF2B5EF4-FFF2-40B4-BE49-F238E27FC236}">
                <a16:creationId xmlns:a16="http://schemas.microsoft.com/office/drawing/2014/main" id="{D511BEB1-1CB2-29E0-EF50-5B2E043FD1AB}"/>
              </a:ext>
            </a:extLst>
          </p:cNvPr>
          <p:cNvPicPr>
            <a:picLocks noChangeAspect="1"/>
          </p:cNvPicPr>
          <p:nvPr/>
        </p:nvPicPr>
        <p:blipFill>
          <a:blip r:embed="rId2"/>
          <a:stretch>
            <a:fillRect/>
          </a:stretch>
        </p:blipFill>
        <p:spPr>
          <a:xfrm>
            <a:off x="4912979" y="3429000"/>
            <a:ext cx="2366041" cy="2373876"/>
          </a:xfrm>
          <a:prstGeom prst="rect">
            <a:avLst/>
          </a:prstGeom>
        </p:spPr>
      </p:pic>
      <p:sp>
        <p:nvSpPr>
          <p:cNvPr id="5" name="TextBox 4">
            <a:extLst>
              <a:ext uri="{FF2B5EF4-FFF2-40B4-BE49-F238E27FC236}">
                <a16:creationId xmlns:a16="http://schemas.microsoft.com/office/drawing/2014/main" id="{CCDFE63D-C393-D6EE-7284-727837AEBD6F}"/>
              </a:ext>
            </a:extLst>
          </p:cNvPr>
          <p:cNvSpPr txBox="1"/>
          <p:nvPr/>
        </p:nvSpPr>
        <p:spPr>
          <a:xfrm>
            <a:off x="5375378" y="5802876"/>
            <a:ext cx="1430594" cy="383458"/>
          </a:xfrm>
          <a:prstGeom prst="rect">
            <a:avLst/>
          </a:prstGeom>
          <a:noFill/>
        </p:spPr>
        <p:txBody>
          <a:bodyPr wrap="square" rtlCol="0">
            <a:spAutoFit/>
          </a:bodyPr>
          <a:lstStyle/>
          <a:p>
            <a:r>
              <a:rPr lang="en-GB" dirty="0"/>
              <a:t>Contact Info</a:t>
            </a:r>
          </a:p>
        </p:txBody>
      </p:sp>
    </p:spTree>
    <p:extLst>
      <p:ext uri="{BB962C8B-B14F-4D97-AF65-F5344CB8AC3E}">
        <p14:creationId xmlns:p14="http://schemas.microsoft.com/office/powerpoint/2010/main" val="222727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Introduction</a:t>
            </a:r>
          </a:p>
        </p:txBody>
      </p:sp>
      <p:sp>
        <p:nvSpPr>
          <p:cNvPr id="3" name="Marcador de contenido 2"/>
          <p:cNvSpPr>
            <a:spLocks noGrp="1"/>
          </p:cNvSpPr>
          <p:nvPr>
            <p:ph idx="1"/>
          </p:nvPr>
        </p:nvSpPr>
        <p:spPr/>
        <p:txBody>
          <a:bodyPr>
            <a:normAutofit fontScale="92500" lnSpcReduction="10000"/>
          </a:bodyPr>
          <a:lstStyle/>
          <a:p>
            <a:pPr marL="36900" indent="0">
              <a:buNone/>
            </a:pPr>
            <a:r>
              <a:rPr lang="en-GB" b="1" dirty="0"/>
              <a:t>Translanguaging</a:t>
            </a:r>
            <a:r>
              <a:rPr lang="en-GB" dirty="0"/>
              <a:t> can be defined as “the act performed by bilinguals of </a:t>
            </a:r>
            <a:r>
              <a:rPr lang="en-GB" b="1" dirty="0"/>
              <a:t>accessing different linguistic features</a:t>
            </a:r>
            <a:r>
              <a:rPr lang="en-GB" dirty="0"/>
              <a:t> or various modes of what are described as autonomous languages, in order to maximize communicative potential” (</a:t>
            </a:r>
            <a:r>
              <a:rPr lang="en-GB" dirty="0" err="1"/>
              <a:t>García</a:t>
            </a:r>
            <a:r>
              <a:rPr lang="en-GB" dirty="0"/>
              <a:t>, 2009, p. 140). </a:t>
            </a:r>
          </a:p>
          <a:p>
            <a:pPr marL="36900" indent="0">
              <a:buNone/>
            </a:pPr>
            <a:r>
              <a:rPr lang="en-GB" dirty="0"/>
              <a:t>It was first coined by </a:t>
            </a:r>
            <a:r>
              <a:rPr lang="en-GB" b="1" dirty="0"/>
              <a:t>Cen Williams </a:t>
            </a:r>
            <a:r>
              <a:rPr lang="en-GB" dirty="0"/>
              <a:t>in the </a:t>
            </a:r>
            <a:r>
              <a:rPr lang="en-GB" b="1" dirty="0"/>
              <a:t>1980s</a:t>
            </a:r>
            <a:r>
              <a:rPr lang="en-GB" dirty="0"/>
              <a:t>, and it referenced the way Welsh-English bilingual students communicated in the classroom, in comparison to their monolingual peers (as cited in Lewis et al., 2012). Later research in the subject has often continued on the same field of </a:t>
            </a:r>
            <a:r>
              <a:rPr lang="en-GB" b="1" dirty="0"/>
              <a:t>education</a:t>
            </a:r>
            <a:r>
              <a:rPr lang="en-GB" dirty="0"/>
              <a:t>. Far too little attention has been paid to translanguaging in real-life situations, </a:t>
            </a:r>
            <a:r>
              <a:rPr lang="en-GB" b="1" dirty="0"/>
              <a:t>especially translanguaging in daily communication through social networks.</a:t>
            </a:r>
          </a:p>
          <a:p>
            <a:pPr marL="36900" indent="0">
              <a:buNone/>
            </a:pPr>
            <a:r>
              <a:rPr lang="en-GB" dirty="0"/>
              <a:t>Much less is known about the way Spanish-English bilingual international students </a:t>
            </a:r>
            <a:r>
              <a:rPr lang="en-GB" dirty="0" err="1"/>
              <a:t>translanguage</a:t>
            </a:r>
            <a:r>
              <a:rPr lang="en-GB" dirty="0"/>
              <a:t> in English-speaking countries. This specific demographic engages in </a:t>
            </a:r>
            <a:r>
              <a:rPr lang="en-GB" b="1" dirty="0"/>
              <a:t>translanguaging in a different way</a:t>
            </a:r>
            <a:r>
              <a:rPr lang="en-GB" dirty="0"/>
              <a:t> from bilingual individuals who have resided in only one country for an extended period of time. After all, international students are introduced into a new environment with a different culture, so the effects of this situation may be noticeable in the way they </a:t>
            </a:r>
            <a:r>
              <a:rPr lang="en-GB" dirty="0" err="1"/>
              <a:t>translanguage</a:t>
            </a:r>
            <a:r>
              <a:rPr lang="en-GB" dirty="0"/>
              <a:t>.</a:t>
            </a:r>
          </a:p>
        </p:txBody>
      </p:sp>
    </p:spTree>
    <p:extLst>
      <p:ext uri="{BB962C8B-B14F-4D97-AF65-F5344CB8AC3E}">
        <p14:creationId xmlns:p14="http://schemas.microsoft.com/office/powerpoint/2010/main" val="302653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Literature Review</a:t>
            </a:r>
          </a:p>
        </p:txBody>
      </p:sp>
      <p:sp>
        <p:nvSpPr>
          <p:cNvPr id="3" name="Marcador de contenido 2"/>
          <p:cNvSpPr>
            <a:spLocks noGrp="1"/>
          </p:cNvSpPr>
          <p:nvPr>
            <p:ph idx="1"/>
          </p:nvPr>
        </p:nvSpPr>
        <p:spPr/>
        <p:txBody>
          <a:bodyPr/>
          <a:lstStyle/>
          <a:p>
            <a:r>
              <a:rPr lang="en-GB" u="sng" dirty="0"/>
              <a:t>Language &amp; Identity</a:t>
            </a:r>
          </a:p>
          <a:p>
            <a:pPr marL="36900" indent="0">
              <a:buNone/>
            </a:pPr>
            <a:r>
              <a:rPr lang="en-GB" dirty="0"/>
              <a:t>While speaking we are constantly </a:t>
            </a:r>
            <a:r>
              <a:rPr lang="en-GB" b="1" dirty="0"/>
              <a:t>negotiating and renegotiating ourselves within a social context</a:t>
            </a:r>
            <a:r>
              <a:rPr lang="en-GB" dirty="0"/>
              <a:t>, and characteristics like gender, ethnicity or class are an implicit part of this negotiation (Norton, 2010).</a:t>
            </a:r>
          </a:p>
          <a:p>
            <a:pPr marL="36900" indent="0">
              <a:buNone/>
            </a:pPr>
            <a:r>
              <a:rPr lang="en-GB" dirty="0"/>
              <a:t>A study by Fuller (2007) focused on the language choices preferred for constructing social identities by a group of fourth-graders who were bilingual in Spanish and English. The results showed that these children used one language or another </a:t>
            </a:r>
            <a:r>
              <a:rPr lang="en-GB" b="1" dirty="0"/>
              <a:t>depending mainly on the environment and person they were speaking to</a:t>
            </a:r>
            <a:r>
              <a:rPr lang="en-GB" dirty="0"/>
              <a:t>. However, </a:t>
            </a:r>
            <a:r>
              <a:rPr lang="en-GB" b="1" dirty="0"/>
              <a:t>some children also showed signs of translanguaging between Spanish and English depending on the situation</a:t>
            </a:r>
            <a:r>
              <a:rPr lang="en-GB" dirty="0"/>
              <a:t>. </a:t>
            </a:r>
          </a:p>
          <a:p>
            <a:pPr marL="36900" indent="0">
              <a:buNone/>
            </a:pPr>
            <a:endParaRPr lang="en-GB" dirty="0"/>
          </a:p>
        </p:txBody>
      </p:sp>
    </p:spTree>
    <p:extLst>
      <p:ext uri="{BB962C8B-B14F-4D97-AF65-F5344CB8AC3E}">
        <p14:creationId xmlns:p14="http://schemas.microsoft.com/office/powerpoint/2010/main" val="124990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Literature Review</a:t>
            </a:r>
          </a:p>
        </p:txBody>
      </p:sp>
      <p:sp>
        <p:nvSpPr>
          <p:cNvPr id="3" name="Marcador de contenido 2"/>
          <p:cNvSpPr>
            <a:spLocks noGrp="1"/>
          </p:cNvSpPr>
          <p:nvPr>
            <p:ph idx="1"/>
          </p:nvPr>
        </p:nvSpPr>
        <p:spPr/>
        <p:txBody>
          <a:bodyPr/>
          <a:lstStyle/>
          <a:p>
            <a:r>
              <a:rPr lang="en-GB" u="sng" dirty="0"/>
              <a:t>Language &amp; Emotions</a:t>
            </a:r>
          </a:p>
          <a:p>
            <a:pPr marL="36900" indent="0">
              <a:buNone/>
            </a:pPr>
            <a:r>
              <a:rPr lang="en-GB" dirty="0"/>
              <a:t>The </a:t>
            </a:r>
            <a:r>
              <a:rPr lang="en-GB" b="1" dirty="0"/>
              <a:t>Facilitating Words Hypothesis: </a:t>
            </a:r>
            <a:r>
              <a:rPr lang="en-GB" dirty="0"/>
              <a:t>“the integration of speech and emotional expression was expected to occur with the children’s earlier learned and most frequent words since these are the words they presumably know best” (Bloom &amp; Beckwith, 1989, p. 318).</a:t>
            </a:r>
          </a:p>
          <a:p>
            <a:pPr marL="36900" indent="0">
              <a:buNone/>
            </a:pPr>
            <a:r>
              <a:rPr lang="en-GB" dirty="0"/>
              <a:t>Some studies suggest the predilection of bilinguals for </a:t>
            </a:r>
            <a:r>
              <a:rPr lang="en-GB" b="1" dirty="0"/>
              <a:t>expressing certain emotions in their L1 </a:t>
            </a:r>
            <a:r>
              <a:rPr lang="en-GB" dirty="0"/>
              <a:t>(</a:t>
            </a:r>
            <a:r>
              <a:rPr lang="en-GB" dirty="0" err="1"/>
              <a:t>Ferré</a:t>
            </a:r>
            <a:r>
              <a:rPr lang="en-GB" dirty="0"/>
              <a:t> et al., 2018), while others show a </a:t>
            </a:r>
            <a:r>
              <a:rPr lang="en-GB" b="1" dirty="0"/>
              <a:t>greater response in the L2 </a:t>
            </a:r>
            <a:r>
              <a:rPr lang="en-GB" dirty="0"/>
              <a:t>when it had become the dominant tongue (Sutton et al., 2007).</a:t>
            </a:r>
          </a:p>
          <a:p>
            <a:pPr marL="36900" indent="0">
              <a:buNone/>
            </a:pPr>
            <a:endParaRPr lang="en-GB" dirty="0"/>
          </a:p>
        </p:txBody>
      </p:sp>
    </p:spTree>
    <p:extLst>
      <p:ext uri="{BB962C8B-B14F-4D97-AF65-F5344CB8AC3E}">
        <p14:creationId xmlns:p14="http://schemas.microsoft.com/office/powerpoint/2010/main" val="180365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Literature Review</a:t>
            </a:r>
          </a:p>
        </p:txBody>
      </p:sp>
      <p:sp>
        <p:nvSpPr>
          <p:cNvPr id="3" name="Marcador de contenido 2"/>
          <p:cNvSpPr>
            <a:spLocks noGrp="1"/>
          </p:cNvSpPr>
          <p:nvPr>
            <p:ph idx="1"/>
          </p:nvPr>
        </p:nvSpPr>
        <p:spPr/>
        <p:txBody>
          <a:bodyPr>
            <a:noAutofit/>
          </a:bodyPr>
          <a:lstStyle/>
          <a:p>
            <a:r>
              <a:rPr lang="en-GB" sz="1800" u="sng" dirty="0"/>
              <a:t>Translanguaging &amp; Creativity</a:t>
            </a:r>
          </a:p>
          <a:p>
            <a:pPr marL="36900" indent="0">
              <a:buNone/>
            </a:pPr>
            <a:r>
              <a:rPr lang="en-GB" sz="1800" b="1" dirty="0"/>
              <a:t>Creativity</a:t>
            </a:r>
            <a:r>
              <a:rPr lang="en-GB" sz="1800" dirty="0"/>
              <a:t> can be defined as:</a:t>
            </a:r>
          </a:p>
          <a:p>
            <a:pPr marL="36900" indent="0">
              <a:buNone/>
            </a:pPr>
            <a:r>
              <a:rPr lang="en-GB" sz="1800" dirty="0"/>
              <a:t>	“The ability to choose </a:t>
            </a:r>
            <a:r>
              <a:rPr lang="en-GB" sz="1800" b="1" dirty="0"/>
              <a:t>between following and flouting the rules and norms of behaviour</a:t>
            </a:r>
            <a:r>
              <a:rPr lang="en-GB" sz="1800" dirty="0"/>
              <a:t>, 	including the use of language, and to push and break boundaries between the old and the new, 	the 	conventional and the original, and the acceptable and the challenging” (Wei, 2011, p. 94).</a:t>
            </a:r>
          </a:p>
          <a:p>
            <a:pPr marL="36900" indent="0">
              <a:buNone/>
            </a:pPr>
            <a:r>
              <a:rPr lang="en-GB" sz="1800" dirty="0"/>
              <a:t>An example of creativity:</a:t>
            </a:r>
          </a:p>
          <a:p>
            <a:pPr lvl="1">
              <a:buFont typeface="Arial" panose="020B0604020202020204" pitchFamily="34" charset="0"/>
              <a:buChar char="•"/>
            </a:pPr>
            <a:r>
              <a:rPr lang="en-GB" dirty="0"/>
              <a:t>I put the forks </a:t>
            </a:r>
            <a:r>
              <a:rPr lang="en-GB" i="1" dirty="0" err="1"/>
              <a:t>en</a:t>
            </a:r>
            <a:r>
              <a:rPr lang="en-GB" i="1" dirty="0"/>
              <a:t> las mesas</a:t>
            </a:r>
            <a:r>
              <a:rPr lang="en-GB" dirty="0"/>
              <a:t>: ‘I put the forks on the tables’ (McClure, 1977)</a:t>
            </a:r>
          </a:p>
          <a:p>
            <a:pPr lvl="1">
              <a:buFont typeface="Arial" panose="020B0604020202020204" pitchFamily="34" charset="0"/>
              <a:buChar char="•"/>
            </a:pPr>
            <a:r>
              <a:rPr lang="en-GB" i="1" dirty="0"/>
              <a:t>El hombre </a:t>
            </a:r>
            <a:r>
              <a:rPr lang="en-GB" dirty="0"/>
              <a:t>who saw the accident </a:t>
            </a:r>
            <a:r>
              <a:rPr lang="en-GB" i="1" dirty="0" err="1"/>
              <a:t>es</a:t>
            </a:r>
            <a:r>
              <a:rPr lang="en-GB" i="1" dirty="0"/>
              <a:t> </a:t>
            </a:r>
            <a:r>
              <a:rPr lang="en-GB" i="1" dirty="0" err="1"/>
              <a:t>cubano</a:t>
            </a:r>
            <a:r>
              <a:rPr lang="en-GB" dirty="0"/>
              <a:t>: ‘The man who saw the accident is</a:t>
            </a:r>
          </a:p>
          <a:p>
            <a:pPr lvl="1">
              <a:buFont typeface="Arial" panose="020B0604020202020204" pitchFamily="34" charset="0"/>
              <a:buChar char="•"/>
            </a:pPr>
            <a:r>
              <a:rPr lang="en-GB" dirty="0"/>
              <a:t>Cuban’ (</a:t>
            </a:r>
            <a:r>
              <a:rPr lang="en-GB" dirty="0" err="1"/>
              <a:t>Gingras</a:t>
            </a:r>
            <a:r>
              <a:rPr lang="en-GB" dirty="0"/>
              <a:t>, 1974)</a:t>
            </a:r>
          </a:p>
          <a:p>
            <a:pPr lvl="1">
              <a:buFont typeface="Arial" panose="020B0604020202020204" pitchFamily="34" charset="0"/>
              <a:buChar char="•"/>
            </a:pPr>
            <a:r>
              <a:rPr lang="en-GB" i="1" dirty="0" err="1"/>
              <a:t>Estaba</a:t>
            </a:r>
            <a:r>
              <a:rPr lang="en-GB" dirty="0"/>
              <a:t> training </a:t>
            </a:r>
            <a:r>
              <a:rPr lang="en-GB" i="1" dirty="0"/>
              <a:t>para </a:t>
            </a:r>
            <a:r>
              <a:rPr lang="en-GB" i="1" dirty="0" err="1"/>
              <a:t>pelear</a:t>
            </a:r>
            <a:r>
              <a:rPr lang="en-GB" dirty="0"/>
              <a:t>: ‘He was training to fight’ (Pfaff, 1979)</a:t>
            </a:r>
          </a:p>
          <a:p>
            <a:pPr marL="450000" lvl="1" indent="0">
              <a:buNone/>
            </a:pPr>
            <a:r>
              <a:rPr lang="en-GB" dirty="0"/>
              <a:t>(As cited in Woolford, 1983, p. 2)</a:t>
            </a:r>
          </a:p>
        </p:txBody>
      </p:sp>
    </p:spTree>
    <p:extLst>
      <p:ext uri="{BB962C8B-B14F-4D97-AF65-F5344CB8AC3E}">
        <p14:creationId xmlns:p14="http://schemas.microsoft.com/office/powerpoint/2010/main" val="137998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Literature Review</a:t>
            </a:r>
          </a:p>
        </p:txBody>
      </p:sp>
      <p:sp>
        <p:nvSpPr>
          <p:cNvPr id="3" name="Marcador de contenido 2"/>
          <p:cNvSpPr>
            <a:spLocks noGrp="1"/>
          </p:cNvSpPr>
          <p:nvPr>
            <p:ph idx="1"/>
          </p:nvPr>
        </p:nvSpPr>
        <p:spPr/>
        <p:txBody>
          <a:bodyPr>
            <a:noAutofit/>
          </a:bodyPr>
          <a:lstStyle/>
          <a:p>
            <a:r>
              <a:rPr lang="en-GB" sz="1800" u="sng" dirty="0"/>
              <a:t>Translanguaging in the Social Networks</a:t>
            </a:r>
          </a:p>
          <a:p>
            <a:pPr marL="36900" indent="0">
              <a:buNone/>
            </a:pPr>
            <a:r>
              <a:rPr lang="en-GB" sz="1800" dirty="0"/>
              <a:t>In a study conducted by Schreiber (2015), it was shown how a Serbian university student </a:t>
            </a:r>
            <a:r>
              <a:rPr lang="en-GB" sz="1800" dirty="0" err="1"/>
              <a:t>translanguaged</a:t>
            </a:r>
            <a:r>
              <a:rPr lang="en-GB" sz="1800" dirty="0"/>
              <a:t> on Facebook as a way to </a:t>
            </a:r>
            <a:r>
              <a:rPr lang="en-GB" sz="1800" b="1" dirty="0"/>
              <a:t>showcase his local and global identity</a:t>
            </a:r>
            <a:r>
              <a:rPr lang="en-GB" sz="1800" dirty="0"/>
              <a:t>. More specifically, the participant was a hip-hop artist who </a:t>
            </a:r>
            <a:r>
              <a:rPr lang="en-GB" sz="1800" dirty="0" err="1"/>
              <a:t>translanguaged</a:t>
            </a:r>
            <a:r>
              <a:rPr lang="en-GB" sz="1800" dirty="0"/>
              <a:t> in English and Serbian in order to share his music. While his lyrics were admired by online users, his writing was not equally praised in his EFL writing classes. </a:t>
            </a:r>
          </a:p>
          <a:p>
            <a:pPr marL="36900" indent="0">
              <a:buNone/>
            </a:pPr>
            <a:r>
              <a:rPr lang="en-GB" sz="1800" dirty="0" err="1"/>
              <a:t>Dumrukcic</a:t>
            </a:r>
            <a:r>
              <a:rPr lang="en-GB" sz="1800" dirty="0"/>
              <a:t> (2020) performed a similar study with 360 participants from various socio-cultural backgrounds in order to find the reasons why multilingual individuals </a:t>
            </a:r>
            <a:r>
              <a:rPr lang="en-GB" sz="1800" dirty="0" err="1"/>
              <a:t>translanguaged</a:t>
            </a:r>
            <a:r>
              <a:rPr lang="en-GB" sz="1800" dirty="0"/>
              <a:t> and their attitudes towards it:</a:t>
            </a:r>
          </a:p>
          <a:p>
            <a:pPr marL="36900" indent="0">
              <a:buNone/>
            </a:pPr>
            <a:r>
              <a:rPr lang="en-GB" sz="1800" dirty="0"/>
              <a:t>	“Given that around one quarter of the respondents agreed with the statement that mixing languages 	is an indication of poor language skills, the results show that there are still </a:t>
            </a:r>
            <a:r>
              <a:rPr lang="en-GB" sz="1800" b="1" dirty="0"/>
              <a:t>preconceived notions 	that translanguaging occurs due to language incompetence</a:t>
            </a:r>
            <a:r>
              <a:rPr lang="en-GB" sz="1800" dirty="0"/>
              <a:t>. However…over half of the 	respondents said </a:t>
            </a:r>
            <a:r>
              <a:rPr lang="en-GB" sz="1800" b="1" dirty="0"/>
              <a:t>they find it easier to express themselves when they are allowed to use multiple 	languages</a:t>
            </a:r>
            <a:r>
              <a:rPr lang="en-GB" sz="1800" dirty="0"/>
              <a:t> within the same sentence or social media post” (p. 129).</a:t>
            </a:r>
          </a:p>
        </p:txBody>
      </p:sp>
    </p:spTree>
    <p:extLst>
      <p:ext uri="{BB962C8B-B14F-4D97-AF65-F5344CB8AC3E}">
        <p14:creationId xmlns:p14="http://schemas.microsoft.com/office/powerpoint/2010/main" val="127312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Methodology</a:t>
            </a:r>
          </a:p>
        </p:txBody>
      </p:sp>
      <p:sp>
        <p:nvSpPr>
          <p:cNvPr id="3" name="Marcador de contenido 2"/>
          <p:cNvSpPr>
            <a:spLocks noGrp="1"/>
          </p:cNvSpPr>
          <p:nvPr>
            <p:ph idx="1"/>
          </p:nvPr>
        </p:nvSpPr>
        <p:spPr/>
        <p:txBody>
          <a:bodyPr>
            <a:normAutofit fontScale="92500" lnSpcReduction="20000"/>
          </a:bodyPr>
          <a:lstStyle/>
          <a:p>
            <a:pPr marL="36900" indent="0">
              <a:buNone/>
            </a:pPr>
            <a:r>
              <a:rPr lang="en-GB" dirty="0"/>
              <a:t>This study analysed the data of </a:t>
            </a:r>
            <a:r>
              <a:rPr lang="en-GB" b="1" dirty="0"/>
              <a:t>five international students from Spanish-speaking countries, attending American universities </a:t>
            </a:r>
            <a:r>
              <a:rPr lang="en-GB" dirty="0"/>
              <a:t>at the time of the study. All of these participants were in their 20s and used social networks on a daily basis. There were four women and one man, and they were from Spain, Colombia and Ecuador. </a:t>
            </a:r>
          </a:p>
          <a:p>
            <a:pPr marL="36900" indent="0">
              <a:buNone/>
            </a:pPr>
            <a:r>
              <a:rPr lang="en-GB" dirty="0"/>
              <a:t>The data set comprises messages and posts the participants shared on their social networks. </a:t>
            </a:r>
            <a:r>
              <a:rPr lang="en-GB" b="1" dirty="0"/>
              <a:t>The total number of messages and posts was 273, of which 227 are from WhatsApp, 38 from Instagram and 8 from Twitter</a:t>
            </a:r>
            <a:r>
              <a:rPr lang="en-GB" dirty="0"/>
              <a:t>. The messages were analysed according to two types of discourse analysis: </a:t>
            </a:r>
            <a:r>
              <a:rPr lang="en-GB" b="1" dirty="0"/>
              <a:t>Critical Discourse Analysis and Multilingual Discourse Analysis</a:t>
            </a:r>
            <a:r>
              <a:rPr lang="en-GB" dirty="0"/>
              <a:t>.</a:t>
            </a:r>
          </a:p>
          <a:p>
            <a:pPr marL="36900" indent="0">
              <a:buNone/>
            </a:pPr>
            <a:r>
              <a:rPr lang="en-GB" dirty="0"/>
              <a:t>As the first step of the analytical procedure in this study, the data segments with translanguaging occurrences were categorised </a:t>
            </a:r>
            <a:r>
              <a:rPr lang="en-GB" b="1" dirty="0"/>
              <a:t>according to the level </a:t>
            </a:r>
            <a:r>
              <a:rPr lang="en-GB" dirty="0"/>
              <a:t>at which translanguaging was performed: </a:t>
            </a:r>
            <a:r>
              <a:rPr lang="en-GB" b="1" dirty="0"/>
              <a:t>within the word level, at the sentential level and at the </a:t>
            </a:r>
            <a:r>
              <a:rPr lang="en-GB" b="1" dirty="0" err="1"/>
              <a:t>suprasentential</a:t>
            </a:r>
            <a:r>
              <a:rPr lang="en-GB" b="1" dirty="0"/>
              <a:t> level</a:t>
            </a:r>
            <a:r>
              <a:rPr lang="en-GB" dirty="0"/>
              <a:t>. After categorising the data based on linguistic patterns, the second step of the procedure was to identify </a:t>
            </a:r>
            <a:r>
              <a:rPr lang="en-GB" b="1" dirty="0"/>
              <a:t>for what social purposes </a:t>
            </a:r>
            <a:r>
              <a:rPr lang="en-GB" dirty="0"/>
              <a:t>the participants performed translanguaging. The analysis was focused on three social functions: </a:t>
            </a:r>
            <a:r>
              <a:rPr lang="en-GB" b="1" dirty="0"/>
              <a:t>expressing an identity, expressing emotions, and accommodating different types of audience.</a:t>
            </a:r>
          </a:p>
          <a:p>
            <a:pPr marL="36900" indent="0">
              <a:buNone/>
            </a:pPr>
            <a:endParaRPr lang="en-GB" dirty="0"/>
          </a:p>
        </p:txBody>
      </p:sp>
    </p:spTree>
    <p:extLst>
      <p:ext uri="{BB962C8B-B14F-4D97-AF65-F5344CB8AC3E}">
        <p14:creationId xmlns:p14="http://schemas.microsoft.com/office/powerpoint/2010/main" val="151269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How is Translanguaging Performed?</a:t>
            </a:r>
          </a:p>
        </p:txBody>
      </p:sp>
      <p:sp>
        <p:nvSpPr>
          <p:cNvPr id="3" name="Marcador de contenido 2"/>
          <p:cNvSpPr>
            <a:spLocks noGrp="1"/>
          </p:cNvSpPr>
          <p:nvPr>
            <p:ph idx="1"/>
          </p:nvPr>
        </p:nvSpPr>
        <p:spPr/>
        <p:txBody>
          <a:bodyPr/>
          <a:lstStyle/>
          <a:p>
            <a:r>
              <a:rPr lang="en-GB" u="sng" dirty="0" err="1"/>
              <a:t>Translanguaging</a:t>
            </a:r>
            <a:r>
              <a:rPr lang="en-GB" u="sng" dirty="0"/>
              <a:t> At the Word Level</a:t>
            </a:r>
          </a:p>
          <a:p>
            <a:pPr marL="36900" indent="0">
              <a:buNone/>
            </a:pPr>
            <a:endParaRPr lang="en-GB" u="sng" dirty="0"/>
          </a:p>
        </p:txBody>
      </p:sp>
      <p:graphicFrame>
        <p:nvGraphicFramePr>
          <p:cNvPr id="4" name="Tabla 3"/>
          <p:cNvGraphicFramePr>
            <a:graphicFrameLocks noGrp="1"/>
          </p:cNvGraphicFramePr>
          <p:nvPr>
            <p:extLst>
              <p:ext uri="{D42A27DB-BD31-4B8C-83A1-F6EECF244321}">
                <p14:modId xmlns:p14="http://schemas.microsoft.com/office/powerpoint/2010/main" val="535534927"/>
              </p:ext>
            </p:extLst>
          </p:nvPr>
        </p:nvGraphicFramePr>
        <p:xfrm>
          <a:off x="2597283" y="2500128"/>
          <a:ext cx="6986786" cy="2867402"/>
        </p:xfrm>
        <a:graphic>
          <a:graphicData uri="http://schemas.openxmlformats.org/drawingml/2006/table">
            <a:tbl>
              <a:tblPr firstRow="1" firstCol="1" bandRow="1">
                <a:tableStyleId>{10A1B5D5-9B99-4C35-A422-299274C87663}</a:tableStyleId>
              </a:tblPr>
              <a:tblGrid>
                <a:gridCol w="2189601">
                  <a:extLst>
                    <a:ext uri="{9D8B030D-6E8A-4147-A177-3AD203B41FA5}">
                      <a16:colId xmlns:a16="http://schemas.microsoft.com/office/drawing/2014/main" val="20000"/>
                    </a:ext>
                  </a:extLst>
                </a:gridCol>
                <a:gridCol w="2463073">
                  <a:extLst>
                    <a:ext uri="{9D8B030D-6E8A-4147-A177-3AD203B41FA5}">
                      <a16:colId xmlns:a16="http://schemas.microsoft.com/office/drawing/2014/main" val="20001"/>
                    </a:ext>
                  </a:extLst>
                </a:gridCol>
                <a:gridCol w="2334112">
                  <a:extLst>
                    <a:ext uri="{9D8B030D-6E8A-4147-A177-3AD203B41FA5}">
                      <a16:colId xmlns:a16="http://schemas.microsoft.com/office/drawing/2014/main" val="20002"/>
                    </a:ext>
                  </a:extLst>
                </a:gridCol>
              </a:tblGrid>
              <a:tr h="656778">
                <a:tc>
                  <a:txBody>
                    <a:bodyPr/>
                    <a:lstStyle/>
                    <a:p>
                      <a:pPr algn="ctr">
                        <a:lnSpc>
                          <a:spcPct val="200000"/>
                        </a:lnSpc>
                        <a:spcAft>
                          <a:spcPts val="0"/>
                        </a:spcAft>
                      </a:pPr>
                      <a:r>
                        <a:rPr lang="en-US" sz="1400" dirty="0">
                          <a:effectLst/>
                        </a:rPr>
                        <a:t>Participant’s word use</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a:effectLst/>
                        </a:rPr>
                        <a:t>English and Spanish Spelling</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a:effectLst/>
                        </a:rPr>
                        <a:t>GenAm IPA transcription</a:t>
                      </a:r>
                      <a:endParaRPr lang="en-GB"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52656">
                <a:tc>
                  <a:txBody>
                    <a:bodyPr/>
                    <a:lstStyle/>
                    <a:p>
                      <a:pPr algn="just">
                        <a:lnSpc>
                          <a:spcPct val="200000"/>
                        </a:lnSpc>
                        <a:spcAft>
                          <a:spcPts val="0"/>
                        </a:spcAft>
                      </a:pPr>
                      <a:r>
                        <a:rPr lang="en-US" sz="1400" dirty="0">
                          <a:effectLst/>
                        </a:rPr>
                        <a:t>Wolman</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Walmart</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[ˈwɔːl mɑːrt]</a:t>
                      </a:r>
                      <a:endParaRPr lang="en-GB"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52656">
                <a:tc>
                  <a:txBody>
                    <a:bodyPr/>
                    <a:lstStyle/>
                    <a:p>
                      <a:pPr algn="just">
                        <a:lnSpc>
                          <a:spcPct val="200000"/>
                        </a:lnSpc>
                        <a:spcAft>
                          <a:spcPts val="0"/>
                        </a:spcAft>
                      </a:pPr>
                      <a:r>
                        <a:rPr lang="en-US" sz="1400">
                          <a:effectLst/>
                        </a:rPr>
                        <a:t>andergraun</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dirty="0">
                          <a:effectLst/>
                        </a:rPr>
                        <a:t>underground</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[ˈʌnd ᵊr ɡraʊnd]</a:t>
                      </a:r>
                      <a:endParaRPr lang="en-GB"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52656">
                <a:tc>
                  <a:txBody>
                    <a:bodyPr/>
                    <a:lstStyle/>
                    <a:p>
                      <a:pPr algn="just">
                        <a:lnSpc>
                          <a:spcPct val="200000"/>
                        </a:lnSpc>
                        <a:spcAft>
                          <a:spcPts val="0"/>
                        </a:spcAft>
                      </a:pPr>
                      <a:r>
                        <a:rPr lang="en-US" sz="1400">
                          <a:effectLst/>
                        </a:rPr>
                        <a:t>iuembisi</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UMBC</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[ˈjuː em biː siː]  </a:t>
                      </a:r>
                      <a:endParaRPr lang="en-GB"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52656">
                <a:tc>
                  <a:txBody>
                    <a:bodyPr/>
                    <a:lstStyle/>
                    <a:p>
                      <a:pPr algn="just">
                        <a:lnSpc>
                          <a:spcPct val="200000"/>
                        </a:lnSpc>
                        <a:spcAft>
                          <a:spcPts val="0"/>
                        </a:spcAft>
                      </a:pPr>
                      <a:r>
                        <a:rPr lang="en-US" sz="1400">
                          <a:effectLst/>
                        </a:rPr>
                        <a:t>Washintong</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Washington</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dirty="0">
                          <a:effectLst/>
                        </a:rPr>
                        <a:t>[ˈ</a:t>
                      </a:r>
                      <a:r>
                        <a:rPr lang="en-US" sz="1400" dirty="0" err="1">
                          <a:effectLst/>
                        </a:rPr>
                        <a:t>wɑʃ</a:t>
                      </a:r>
                      <a:r>
                        <a:rPr lang="en-US" sz="1400" dirty="0">
                          <a:effectLst/>
                        </a:rPr>
                        <a:t> </a:t>
                      </a:r>
                      <a:r>
                        <a:rPr lang="en-US" sz="1400" dirty="0" err="1">
                          <a:effectLst/>
                        </a:rPr>
                        <a:t>ɪŋ</a:t>
                      </a:r>
                      <a:r>
                        <a:rPr lang="en-US" sz="1400" dirty="0">
                          <a:effectLst/>
                        </a:rPr>
                        <a:t> </a:t>
                      </a:r>
                      <a:r>
                        <a:rPr lang="en-US" sz="1400" dirty="0" err="1">
                          <a:effectLst/>
                        </a:rPr>
                        <a:t>tən</a:t>
                      </a:r>
                      <a:r>
                        <a:rPr lang="en-US" sz="1400" dirty="0">
                          <a:effectLst/>
                        </a:rPr>
                        <a:t>]  </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CuadroTexto 4"/>
          <p:cNvSpPr txBox="1"/>
          <p:nvPr/>
        </p:nvSpPr>
        <p:spPr>
          <a:xfrm>
            <a:off x="2597283" y="5449037"/>
            <a:ext cx="5266557" cy="338554"/>
          </a:xfrm>
          <a:prstGeom prst="rect">
            <a:avLst/>
          </a:prstGeom>
          <a:noFill/>
        </p:spPr>
        <p:txBody>
          <a:bodyPr wrap="square" rtlCol="0">
            <a:spAutoFit/>
          </a:bodyPr>
          <a:lstStyle/>
          <a:p>
            <a:r>
              <a:rPr lang="en-US" sz="1600" b="1" i="1" dirty="0"/>
              <a:t>Table 1: Examples of pronunciation respelling</a:t>
            </a:r>
            <a:endParaRPr lang="en-GB" sz="1600" i="1" dirty="0"/>
          </a:p>
        </p:txBody>
      </p:sp>
    </p:spTree>
    <p:extLst>
      <p:ext uri="{BB962C8B-B14F-4D97-AF65-F5344CB8AC3E}">
        <p14:creationId xmlns:p14="http://schemas.microsoft.com/office/powerpoint/2010/main" val="280929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How is Translanguaging Performed?</a:t>
            </a:r>
          </a:p>
        </p:txBody>
      </p:sp>
      <p:sp>
        <p:nvSpPr>
          <p:cNvPr id="3" name="Marcador de contenido 2"/>
          <p:cNvSpPr>
            <a:spLocks noGrp="1"/>
          </p:cNvSpPr>
          <p:nvPr>
            <p:ph idx="1"/>
          </p:nvPr>
        </p:nvSpPr>
        <p:spPr/>
        <p:txBody>
          <a:bodyPr/>
          <a:lstStyle/>
          <a:p>
            <a:r>
              <a:rPr lang="en-GB" u="sng" dirty="0"/>
              <a:t>Translanguaging at the Sentential Level</a:t>
            </a:r>
          </a:p>
        </p:txBody>
      </p:sp>
      <p:graphicFrame>
        <p:nvGraphicFramePr>
          <p:cNvPr id="4" name="Tabla 3"/>
          <p:cNvGraphicFramePr>
            <a:graphicFrameLocks noGrp="1"/>
          </p:cNvGraphicFramePr>
          <p:nvPr>
            <p:extLst>
              <p:ext uri="{D42A27DB-BD31-4B8C-83A1-F6EECF244321}">
                <p14:modId xmlns:p14="http://schemas.microsoft.com/office/powerpoint/2010/main" val="2781383134"/>
              </p:ext>
            </p:extLst>
          </p:nvPr>
        </p:nvGraphicFramePr>
        <p:xfrm>
          <a:off x="2405645" y="2370261"/>
          <a:ext cx="7370062" cy="3178715"/>
        </p:xfrm>
        <a:graphic>
          <a:graphicData uri="http://schemas.openxmlformats.org/drawingml/2006/table">
            <a:tbl>
              <a:tblPr firstRow="1" firstCol="1" bandRow="1">
                <a:tableStyleId>{10A1B5D5-9B99-4C35-A422-299274C87663}</a:tableStyleId>
              </a:tblPr>
              <a:tblGrid>
                <a:gridCol w="2309717">
                  <a:extLst>
                    <a:ext uri="{9D8B030D-6E8A-4147-A177-3AD203B41FA5}">
                      <a16:colId xmlns:a16="http://schemas.microsoft.com/office/drawing/2014/main" val="20000"/>
                    </a:ext>
                  </a:extLst>
                </a:gridCol>
                <a:gridCol w="2598190">
                  <a:extLst>
                    <a:ext uri="{9D8B030D-6E8A-4147-A177-3AD203B41FA5}">
                      <a16:colId xmlns:a16="http://schemas.microsoft.com/office/drawing/2014/main" val="20001"/>
                    </a:ext>
                  </a:extLst>
                </a:gridCol>
                <a:gridCol w="2462155">
                  <a:extLst>
                    <a:ext uri="{9D8B030D-6E8A-4147-A177-3AD203B41FA5}">
                      <a16:colId xmlns:a16="http://schemas.microsoft.com/office/drawing/2014/main" val="20002"/>
                    </a:ext>
                  </a:extLst>
                </a:gridCol>
              </a:tblGrid>
              <a:tr h="421773">
                <a:tc>
                  <a:txBody>
                    <a:bodyPr/>
                    <a:lstStyle/>
                    <a:p>
                      <a:pPr algn="ctr">
                        <a:lnSpc>
                          <a:spcPct val="200000"/>
                        </a:lnSpc>
                        <a:spcAft>
                          <a:spcPts val="0"/>
                        </a:spcAft>
                      </a:pPr>
                      <a:r>
                        <a:rPr lang="en-US" sz="1400" dirty="0">
                          <a:effectLst/>
                        </a:rPr>
                        <a:t>Participant’s word use</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a:effectLst/>
                        </a:rPr>
                        <a:t>English</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spcAft>
                          <a:spcPts val="0"/>
                        </a:spcAft>
                      </a:pPr>
                      <a:r>
                        <a:rPr lang="en-US" sz="1400">
                          <a:effectLst/>
                        </a:rPr>
                        <a:t>Spanish</a:t>
                      </a:r>
                      <a:endParaRPr lang="en-GB"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1994">
                <a:tc>
                  <a:txBody>
                    <a:bodyPr/>
                    <a:lstStyle/>
                    <a:p>
                      <a:pPr algn="just">
                        <a:lnSpc>
                          <a:spcPct val="200000"/>
                        </a:lnSpc>
                        <a:spcAft>
                          <a:spcPts val="0"/>
                        </a:spcAft>
                      </a:pPr>
                      <a:r>
                        <a:rPr lang="en-US" sz="1400" b="0" dirty="0" err="1">
                          <a:effectLst/>
                        </a:rPr>
                        <a:t>Terminé</a:t>
                      </a:r>
                      <a:r>
                        <a:rPr lang="en-US" sz="1400" b="0" dirty="0">
                          <a:effectLst/>
                        </a:rPr>
                        <a:t> el </a:t>
                      </a:r>
                      <a:r>
                        <a:rPr lang="en-US" sz="1400" dirty="0">
                          <a:effectLst/>
                        </a:rPr>
                        <a:t>midterm.</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I finished the midterm.</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dirty="0" err="1">
                          <a:effectLst/>
                        </a:rPr>
                        <a:t>Terminé</a:t>
                      </a:r>
                      <a:r>
                        <a:rPr lang="en-US" sz="1400" dirty="0">
                          <a:effectLst/>
                        </a:rPr>
                        <a:t> el </a:t>
                      </a:r>
                      <a:r>
                        <a:rPr lang="en-US" sz="1400" b="1" dirty="0" err="1">
                          <a:effectLst/>
                        </a:rPr>
                        <a:t>examen</a:t>
                      </a:r>
                      <a:r>
                        <a:rPr lang="en-U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15967">
                <a:tc>
                  <a:txBody>
                    <a:bodyPr/>
                    <a:lstStyle/>
                    <a:p>
                      <a:pPr algn="just">
                        <a:lnSpc>
                          <a:spcPct val="200000"/>
                        </a:lnSpc>
                        <a:spcAft>
                          <a:spcPts val="0"/>
                        </a:spcAft>
                      </a:pPr>
                      <a:r>
                        <a:rPr lang="es-ES" sz="1400" b="0" dirty="0">
                          <a:effectLst/>
                        </a:rPr>
                        <a:t>¿Recuerdas si tuviste que subir la </a:t>
                      </a:r>
                      <a:r>
                        <a:rPr lang="es-ES" sz="1400" dirty="0" err="1">
                          <a:effectLst/>
                        </a:rPr>
                        <a:t>welcome</a:t>
                      </a:r>
                      <a:r>
                        <a:rPr lang="es-ES" sz="1400" dirty="0">
                          <a:effectLst/>
                        </a:rPr>
                        <a:t> </a:t>
                      </a:r>
                      <a:r>
                        <a:rPr lang="es-ES" sz="1400" dirty="0" err="1">
                          <a:effectLst/>
                        </a:rPr>
                        <a:t>letter</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a:effectLst/>
                        </a:rPr>
                        <a:t>Do you remember if you had to upload the welcome letter?</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s-ES" sz="1400" dirty="0">
                          <a:effectLst/>
                        </a:rPr>
                        <a:t>¿Recuerdas si tuviste que subir </a:t>
                      </a:r>
                      <a:r>
                        <a:rPr lang="es-ES" sz="1400" b="0" dirty="0">
                          <a:effectLst/>
                        </a:rPr>
                        <a:t>la</a:t>
                      </a:r>
                      <a:r>
                        <a:rPr lang="es-ES" sz="1400" b="1" dirty="0">
                          <a:effectLst/>
                        </a:rPr>
                        <a:t> carta de bienvenida</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18981">
                <a:tc>
                  <a:txBody>
                    <a:bodyPr/>
                    <a:lstStyle/>
                    <a:p>
                      <a:pPr algn="just">
                        <a:lnSpc>
                          <a:spcPct val="200000"/>
                        </a:lnSpc>
                        <a:spcAft>
                          <a:spcPts val="0"/>
                        </a:spcAft>
                      </a:pPr>
                      <a:r>
                        <a:rPr lang="es-ES" sz="1400" b="0" dirty="0">
                          <a:effectLst/>
                        </a:rPr>
                        <a:t>Si tienes un hueco nos tomamos un </a:t>
                      </a:r>
                      <a:r>
                        <a:rPr lang="es-ES" sz="1400" dirty="0" err="1">
                          <a:effectLst/>
                        </a:rPr>
                        <a:t>coffee</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n-US" sz="1400" dirty="0">
                          <a:effectLst/>
                        </a:rPr>
                        <a:t>If you are free, let’s get a coffee.</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200000"/>
                        </a:lnSpc>
                        <a:spcAft>
                          <a:spcPts val="0"/>
                        </a:spcAft>
                      </a:pPr>
                      <a:r>
                        <a:rPr lang="es-ES" sz="1400" dirty="0">
                          <a:effectLst/>
                        </a:rPr>
                        <a:t>Si tienes un hueco nos tomamos un </a:t>
                      </a:r>
                      <a:r>
                        <a:rPr lang="es-ES" sz="1400" b="1" dirty="0">
                          <a:effectLst/>
                        </a:rPr>
                        <a:t>café</a:t>
                      </a:r>
                      <a:r>
                        <a:rPr lang="es-ES" sz="1400" dirty="0">
                          <a:effectLst/>
                        </a:rPr>
                        <a:t>.</a:t>
                      </a:r>
                      <a:endParaRPr lang="en-GB"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CuadroTexto 4"/>
          <p:cNvSpPr txBox="1"/>
          <p:nvPr/>
        </p:nvSpPr>
        <p:spPr>
          <a:xfrm>
            <a:off x="2314205" y="5621923"/>
            <a:ext cx="5266557" cy="338554"/>
          </a:xfrm>
          <a:prstGeom prst="rect">
            <a:avLst/>
          </a:prstGeom>
          <a:noFill/>
        </p:spPr>
        <p:txBody>
          <a:bodyPr wrap="square" rtlCol="0">
            <a:spAutoFit/>
          </a:bodyPr>
          <a:lstStyle/>
          <a:p>
            <a:r>
              <a:rPr lang="en-US" sz="1600" b="1" i="1" dirty="0"/>
              <a:t>Table 2: Examples of gender agreement</a:t>
            </a:r>
            <a:endParaRPr lang="en-GB" sz="1600" i="1" dirty="0"/>
          </a:p>
        </p:txBody>
      </p:sp>
    </p:spTree>
    <p:extLst>
      <p:ext uri="{BB962C8B-B14F-4D97-AF65-F5344CB8AC3E}">
        <p14:creationId xmlns:p14="http://schemas.microsoft.com/office/powerpoint/2010/main" val="2391467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989</TotalTime>
  <Words>2085</Words>
  <Application>Microsoft Macintosh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Times New Roman</vt:lpstr>
      <vt:lpstr>Wingdings 2</vt:lpstr>
      <vt:lpstr>Pizarra</vt:lpstr>
      <vt:lpstr>An Exploration of Translanguaging on Social Media by Hispanic International Students in the United States</vt:lpstr>
      <vt:lpstr>Introduction</vt:lpstr>
      <vt:lpstr>Literature Review</vt:lpstr>
      <vt:lpstr>Literature Review</vt:lpstr>
      <vt:lpstr>Literature Review</vt:lpstr>
      <vt:lpstr>Literature Review</vt:lpstr>
      <vt:lpstr>Methodology</vt:lpstr>
      <vt:lpstr>How is Translanguaging Performed?</vt:lpstr>
      <vt:lpstr>How is Translanguaging Performed?</vt:lpstr>
      <vt:lpstr>How is Translanguaging Performed?</vt:lpstr>
      <vt:lpstr>What Social Functions does Translanguaging Have?</vt:lpstr>
      <vt:lpstr>What Social Functions does Translanguaging Have?</vt:lpstr>
      <vt:lpstr>What Social Functions does Translanguaging Have?</vt:lpstr>
      <vt:lpstr>Conclusion</vt:lpstr>
      <vt:lpstr>Bibliography</vt:lpstr>
      <vt:lpstr>Thank you for your attention.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Reguera Gomez, C. (Cristina)</cp:lastModifiedBy>
  <cp:revision>39</cp:revision>
  <dcterms:created xsi:type="dcterms:W3CDTF">2022-06-21T20:29:37Z</dcterms:created>
  <dcterms:modified xsi:type="dcterms:W3CDTF">2023-06-23T21:52:41Z</dcterms:modified>
</cp:coreProperties>
</file>