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62" r:id="rId3"/>
    <p:sldId id="261" r:id="rId4"/>
    <p:sldId id="290" r:id="rId5"/>
    <p:sldId id="263" r:id="rId6"/>
    <p:sldId id="288" r:id="rId7"/>
    <p:sldId id="289" r:id="rId8"/>
    <p:sldId id="291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pil Lalwani" initials="KL" lastIdx="3" clrIdx="0">
    <p:extLst>
      <p:ext uri="{19B8F6BF-5375-455C-9EA6-DF929625EA0E}">
        <p15:presenceInfo xmlns:p15="http://schemas.microsoft.com/office/powerpoint/2012/main" userId="7e42bc9c8373e2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6" autoAdjust="0"/>
    <p:restoredTop sz="94643"/>
  </p:normalViewPr>
  <p:slideViewPr>
    <p:cSldViewPr snapToGrid="0">
      <p:cViewPr>
        <p:scale>
          <a:sx n="101" d="100"/>
          <a:sy n="101" d="100"/>
        </p:scale>
        <p:origin x="131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BE91F-A80E-4B06-8A61-D99694336790}" type="datetimeFigureOut">
              <a:rPr lang="en-IN" smtClean="0"/>
              <a:t>11/08/22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3A0C7-4921-453F-ABFD-42B70BEA1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0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3A0C7-4921-453F-ABFD-42B70BEA158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5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3A0C7-4921-453F-ABFD-42B70BEA15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27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3A0C7-4921-453F-ABFD-42B70BEA15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02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3A0C7-4921-453F-ABFD-42B70BEA158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14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322D-C923-46A0-AFAF-6530BDF159AB}" type="datetimeFigureOut">
              <a:rPr lang="en-IN" smtClean="0"/>
              <a:t>11/08/22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1EBD-C2F8-4916-9B0D-07A12E32FC9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54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322D-C923-46A0-AFAF-6530BDF159AB}" type="datetimeFigureOut">
              <a:rPr lang="en-IN" smtClean="0"/>
              <a:t>11/08/22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1EBD-C2F8-4916-9B0D-07A12E32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12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322D-C923-46A0-AFAF-6530BDF159AB}" type="datetimeFigureOut">
              <a:rPr lang="en-IN" smtClean="0"/>
              <a:t>11/08/22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1EBD-C2F8-4916-9B0D-07A12E32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5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322D-C923-46A0-AFAF-6530BDF159AB}" type="datetimeFigureOut">
              <a:rPr lang="en-IN" smtClean="0"/>
              <a:t>11/08/22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1EBD-C2F8-4916-9B0D-07A12E32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6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322D-C923-46A0-AFAF-6530BDF159AB}" type="datetimeFigureOut">
              <a:rPr lang="en-IN" smtClean="0"/>
              <a:t>11/08/22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1EBD-C2F8-4916-9B0D-07A12E32FC9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6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322D-C923-46A0-AFAF-6530BDF159AB}" type="datetimeFigureOut">
              <a:rPr lang="en-IN" smtClean="0"/>
              <a:t>11/08/22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1EBD-C2F8-4916-9B0D-07A12E32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22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322D-C923-46A0-AFAF-6530BDF159AB}" type="datetimeFigureOut">
              <a:rPr lang="en-IN" smtClean="0"/>
              <a:t>11/08/22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1EBD-C2F8-4916-9B0D-07A12E32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3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322D-C923-46A0-AFAF-6530BDF159AB}" type="datetimeFigureOut">
              <a:rPr lang="en-IN" smtClean="0"/>
              <a:t>11/08/22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1EBD-C2F8-4916-9B0D-07A12E32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69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322D-C923-46A0-AFAF-6530BDF159AB}" type="datetimeFigureOut">
              <a:rPr lang="en-IN" smtClean="0"/>
              <a:t>11/08/22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1EBD-C2F8-4916-9B0D-07A12E32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40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26322D-C923-46A0-AFAF-6530BDF159AB}" type="datetimeFigureOut">
              <a:rPr lang="en-IN" smtClean="0"/>
              <a:t>11/08/22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4B1EBD-C2F8-4916-9B0D-07A12E32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0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322D-C923-46A0-AFAF-6530BDF159AB}" type="datetimeFigureOut">
              <a:rPr lang="en-IN" smtClean="0"/>
              <a:t>11/08/22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1EBD-C2F8-4916-9B0D-07A12E32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18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26322D-C923-46A0-AFAF-6530BDF159AB}" type="datetimeFigureOut">
              <a:rPr lang="en-IN" smtClean="0"/>
              <a:t>11/08/22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4B1EBD-C2F8-4916-9B0D-07A12E32FC9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6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ml/datasets/Online+Shoppers+Purchasing+Intention+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4DA79-D0E8-40DB-9D44-CA7402B46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800" b="1" kern="1200" spc="-50" baseline="0" dirty="0">
                <a:latin typeface="+mj-lt"/>
                <a:ea typeface="+mj-ea"/>
                <a:cs typeface="+mj-cs"/>
              </a:rPr>
              <a:t>Prediction of Customer’s Intention to Purchase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90E36-BF47-4B86-89E1-8C0678698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 vert="horz" lIns="0" tIns="45720" rIns="0" bIns="4572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Group 4</a:t>
            </a:r>
          </a:p>
          <a:p>
            <a:pPr>
              <a:spcBef>
                <a:spcPct val="0"/>
              </a:spcBef>
            </a:pP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x21168580 – Amruta Venkatesh</a:t>
            </a:r>
          </a:p>
          <a:p>
            <a:pPr>
              <a:spcBef>
                <a:spcPct val="0"/>
              </a:spcBef>
            </a:pP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x21155054 – raj </a:t>
            </a:r>
            <a:r>
              <a:rPr 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sonawane</a:t>
            </a:r>
            <a:b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x21164274 – </a:t>
            </a:r>
            <a:r>
              <a:rPr 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VIPLav</a:t>
            </a: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gadewar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spcBef>
                <a:spcPct val="0"/>
              </a:spcBef>
            </a:pP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x21123292 – Kapil </a:t>
            </a:r>
            <a:r>
              <a:rPr 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lalwani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spcBef>
                <a:spcPct val="0"/>
              </a:spcBef>
            </a:pP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x19214413 – </a:t>
            </a:r>
            <a:r>
              <a:rPr 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rohan</a:t>
            </a: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kore</a:t>
            </a:r>
          </a:p>
          <a:p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pic>
        <p:nvPicPr>
          <p:cNvPr id="35" name="Picture 34" descr="Old wrinkled hands with some coins">
            <a:extLst>
              <a:ext uri="{FF2B5EF4-FFF2-40B4-BE49-F238E27FC236}">
                <a16:creationId xmlns:a16="http://schemas.microsoft.com/office/drawing/2014/main" id="{6E3A9AAF-3151-720D-2843-1206C203F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84" r="37900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8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E56E9-D14E-4463-BAB7-B1786B7C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b="1" dirty="0"/>
              <a:t>Objective </a:t>
            </a:r>
            <a:endParaRPr lang="en-IN" b="1" dirty="0"/>
          </a:p>
        </p:txBody>
      </p:sp>
      <p:pic>
        <p:nvPicPr>
          <p:cNvPr id="15" name="Picture 14" descr="Computer script on a screen">
            <a:extLst>
              <a:ext uri="{FF2B5EF4-FFF2-40B4-BE49-F238E27FC236}">
                <a16:creationId xmlns:a16="http://schemas.microsoft.com/office/drawing/2014/main" id="{EDE821FB-D30D-6D33-6A6D-D31F1B755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3" r="4727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ACD2-B09E-42E7-A943-68080AE3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IE"/>
              <a:t>• Predicting a customer’s buying intention using Web session dataset.</a:t>
            </a:r>
            <a:br>
              <a:rPr lang="en-IE"/>
            </a:br>
            <a:r>
              <a:rPr lang="en-IE"/>
              <a:t>• Thorough examination of historical data and forecasting of future patterns that will aid in creating positive income.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94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9ED4B0-07D7-492B-AAD1-7BA3037D7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8B96240B-7248-557C-A9B3-4322CAEE63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65000"/>
          </a:blip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886BFA9-1A18-4956-9210-4C9833FF6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72275-3159-449F-A608-1D90939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06" y="516835"/>
            <a:ext cx="6339840" cy="166650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Dataset Overview:</a:t>
            </a:r>
            <a:endParaRPr lang="en-IN" sz="4000" b="1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D398E9-CBC4-4AEE-A93E-C1F4A1B84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D276-87E9-4B4D-ADBE-68DEF526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2240280"/>
            <a:ext cx="6339840" cy="3652667"/>
          </a:xfrm>
        </p:spPr>
        <p:txBody>
          <a:bodyPr>
            <a:normAutofit/>
          </a:bodyPr>
          <a:lstStyle/>
          <a:p>
            <a:r>
              <a:rPr lang="en-IE" sz="1800">
                <a:solidFill>
                  <a:srgbClr val="FFFFFF"/>
                </a:solidFill>
              </a:rPr>
              <a:t>The dataset is obtained through UCI machine learning repository ”</a:t>
            </a:r>
            <a:r>
              <a:rPr lang="en-IE" sz="1800" b="1">
                <a:solidFill>
                  <a:srgbClr val="FFFFFF"/>
                </a:solidFill>
              </a:rPr>
              <a:t>Online Shoppers Purchasing Intention</a:t>
            </a:r>
            <a:r>
              <a:rPr lang="en-IE" sz="1800">
                <a:solidFill>
                  <a:srgbClr val="FFFFFF"/>
                </a:solidFill>
              </a:rPr>
              <a:t>” (</a:t>
            </a:r>
            <a:r>
              <a:rPr lang="en-IE" sz="1800">
                <a:solidFill>
                  <a:srgbClr val="FFFFFF"/>
                </a:solidFill>
                <a:hlinkClick r:id="rId4"/>
              </a:rPr>
              <a:t>https://archive.ics.uci.edu/ml/datasets/Online+Shoppers+Purchasing+Intention+Dataset</a:t>
            </a:r>
            <a:r>
              <a:rPr lang="en-IE" sz="1800">
                <a:solidFill>
                  <a:srgbClr val="FFFFFF"/>
                </a:solidFill>
              </a:rPr>
              <a:t>)consists of feature vectors from 12,330 web sessions with 18 attributes</a:t>
            </a: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9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Une main avec des cordes rouges">
            <a:extLst>
              <a:ext uri="{FF2B5EF4-FFF2-40B4-BE49-F238E27FC236}">
                <a16:creationId xmlns:a16="http://schemas.microsoft.com/office/drawing/2014/main" id="{929D050A-BBE1-70B0-CF69-4E7ED4C6F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6248" b="9483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72275-3159-449F-A608-1D90939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78" y="-1783090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CHOSEN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D276-87E9-4B4D-ADBE-68DEF526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658" y="1780985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Extreme Gradient Boosting (</a:t>
            </a:r>
            <a:r>
              <a:rPr lang="en-US" sz="3600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XGb</a:t>
            </a:r>
            <a:r>
              <a:rPr lang="en-US" sz="36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 Classifier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129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B546-49E8-4D1D-8EE5-3EA6CEC1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CRISP-DM Methodology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57CC2643-88BC-DCEE-07F6-01C17DB25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44" y="1558880"/>
            <a:ext cx="4013685" cy="4022725"/>
          </a:xfrm>
        </p:spPr>
      </p:pic>
    </p:spTree>
    <p:extLst>
      <p:ext uri="{BB962C8B-B14F-4D97-AF65-F5344CB8AC3E}">
        <p14:creationId xmlns:p14="http://schemas.microsoft.com/office/powerpoint/2010/main" val="235393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8C4CF77-7AF8-4122-A7B0-041ABDF1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72275-3159-449F-A608-1D90939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409" y="988741"/>
            <a:ext cx="4813935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Extreme Gradient Boosting (XGB) Classifier 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09D458-5758-41CE-89DE-485C1BBCD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38966F-378A-47DC-83CC-D5A78322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D5720B2-6D33-92E3-9170-613C07D6F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79" y="2392785"/>
            <a:ext cx="4254901" cy="20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2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2275-3159-449F-A608-1D90939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1934"/>
          </a:xfrm>
        </p:spPr>
        <p:txBody>
          <a:bodyPr>
            <a:normAutofit fontScale="90000"/>
          </a:bodyPr>
          <a:lstStyle/>
          <a:p>
            <a:r>
              <a:rPr lang="en-IE" dirty="0"/>
              <a:t>QUANTITATIVE AND QUALITATIVE</a:t>
            </a:r>
            <a:br>
              <a:rPr lang="en-IE" dirty="0"/>
            </a:br>
            <a:r>
              <a:rPr lang="en-IE" dirty="0"/>
              <a:t>INTERPRETATION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D276-87E9-4B4D-ADBE-68DEF526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66937"/>
            <a:ext cx="10058400" cy="402336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A06DEE9-B229-6748-7742-2A5A63F2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88663"/>
            <a:ext cx="4631327" cy="23622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17D57B5-0584-037B-35DD-030814A16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29" y="4090212"/>
            <a:ext cx="4302852" cy="2217624"/>
          </a:xfrm>
          <a:prstGeom prst="rect">
            <a:avLst/>
          </a:prstGeom>
        </p:spPr>
      </p:pic>
      <p:pic>
        <p:nvPicPr>
          <p:cNvPr id="17" name="Picture 16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0FAD16DC-6EAF-CC5D-4950-B681C26A1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788663"/>
            <a:ext cx="3680731" cy="2369278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15F5DF97-36E0-04E6-824A-3F4B9D3946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81" y="4432300"/>
            <a:ext cx="4627307" cy="181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2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6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7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72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74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AA8758-F06E-4463-AE58-3C7CF713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351D9609-5B62-F254-C4E6-7C80F4E9C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86" name="Rectangle 76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78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01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1A2F4A2-CFC9-3537-DAFF-F53CF1BBB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942C-89EF-4A0E-98FC-41C729F4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 YOU </a:t>
            </a:r>
            <a:endParaRPr lang="en-IN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33597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3378</TotalTime>
  <Words>146</Words>
  <Application>Microsoft Macintosh PowerPoint</Application>
  <PresentationFormat>Widescreen</PresentationFormat>
  <Paragraphs>24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Prediction of Customer’s Intention to Purchase</vt:lpstr>
      <vt:lpstr>Objective </vt:lpstr>
      <vt:lpstr>Dataset Overview:</vt:lpstr>
      <vt:lpstr>CHOSEN TECHNIQUE</vt:lpstr>
      <vt:lpstr>CRISP-DM Methodology</vt:lpstr>
      <vt:lpstr>Extreme Gradient Boosting (XGB) Classifier Results</vt:lpstr>
      <vt:lpstr>QUANTITATIVE AND QUALITATIVE INTERPRETATION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Analytics Programming for Sports Analytics: Football</dc:title>
  <dc:creator>Mayuresh Mohan Londhe</dc:creator>
  <cp:lastModifiedBy>Viplav Vijay Gadewar</cp:lastModifiedBy>
  <cp:revision>86</cp:revision>
  <dcterms:created xsi:type="dcterms:W3CDTF">2021-01-06T22:36:12Z</dcterms:created>
  <dcterms:modified xsi:type="dcterms:W3CDTF">2022-08-11T18:17:08Z</dcterms:modified>
</cp:coreProperties>
</file>