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  <p:sldMasterId id="2147483656" r:id="rId3"/>
    <p:sldMasterId id="2147483657" r:id="rId4"/>
    <p:sldMasterId id="2147483658" r:id="rId5"/>
    <p:sldMasterId id="2147483659" r:id="rId6"/>
    <p:sldMasterId id="2147483660" r:id="rId7"/>
    <p:sldMasterId id="2147483661" r:id="rId8"/>
    <p:sldMasterId id="2147483662" r:id="rId9"/>
  </p:sldMasterIdLst>
  <p:notesMasterIdLst>
    <p:notesMasterId r:id="rId83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</p:sldIdLst>
  <p:sldSz cx="9144000" cy="6858000" type="screen4x3"/>
  <p:notesSz cx="6858000" cy="9144000"/>
  <p:embeddedFontLst>
    <p:embeddedFont>
      <p:font typeface="Libre Franklin" charset="0"/>
      <p:regular r:id="rId84"/>
      <p:bold r:id="rId85"/>
      <p:italic r:id="rId86"/>
      <p:boldItalic r:id="rId87"/>
    </p:embeddedFont>
    <p:embeddedFont>
      <p:font typeface="Trebuchet MS" pitchFamily="34" charset="0"/>
      <p:regular r:id="rId88"/>
      <p:bold r:id="rId89"/>
      <p:italic r:id="rId90"/>
      <p:boldItalic r:id="rId91"/>
    </p:embeddedFont>
    <p:embeddedFont>
      <p:font typeface="Libre Franklin Medium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ECDD81F-673E-4D0A-A121-746F6FFDE286}">
  <a:tblStyle styleId="{1ECDD81F-673E-4D0A-A121-746F6FFDE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font" Target="fonts/font2.fntdata"/><Relationship Id="rId93" Type="http://schemas.openxmlformats.org/officeDocument/2006/relationships/font" Target="fonts/font10.fntdata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3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-215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215900" marR="0" lvl="0" indent="-2159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27</a:t>
            </a:fld>
            <a:endParaRPr/>
          </a:p>
        </p:txBody>
      </p:sp>
      <p:sp>
        <p:nvSpPr>
          <p:cNvPr id="330" name="Google Shape;3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8" name="Google Shape;3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29</a:t>
            </a:fld>
            <a:endParaRPr/>
          </a:p>
        </p:txBody>
      </p:sp>
      <p:sp>
        <p:nvSpPr>
          <p:cNvPr id="344" name="Google Shape;3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30</a:t>
            </a:fld>
            <a:endParaRPr/>
          </a:p>
        </p:txBody>
      </p:sp>
      <p:sp>
        <p:nvSpPr>
          <p:cNvPr id="352" name="Google Shape;3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8" name="Google Shape;37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2" name="Google Shape;4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8" name="Google Shape;4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4" name="Google Shape;4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6" name="Google Shape;466;p41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6" name="Google Shape;47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8" name="Google Shape;488;p44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5" name="Google Shape;49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1" name="Google Shape;50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6" name="Google Shape;50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1" name="Google Shape;51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6" name="Google Shape;51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1" name="Google Shape;52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8" name="Google Shape;52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4" name="Google Shape;5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0" name="Google Shape;54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6" name="Google Shape;54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2" name="Google Shape;55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1" name="Google Shape;56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5" name="Google Shape;56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9" name="Google Shape;56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5" name="Google Shape;57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1" name="Google Shape;58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7" name="Google Shape;58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3" name="Google Shape;59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9" name="Google Shape;59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5" name="Google Shape;60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1" name="Google Shape;61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7" name="Google Shape;61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3" name="Google Shape;62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9" name="Google Shape;62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5" name="Google Shape;63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0" name="Google Shape;64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6" name="Google Shape;64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2" name="Google Shape;65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1437" y="915987"/>
            <a:ext cx="4173537" cy="3130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1046162" y="4352925"/>
            <a:ext cx="47704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"/>
          <p:cNvGrpSpPr/>
          <p:nvPr/>
        </p:nvGrpSpPr>
        <p:grpSpPr>
          <a:xfrm>
            <a:off x="506412" y="1036637"/>
            <a:ext cx="8642350" cy="28575"/>
            <a:chOff x="319" y="653"/>
            <a:chExt cx="5444" cy="18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9" y="653"/>
              <a:ext cx="5444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1"/>
            <p:cNvSpPr/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"/>
          <p:cNvGrpSpPr/>
          <p:nvPr/>
        </p:nvGrpSpPr>
        <p:grpSpPr>
          <a:xfrm>
            <a:off x="506412" y="1036637"/>
            <a:ext cx="8642350" cy="28575"/>
            <a:chOff x="319" y="653"/>
            <a:chExt cx="5444" cy="18"/>
          </a:xfrm>
        </p:grpSpPr>
        <p:pic>
          <p:nvPicPr>
            <p:cNvPr id="16" name="Google Shape;16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9" y="653"/>
              <a:ext cx="5444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"/>
            <p:cNvSpPr/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"/>
          <p:cNvGrpSpPr/>
          <p:nvPr/>
        </p:nvGrpSpPr>
        <p:grpSpPr>
          <a:xfrm>
            <a:off x="506412" y="1047750"/>
            <a:ext cx="8642350" cy="23812"/>
            <a:chOff x="319" y="660"/>
            <a:chExt cx="5444" cy="15"/>
          </a:xfrm>
        </p:grpSpPr>
        <p:pic>
          <p:nvPicPr>
            <p:cNvPr id="19" name="Google Shape;19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19" y="660"/>
              <a:ext cx="5444" cy="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1"/>
            <p:cNvSpPr/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506412" y="5340350"/>
            <a:ext cx="8642350" cy="22225"/>
            <a:chOff x="319" y="3364"/>
            <a:chExt cx="5444" cy="14"/>
          </a:xfrm>
        </p:grpSpPr>
        <p:pic>
          <p:nvPicPr>
            <p:cNvPr id="54" name="Google Shape;54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" y="3364"/>
              <a:ext cx="5444" cy="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7"/>
            <p:cNvSpPr/>
            <p:nvPr/>
          </p:nvSpPr>
          <p:spPr>
            <a:xfrm>
              <a:off x="324" y="33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229600" y="6473825"/>
            <a:ext cx="757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506412" y="1036637"/>
            <a:ext cx="8642350" cy="28575"/>
            <a:chOff x="319" y="653"/>
            <a:chExt cx="5444" cy="18"/>
          </a:xfrm>
        </p:grpSpPr>
        <p:pic>
          <p:nvPicPr>
            <p:cNvPr id="67" name="Google Shape;6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" y="653"/>
              <a:ext cx="5444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9"/>
            <p:cNvSpPr/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506412" y="1036637"/>
            <a:ext cx="8642350" cy="28575"/>
            <a:chOff x="319" y="653"/>
            <a:chExt cx="5444" cy="18"/>
          </a:xfrm>
        </p:grpSpPr>
        <p:pic>
          <p:nvPicPr>
            <p:cNvPr id="75" name="Google Shape;75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9" y="653"/>
              <a:ext cx="5444" cy="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9"/>
            <p:cNvSpPr/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506412" y="1047750"/>
            <a:ext cx="8642350" cy="23812"/>
            <a:chOff x="319" y="660"/>
            <a:chExt cx="5444" cy="15"/>
          </a:xfrm>
        </p:grpSpPr>
        <p:pic>
          <p:nvPicPr>
            <p:cNvPr id="78" name="Google Shape;7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9" y="660"/>
              <a:ext cx="5444" cy="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9"/>
            <p:cNvSpPr/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1"/>
          <p:cNvGrpSpPr/>
          <p:nvPr/>
        </p:nvGrpSpPr>
        <p:grpSpPr>
          <a:xfrm>
            <a:off x="506412" y="3432175"/>
            <a:ext cx="8642350" cy="22225"/>
            <a:chOff x="319" y="2162"/>
            <a:chExt cx="5444" cy="14"/>
          </a:xfrm>
        </p:grpSpPr>
        <p:pic>
          <p:nvPicPr>
            <p:cNvPr id="86" name="Google Shape;8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9" y="2162"/>
              <a:ext cx="5444" cy="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1"/>
            <p:cNvSpPr/>
            <p:nvPr/>
          </p:nvSpPr>
          <p:spPr>
            <a:xfrm>
              <a:off x="324" y="21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FBEEC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BEEC9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2"/>
          <p:cNvGrpSpPr/>
          <p:nvPr/>
        </p:nvGrpSpPr>
        <p:grpSpPr>
          <a:xfrm>
            <a:off x="506412" y="6010275"/>
            <a:ext cx="8642350" cy="23812"/>
            <a:chOff x="319" y="3786"/>
            <a:chExt cx="5444" cy="15"/>
          </a:xfrm>
        </p:grpSpPr>
        <p:pic>
          <p:nvPicPr>
            <p:cNvPr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9" y="3786"/>
              <a:ext cx="5444" cy="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2"/>
            <p:cNvSpPr/>
            <p:nvPr/>
          </p:nvSpPr>
          <p:spPr>
            <a:xfrm>
              <a:off x="324" y="379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3"/>
          <p:cNvGrpSpPr/>
          <p:nvPr/>
        </p:nvGrpSpPr>
        <p:grpSpPr>
          <a:xfrm>
            <a:off x="506412" y="5840412"/>
            <a:ext cx="8642350" cy="22225"/>
            <a:chOff x="319" y="3679"/>
            <a:chExt cx="5444" cy="14"/>
          </a:xfrm>
        </p:grpSpPr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9" y="3679"/>
              <a:ext cx="5444" cy="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3"/>
            <p:cNvSpPr/>
            <p:nvPr/>
          </p:nvSpPr>
          <p:spPr>
            <a:xfrm>
              <a:off x="324" y="368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52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5212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8229600" y="6477000"/>
            <a:ext cx="760412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Times New Roman"/>
              <a:buNone/>
              <a:defRPr sz="1200" b="0" i="0" u="none">
                <a:solidFill>
                  <a:srgbClr val="D38E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4625" y="1749425"/>
            <a:ext cx="6029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" y="268287"/>
            <a:ext cx="8864600" cy="10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</a:t>
            </a: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Inheritance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Multilevel Inheritance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does not support multiple inheritance 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8650" y="2279650"/>
            <a:ext cx="44735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2359025"/>
            <a:ext cx="3962400" cy="3621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609600" y="1752600"/>
            <a:ext cx="3505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5029200" y="1752600"/>
            <a:ext cx="35226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Multilevel Inheritance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27"/>
          <p:cNvCxnSpPr/>
          <p:nvPr/>
        </p:nvCxnSpPr>
        <p:spPr>
          <a:xfrm>
            <a:off x="593725" y="95885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39" name="Google Shape;239;p27"/>
          <p:cNvSpPr txBox="1"/>
          <p:nvPr/>
        </p:nvSpPr>
        <p:spPr>
          <a:xfrm>
            <a:off x="609600" y="457200"/>
            <a:ext cx="59642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 in inheritance </a:t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619125" y="1212850"/>
            <a:ext cx="7991475" cy="451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use constructors to initialize instance variables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subclass object is created, its constructor is called.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subclass constructor to invoke the appropriate superclass constructors so that the instance variables defined in the superclass are properly initialized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Superclass constructors can be called using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"super"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</a:t>
            </a:r>
            <a:r>
              <a:rPr lang="en-US" sz="2400" b="0" i="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must be the first line of code in the constructor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call to super is not made, the system will automatically attempt to invoke the no-argument constructor of the superclass.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28"/>
          <p:cNvCxnSpPr/>
          <p:nvPr/>
        </p:nvCxnSpPr>
        <p:spPr>
          <a:xfrm>
            <a:off x="554037" y="95885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6" name="Google Shape;246;p28"/>
          <p:cNvSpPr txBox="1"/>
          <p:nvPr/>
        </p:nvSpPr>
        <p:spPr>
          <a:xfrm>
            <a:off x="304800" y="304800"/>
            <a:ext cx="36433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 - Example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304800" y="1071562"/>
            <a:ext cx="8142287" cy="5557837"/>
          </a:xfrm>
          <a:prstGeom prst="roundRect">
            <a:avLst>
              <a:gd name="adj" fmla="val 6"/>
            </a:avLst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acno;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Bank(int ano, String Name)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acno = ano;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Name = Name;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 }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Saving extends Bank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float amount;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Saving(int no, String name, float amt)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super(no, name);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amount=amt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method is </a:t>
            </a:r>
            <a:r>
              <a:rPr lang="en-US" sz="3200" b="0" i="1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overloaded 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</a:t>
            </a:r>
            <a:r>
              <a:rPr lang="en-US" sz="3200" b="0" i="1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has multiple definitions that are distinguished from one another by having different numbers or types of arguments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method is </a:t>
            </a:r>
            <a:r>
              <a:rPr lang="en-US" sz="3200" b="0" i="1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overridden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when a subclass gives a different definition of the method with the same number and types of arguments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30"/>
          <p:cNvCxnSpPr/>
          <p:nvPr/>
        </p:nvCxnSpPr>
        <p:spPr>
          <a:xfrm>
            <a:off x="642937" y="958850"/>
            <a:ext cx="7966075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9" name="Google Shape;259;p30"/>
          <p:cNvSpPr txBox="1"/>
          <p:nvPr/>
        </p:nvSpPr>
        <p:spPr>
          <a:xfrm>
            <a:off x="685800" y="457200"/>
            <a:ext cx="43656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 Overriding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457200" y="1212850"/>
            <a:ext cx="7980362" cy="436880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Subclasses inherit all methods from their superclass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sometimes, the implementation of the method in the superclass does not provide the functionality required by the subclass.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these cases, the method must be overridden.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override a method, provide an implementation in the subclass.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in the subclass MUST have the exact same signature as the method it is overriding.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1"/>
          <p:cNvCxnSpPr/>
          <p:nvPr/>
        </p:nvCxnSpPr>
        <p:spPr>
          <a:xfrm>
            <a:off x="554037" y="968375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6" name="Google Shape;266;p31"/>
          <p:cNvSpPr txBox="1"/>
          <p:nvPr/>
        </p:nvSpPr>
        <p:spPr>
          <a:xfrm>
            <a:off x="381000" y="381000"/>
            <a:ext cx="52784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overriding - Example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304800" y="838200"/>
            <a:ext cx="8153400" cy="6019800"/>
          </a:xfrm>
          <a:prstGeom prst="roundRect">
            <a:avLst>
              <a:gd name="adj" fmla="val 6"/>
            </a:avLst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Bank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acno;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protected float bal;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deposit(float amt)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(amt&gt;0.0)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bal = bal + amt;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withdraw(float amt)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((amt&gt;0.0) &amp;&amp; (bal&gt;amt))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bal = bal - amt;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float getBalance()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{	return bal; }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p32"/>
          <p:cNvCxnSpPr/>
          <p:nvPr/>
        </p:nvCxnSpPr>
        <p:spPr>
          <a:xfrm>
            <a:off x="519112" y="968375"/>
            <a:ext cx="7966075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73" name="Google Shape;273;p32"/>
          <p:cNvSpPr txBox="1"/>
          <p:nvPr/>
        </p:nvSpPr>
        <p:spPr>
          <a:xfrm>
            <a:off x="457200" y="533400"/>
            <a:ext cx="49720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overriding - Example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457200" y="1463675"/>
            <a:ext cx="8458200" cy="4860925"/>
          </a:xfrm>
          <a:prstGeom prst="roundRect">
            <a:avLst>
              <a:gd name="adj" fmla="val 11"/>
            </a:avLst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800" tIns="41400" rIns="82800" bIns="41400" anchor="ctr" anchorCtr="0">
            <a:no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OverdraftAccount extends Bank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float limit;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withdraw(float amt)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((amt&gt;0.0) &amp;&amp; (getBalance()+ limit &gt; amt))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bal = bal - amt;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/>
        </p:nvSpPr>
        <p:spPr>
          <a:xfrm>
            <a:off x="685800" y="1828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Private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and methods are </a:t>
            </a: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 visible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subclasses or clients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and methods are </a:t>
            </a: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visible to all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subclasses and clients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Variables and methods with package are only visible to classes and subclasses defined in the same package as the class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Protected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variable or method declared are </a:t>
            </a:r>
            <a:r>
              <a:rPr lang="en-US" sz="2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visible to subclasses </a:t>
            </a: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the class and no other classes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525" y="-146050"/>
            <a:ext cx="8521700" cy="7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57200" y="4572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Contents: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569912" y="944562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4" name="Google Shape;134;p17"/>
          <p:cNvSpPr txBox="1"/>
          <p:nvPr/>
        </p:nvSpPr>
        <p:spPr>
          <a:xfrm>
            <a:off x="838200" y="1219200"/>
            <a:ext cx="698023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of inheritance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Inheritance in java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Class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call to super must be the first statement in the subclass constructor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class C extends B {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public C ( … ) {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  super( </a:t>
            </a:r>
            <a:r>
              <a:rPr lang="en-US" sz="2400" b="0" i="1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B’s constructor arguments </a:t>
            </a: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Static Binding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Determining which method will be invoked to respond to a message at compile time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Dynamic Binding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Determining which method will be invoked to respond to a message at run time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Required when method definitions are overrid</a:t>
            </a:r>
            <a:r>
              <a:rPr lang="en-US" sz="2400" b="0" i="0" u="none" strike="noStrike" cap="none">
                <a:solidFill>
                  <a:srgbClr val="A5644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 in subclasses, since type of the receiver class may not be known until run time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 txBox="1"/>
          <p:nvPr/>
        </p:nvSpPr>
        <p:spPr>
          <a:xfrm>
            <a:off x="304800" y="1554162"/>
            <a:ext cx="86868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800"/>
              <a:buFont typeface="Noto Sans Symbols"/>
              <a:buChar char="🞭"/>
            </a:pPr>
            <a:r>
              <a:rPr lang="en-US" sz="4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 classes are only used as super classes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A22E"/>
              </a:buClr>
              <a:buSzPts val="2800"/>
              <a:buFont typeface="Noto Sans Symbols"/>
              <a:buChar char="🞭"/>
            </a:pPr>
            <a:r>
              <a:rPr lang="en-US" sz="4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 classes contain abstract methods as well as non abstract methods 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520"/>
              <a:buFont typeface="Noto Sans Symbols"/>
              <a:buChar char="🞭"/>
            </a:pPr>
            <a:r>
              <a:rPr lang="en-US" sz="3600" b="0" i="1" u="sng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 methods</a:t>
            </a:r>
            <a:r>
              <a:rPr lang="en-US" sz="3600" b="0" i="0" u="sng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have no body </a:t>
            </a:r>
            <a:r>
              <a:rPr lang="en-US" sz="3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0A22E"/>
              </a:buClr>
              <a:buSzPts val="2520"/>
              <a:buFont typeface="Noto Sans Symbols"/>
              <a:buChar char="🞭"/>
            </a:pPr>
            <a:r>
              <a:rPr lang="en-US" sz="3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Abstract methods must be overridden in the derived classes , if derived class is not an abstract class.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0A22E"/>
              </a:buClr>
              <a:buSzPts val="2520"/>
              <a:buFont typeface="Noto Sans Symbols"/>
              <a:buChar char="🞭"/>
            </a:pPr>
            <a:r>
              <a:rPr lang="en-US" sz="3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Overridden abstract methods must have same signature as of super class method.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41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Mouse implements Direction 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abstract void makeMove( );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void show()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{ System.out.println(“hello”);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742950" marR="0" lvl="1" indent="-28416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Courier New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4E3B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3080"/>
              <a:buFont typeface="Noto Sans Symbols"/>
              <a:buChar char="🞭"/>
            </a:pPr>
            <a:r>
              <a:rPr lang="en-US" sz="4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does not support multiple inheritance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0A22E"/>
              </a:buClr>
              <a:buSzPts val="3080"/>
              <a:buFont typeface="Noto Sans Symbols"/>
              <a:buChar char="🞭"/>
            </a:pPr>
            <a:r>
              <a:rPr lang="en-US" sz="4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support multiple inheritance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3080"/>
              <a:buFont typeface="Noto Sans Symbols"/>
              <a:buChar char="🞭"/>
            </a:pPr>
            <a:r>
              <a:rPr lang="en-US" sz="4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cannot be instantiate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Methods in Interface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All methods in interface are public and abstract 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Variables in interface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All variables in interface are public static and final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8E27"/>
                </a:buClr>
                <a:buSzPts val="1200"/>
                <a:buFont typeface="Arial"/>
                <a:buNone/>
              </a:pPr>
              <a:t>27</a:t>
            </a:fld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32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To inherit interface “</a:t>
            </a:r>
            <a:r>
              <a:rPr lang="en-US" sz="3200" b="1" i="0" u="sng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implements</a:t>
            </a:r>
            <a:r>
              <a:rPr lang="en-US" sz="32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” keyword is used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class can only extend one class, but it can implement many interfaces.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class MyListener</a:t>
            </a:r>
            <a:r>
              <a:rPr lang="en-US" sz="3200" b="0" i="0" u="none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>
                <a:solidFill>
                  <a:srgbClr val="4E3B3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implements</a:t>
            </a:r>
            <a:r>
              <a:rPr lang="en-US" sz="3200" b="0" i="0" u="none">
                <a:solidFill>
                  <a:srgbClr val="FFFF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2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KeyListener, ActionListener { …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2" y="158750"/>
            <a:ext cx="3786187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3"/>
          <p:cNvSpPr txBox="1"/>
          <p:nvPr/>
        </p:nvSpPr>
        <p:spPr>
          <a:xfrm>
            <a:off x="304800" y="11430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embassy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  String place=“india”;//</a:t>
            </a:r>
            <a:r>
              <a:rPr lang="en-US" sz="2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are public static  final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</a:t>
            </a:r>
            <a:r>
              <a:rPr lang="en-US" sz="3200" b="0" i="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void getdata();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 indian_emp </a:t>
            </a:r>
            <a:r>
              <a:rPr lang="en-US" sz="32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implements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embassy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void getdata()  //overriding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		{  System.out.prinltn(place);}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8E27"/>
                </a:buClr>
                <a:buSzPts val="1200"/>
                <a:buFont typeface="Arial"/>
                <a:buNone/>
              </a:pPr>
              <a:t>29</a:t>
            </a:fld>
            <a:endParaRPr/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87" y="274637"/>
            <a:ext cx="8285162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/>
        </p:nvSpPr>
        <p:spPr>
          <a:xfrm>
            <a:off x="457200" y="1676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you implement an interface, all the methods must be overridden .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can be a </a:t>
            </a:r>
            <a:r>
              <a:rPr lang="en-US" sz="3200" b="0" i="1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lot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methods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99"/>
              </a:buClr>
              <a:buSzPts val="1960"/>
              <a:buFont typeface="Trebuchet MS"/>
              <a:buChar char=" "/>
            </a:pPr>
            <a: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KeyListener {</a:t>
            </a:r>
            <a:b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keyPressed(KeyEvent e);</a:t>
            </a:r>
            <a:b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keyReleased(KeyEvent e);</a:t>
            </a:r>
            <a:b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keyTyped(KeyEvent e);</a:t>
            </a:r>
            <a:b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marL="341312" marR="0" lvl="0" indent="-341312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if you only care about a couple of these methods?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335087"/>
            <a:ext cx="8010525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/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38E27"/>
                </a:buClr>
                <a:buSzPts val="1200"/>
                <a:buFont typeface="Arial"/>
                <a:buNone/>
              </a:pPr>
              <a:t>30</a:t>
            </a:fld>
            <a:endParaRPr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987" y="225425"/>
            <a:ext cx="8132762" cy="11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228600" y="1295400"/>
            <a:ext cx="8534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use an adapter class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adapter class implements an interface and provides empty method bodies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99"/>
              </a:buClr>
              <a:buSzPts val="1680"/>
              <a:buFont typeface="Trebuchet MS"/>
              <a:buChar char=" "/>
            </a:pPr>
            <a: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class  KeyAdapter implements KeyListener {</a:t>
            </a:r>
            <a:b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keyPressed(KeyEvent e) { };</a:t>
            </a:r>
            <a:b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keyReleased(KeyEvent e) { };</a:t>
            </a:r>
            <a:b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     public void keyTyped(KeyEvent e) { };</a:t>
            </a:r>
            <a:b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 b="0" i="0" u="none">
                <a:solidFill>
                  <a:srgbClr val="A5644E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one can override any one method from this class whichever is required.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provides a number of adapter classes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237" y="414337"/>
            <a:ext cx="6589712" cy="1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/>
        </p:nvSpPr>
        <p:spPr>
          <a:xfrm>
            <a:off x="762000" y="2368550"/>
            <a:ext cx="6934200" cy="163036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512762" marR="0" lvl="0" indent="-5127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Declaration of Package</a:t>
            </a:r>
            <a:endParaRPr/>
          </a:p>
          <a:p>
            <a:pPr marL="512762" marR="0" lvl="0" indent="-5127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Usage of Package</a:t>
            </a:r>
            <a:endParaRPr/>
          </a:p>
          <a:p>
            <a:pPr marL="512762" marR="0" lvl="0" indent="-51276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Package of Java Language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 txBox="1"/>
          <p:nvPr/>
        </p:nvSpPr>
        <p:spPr>
          <a:xfrm>
            <a:off x="685800" y="18288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520"/>
              <a:buFont typeface="Noto Sans Symbols"/>
              <a:buChar char="🞭"/>
            </a:pPr>
            <a:r>
              <a:rPr lang="en-US" sz="3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 to group a related class and interface into one unit  </a:t>
            </a:r>
            <a:endParaRPr/>
          </a:p>
          <a:p>
            <a:pPr marL="341312" marR="0" lvl="0" indent="-341312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0A22E"/>
              </a:buClr>
              <a:buSzPts val="2520"/>
              <a:buFont typeface="Noto Sans Symbols"/>
              <a:buChar char="🞭"/>
            </a:pPr>
            <a:r>
              <a:rPr lang="en-US" sz="3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resolve the name conflicts between class names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8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 programmer interface (API)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🞤"/>
            </a:pPr>
            <a:r>
              <a:rPr lang="en-US" sz="28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classes provided to programmers along with the Java compiler (e.g. Math or MouseEvent)</a:t>
            </a:r>
            <a:endParaRPr/>
          </a:p>
          <a:p>
            <a:pPr marL="741362" marR="0" lvl="1" indent="-2841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🞤"/>
            </a:pPr>
            <a:r>
              <a:rPr lang="en-US" sz="28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expects to find these classes in separate directories or folders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9"/>
          <p:cNvGraphicFramePr/>
          <p:nvPr/>
        </p:nvGraphicFramePr>
        <p:xfrm>
          <a:off x="533400" y="7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{1ECDD81F-673E-4D0A-A121-746F6FFDE286}</a:tableStyleId>
              </a:tblPr>
              <a:tblGrid>
                <a:gridCol w="2438400"/>
                <a:gridCol w="5410200"/>
              </a:tblGrid>
              <a:tr h="10017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Some Predefined Java Packages</a:t>
                      </a:r>
                      <a:endParaRPr/>
                    </a:p>
                  </a:txBody>
                  <a:tcPr marL="90000" marR="90000" marT="82075" marB="468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Package Name</a:t>
                      </a:r>
                      <a:endParaRPr/>
                    </a:p>
                  </a:txBody>
                  <a:tcPr marL="90000" marR="90000" marT="67975" marB="46800">
                    <a:lnB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L="90000" marR="90000" marT="67975" marB="46800">
                    <a:lnB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java.applet</a:t>
                      </a:r>
                      <a:endParaRPr/>
                    </a:p>
                  </a:txBody>
                  <a:tcPr marL="90000" marR="90000" marT="64450" marB="46800">
                    <a:lnT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for implementing applets</a:t>
                      </a:r>
                      <a:endParaRPr/>
                    </a:p>
                  </a:txBody>
                  <a:tcPr marL="90000" marR="90000" marT="64450" marB="46800">
                    <a:lnT w="115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java.awt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for graphics, windows, and GUI’s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java.awt.event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supporting AWT event handling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java.awt.image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for image handling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7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java.awt.peer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 definitions s for platform independent graphical user interfaces (GUI’s)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java.io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for input and output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7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java.lang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 language classes like Math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(always available in any Java program)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java.net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Classes for networking</a:t>
                      </a:r>
                      <a:endParaRPr/>
                    </a:p>
                  </a:txBody>
                  <a:tcPr marL="90000" marR="90000" marT="64450" marB="46800"/>
                </a:tc>
              </a:tr>
              <a:tr h="3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java.util</a:t>
                      </a:r>
                      <a:endParaRPr/>
                    </a:p>
                  </a:txBody>
                  <a:tcPr marL="90000" marR="90000" marT="64450" marB="468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Useful auxiliary classes like Date</a:t>
                      </a:r>
                      <a:endParaRPr/>
                    </a:p>
                  </a:txBody>
                  <a:tcPr marL="90000" marR="90000" marT="64450" marB="4680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50"/>
          <p:cNvGrpSpPr/>
          <p:nvPr/>
        </p:nvGrpSpPr>
        <p:grpSpPr>
          <a:xfrm>
            <a:off x="457200" y="1905000"/>
            <a:ext cx="8380412" cy="4189412"/>
            <a:chOff x="288" y="1200"/>
            <a:chExt cx="5279" cy="2639"/>
          </a:xfrm>
        </p:grpSpPr>
        <p:sp>
          <p:nvSpPr>
            <p:cNvPr id="387" name="Google Shape;387;p50"/>
            <p:cNvSpPr txBox="1"/>
            <p:nvPr/>
          </p:nvSpPr>
          <p:spPr>
            <a:xfrm>
              <a:off x="2622" y="1200"/>
              <a:ext cx="944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  <p:sp>
          <p:nvSpPr>
            <p:cNvPr id="388" name="Google Shape;388;p50"/>
            <p:cNvSpPr txBox="1"/>
            <p:nvPr/>
          </p:nvSpPr>
          <p:spPr>
            <a:xfrm>
              <a:off x="1066" y="1824"/>
              <a:ext cx="1111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</a:t>
              </a:r>
              <a:endParaRPr/>
            </a:p>
          </p:txBody>
        </p:sp>
        <p:sp>
          <p:nvSpPr>
            <p:cNvPr id="389" name="Google Shape;389;p50"/>
            <p:cNvSpPr txBox="1"/>
            <p:nvPr/>
          </p:nvSpPr>
          <p:spPr>
            <a:xfrm>
              <a:off x="288" y="2400"/>
              <a:ext cx="944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Integer</a:t>
              </a:r>
              <a:endParaRPr/>
            </a:p>
          </p:txBody>
        </p:sp>
        <p:sp>
          <p:nvSpPr>
            <p:cNvPr id="390" name="Google Shape;390;p50"/>
            <p:cNvSpPr txBox="1"/>
            <p:nvPr/>
          </p:nvSpPr>
          <p:spPr>
            <a:xfrm>
              <a:off x="955" y="2784"/>
              <a:ext cx="833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Long</a:t>
              </a:r>
              <a:endParaRPr/>
            </a:p>
          </p:txBody>
        </p:sp>
        <p:sp>
          <p:nvSpPr>
            <p:cNvPr id="391" name="Google Shape;391;p50"/>
            <p:cNvSpPr txBox="1"/>
            <p:nvPr/>
          </p:nvSpPr>
          <p:spPr>
            <a:xfrm>
              <a:off x="1566" y="3168"/>
              <a:ext cx="833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Float</a:t>
              </a:r>
              <a:endParaRPr/>
            </a:p>
          </p:txBody>
        </p:sp>
        <p:sp>
          <p:nvSpPr>
            <p:cNvPr id="392" name="Google Shape;392;p50"/>
            <p:cNvSpPr txBox="1"/>
            <p:nvPr/>
          </p:nvSpPr>
          <p:spPr>
            <a:xfrm>
              <a:off x="2178" y="3552"/>
              <a:ext cx="999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Double</a:t>
              </a:r>
              <a:endParaRPr/>
            </a:p>
          </p:txBody>
        </p:sp>
        <p:sp>
          <p:nvSpPr>
            <p:cNvPr id="393" name="Google Shape;393;p50"/>
            <p:cNvSpPr txBox="1"/>
            <p:nvPr/>
          </p:nvSpPr>
          <p:spPr>
            <a:xfrm>
              <a:off x="2289" y="2208"/>
              <a:ext cx="1110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Character</a:t>
              </a:r>
              <a:endParaRPr/>
            </a:p>
          </p:txBody>
        </p:sp>
        <p:sp>
          <p:nvSpPr>
            <p:cNvPr id="394" name="Google Shape;394;p50"/>
            <p:cNvSpPr txBox="1"/>
            <p:nvPr/>
          </p:nvSpPr>
          <p:spPr>
            <a:xfrm>
              <a:off x="4623" y="1872"/>
              <a:ext cx="944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  <a:endParaRPr/>
            </a:p>
          </p:txBody>
        </p:sp>
        <p:sp>
          <p:nvSpPr>
            <p:cNvPr id="395" name="Google Shape;395;p50"/>
            <p:cNvSpPr txBox="1"/>
            <p:nvPr/>
          </p:nvSpPr>
          <p:spPr>
            <a:xfrm>
              <a:off x="4345" y="2304"/>
              <a:ext cx="944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endParaRPr/>
            </a:p>
          </p:txBody>
        </p:sp>
        <p:sp>
          <p:nvSpPr>
            <p:cNvPr id="396" name="Google Shape;396;p50"/>
            <p:cNvSpPr txBox="1"/>
            <p:nvPr/>
          </p:nvSpPr>
          <p:spPr>
            <a:xfrm>
              <a:off x="4067" y="2736"/>
              <a:ext cx="1388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StringBuffer</a:t>
              </a:r>
              <a:endParaRPr/>
            </a:p>
          </p:txBody>
        </p:sp>
        <p:sp>
          <p:nvSpPr>
            <p:cNvPr id="397" name="Google Shape;397;p50"/>
            <p:cNvSpPr txBox="1"/>
            <p:nvPr/>
          </p:nvSpPr>
          <p:spPr>
            <a:xfrm>
              <a:off x="2845" y="2736"/>
              <a:ext cx="1055" cy="287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07932" dir="2700000">
                <a:srgbClr val="FBEEC9"/>
              </a:outerShdw>
            </a:effectLst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endParaRPr/>
            </a:p>
          </p:txBody>
        </p:sp>
        <p:cxnSp>
          <p:nvCxnSpPr>
            <p:cNvPr id="398" name="Google Shape;398;p50"/>
            <p:cNvCxnSpPr/>
            <p:nvPr/>
          </p:nvCxnSpPr>
          <p:spPr>
            <a:xfrm flipH="1">
              <a:off x="1676" y="1536"/>
              <a:ext cx="1168" cy="287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9" name="Google Shape;399;p50"/>
            <p:cNvCxnSpPr/>
            <p:nvPr/>
          </p:nvCxnSpPr>
          <p:spPr>
            <a:xfrm>
              <a:off x="3400" y="1536"/>
              <a:ext cx="1555" cy="335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" name="Google Shape;400;p50"/>
            <p:cNvCxnSpPr/>
            <p:nvPr/>
          </p:nvCxnSpPr>
          <p:spPr>
            <a:xfrm flipH="1">
              <a:off x="2899" y="1536"/>
              <a:ext cx="112" cy="671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" name="Google Shape;401;p50"/>
            <p:cNvCxnSpPr/>
            <p:nvPr/>
          </p:nvCxnSpPr>
          <p:spPr>
            <a:xfrm>
              <a:off x="3178" y="1536"/>
              <a:ext cx="499" cy="1199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" name="Google Shape;402;p50"/>
            <p:cNvCxnSpPr/>
            <p:nvPr/>
          </p:nvCxnSpPr>
          <p:spPr>
            <a:xfrm flipH="1">
              <a:off x="843" y="2112"/>
              <a:ext cx="612" cy="287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" name="Google Shape;403;p50"/>
            <p:cNvCxnSpPr/>
            <p:nvPr/>
          </p:nvCxnSpPr>
          <p:spPr>
            <a:xfrm flipH="1">
              <a:off x="1454" y="2112"/>
              <a:ext cx="112" cy="671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" name="Google Shape;404;p50"/>
            <p:cNvCxnSpPr/>
            <p:nvPr/>
          </p:nvCxnSpPr>
          <p:spPr>
            <a:xfrm>
              <a:off x="1733" y="2112"/>
              <a:ext cx="277" cy="1055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" name="Google Shape;405;p50"/>
            <p:cNvCxnSpPr/>
            <p:nvPr/>
          </p:nvCxnSpPr>
          <p:spPr>
            <a:xfrm>
              <a:off x="1844" y="2112"/>
              <a:ext cx="999" cy="1439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6" name="Google Shape;406;p50"/>
            <p:cNvCxnSpPr/>
            <p:nvPr/>
          </p:nvCxnSpPr>
          <p:spPr>
            <a:xfrm>
              <a:off x="3345" y="1536"/>
              <a:ext cx="1277" cy="767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7" name="Google Shape;407;p50"/>
            <p:cNvCxnSpPr/>
            <p:nvPr/>
          </p:nvCxnSpPr>
          <p:spPr>
            <a:xfrm>
              <a:off x="3345" y="1536"/>
              <a:ext cx="944" cy="1199"/>
            </a:xfrm>
            <a:prstGeom prst="straightConnector1">
              <a:avLst/>
            </a:prstGeom>
            <a:noFill/>
            <a:ln w="126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08" name="Google Shape;408;p50"/>
          <p:cNvSpPr/>
          <p:nvPr/>
        </p:nvSpPr>
        <p:spPr>
          <a:xfrm>
            <a:off x="381000" y="2743200"/>
            <a:ext cx="5105400" cy="3581400"/>
          </a:xfrm>
          <a:prstGeom prst="roundRect">
            <a:avLst>
              <a:gd name="adj" fmla="val 3600"/>
            </a:avLst>
          </a:prstGeom>
          <a:noFill/>
          <a:ln w="38150" cap="rnd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628650" y="2254250"/>
            <a:ext cx="16891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Wrapper Class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1"/>
          <p:cNvGrpSpPr/>
          <p:nvPr/>
        </p:nvGrpSpPr>
        <p:grpSpPr>
          <a:xfrm>
            <a:off x="457200" y="1905000"/>
            <a:ext cx="8662987" cy="2830512"/>
            <a:chOff x="288" y="1200"/>
            <a:chExt cx="5457" cy="1783"/>
          </a:xfrm>
        </p:grpSpPr>
        <p:sp>
          <p:nvSpPr>
            <p:cNvPr id="415" name="Google Shape;415;p51"/>
            <p:cNvSpPr txBox="1"/>
            <p:nvPr/>
          </p:nvSpPr>
          <p:spPr>
            <a:xfrm>
              <a:off x="384" y="1448"/>
              <a:ext cx="4895" cy="1535"/>
            </a:xfrm>
            <a:prstGeom prst="rect">
              <a:avLst/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Libre Franklin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java</a:t>
              </a:r>
              <a:endParaRPr/>
            </a:p>
          </p:txBody>
        </p:sp>
        <p:sp>
          <p:nvSpPr>
            <p:cNvPr id="416" name="Google Shape;416;p51"/>
            <p:cNvSpPr txBox="1"/>
            <p:nvPr/>
          </p:nvSpPr>
          <p:spPr>
            <a:xfrm>
              <a:off x="288" y="1200"/>
              <a:ext cx="5457" cy="250"/>
            </a:xfrm>
            <a:prstGeom prst="rect">
              <a:avLst/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Libre Franklin"/>
                <a:buNone/>
              </a:pPr>
              <a:r>
                <a:rPr lang="en-US" sz="2000" b="1" i="1" u="non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Part of the standard Java API (Application Programming Interface)</a:t>
              </a:r>
              <a:endParaRPr/>
            </a:p>
          </p:txBody>
        </p:sp>
      </p:grpSp>
      <p:pic>
        <p:nvPicPr>
          <p:cNvPr id="417" name="Google Shape;417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1"/>
          <p:cNvSpPr txBox="1"/>
          <p:nvPr/>
        </p:nvSpPr>
        <p:spPr>
          <a:xfrm>
            <a:off x="914400" y="2743200"/>
            <a:ext cx="4267200" cy="1828800"/>
          </a:xfrm>
          <a:prstGeom prst="rect">
            <a:avLst/>
          </a:prstGeom>
          <a:solidFill>
            <a:srgbClr val="FFFF00">
              <a:alpha val="49803"/>
            </a:srgbClr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</a:t>
            </a:r>
            <a:endParaRPr/>
          </a:p>
        </p:txBody>
      </p:sp>
      <p:grpSp>
        <p:nvGrpSpPr>
          <p:cNvPr id="419" name="Google Shape;419;p51"/>
          <p:cNvGrpSpPr/>
          <p:nvPr/>
        </p:nvGrpSpPr>
        <p:grpSpPr>
          <a:xfrm>
            <a:off x="1143000" y="3200400"/>
            <a:ext cx="2208212" cy="1217612"/>
            <a:chOff x="720" y="2016"/>
            <a:chExt cx="1391" cy="767"/>
          </a:xfrm>
        </p:grpSpPr>
        <p:sp>
          <p:nvSpPr>
            <p:cNvPr id="420" name="Google Shape;420;p51"/>
            <p:cNvSpPr txBox="1"/>
            <p:nvPr/>
          </p:nvSpPr>
          <p:spPr>
            <a:xfrm>
              <a:off x="720" y="2016"/>
              <a:ext cx="815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LinkedList</a:t>
              </a:r>
              <a:endParaRPr/>
            </a:p>
          </p:txBody>
        </p:sp>
        <p:sp>
          <p:nvSpPr>
            <p:cNvPr id="421" name="Google Shape;421;p51"/>
            <p:cNvSpPr txBox="1"/>
            <p:nvPr/>
          </p:nvSpPr>
          <p:spPr>
            <a:xfrm>
              <a:off x="1584" y="2016"/>
              <a:ext cx="527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</a:t>
              </a:r>
              <a:endParaRPr/>
            </a:p>
          </p:txBody>
        </p:sp>
        <p:sp>
          <p:nvSpPr>
            <p:cNvPr id="422" name="Google Shape;422;p51"/>
            <p:cNvSpPr txBox="1"/>
            <p:nvPr/>
          </p:nvSpPr>
          <p:spPr>
            <a:xfrm>
              <a:off x="720" y="2448"/>
              <a:ext cx="623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Vector</a:t>
              </a:r>
              <a:endParaRPr/>
            </a:p>
          </p:txBody>
        </p:sp>
        <p:sp>
          <p:nvSpPr>
            <p:cNvPr id="423" name="Google Shape;423;p51"/>
            <p:cNvSpPr txBox="1"/>
            <p:nvPr/>
          </p:nvSpPr>
          <p:spPr>
            <a:xfrm>
              <a:off x="1440" y="2448"/>
              <a:ext cx="671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Hashtable</a:t>
              </a:r>
              <a:endParaRPr/>
            </a:p>
          </p:txBody>
        </p:sp>
      </p:grpSp>
      <p:sp>
        <p:nvSpPr>
          <p:cNvPr id="424" name="Google Shape;424;p51"/>
          <p:cNvSpPr txBox="1"/>
          <p:nvPr/>
        </p:nvSpPr>
        <p:spPr>
          <a:xfrm>
            <a:off x="3581400" y="3200400"/>
            <a:ext cx="1447800" cy="1219200"/>
          </a:xfrm>
          <a:prstGeom prst="rect">
            <a:avLst/>
          </a:prstGeom>
          <a:solidFill>
            <a:srgbClr val="B58B80"/>
          </a:solidFill>
          <a:ln w="25550" cap="sq" cmpd="sng">
            <a:solidFill>
              <a:srgbClr val="84655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bre Franklin"/>
              <a:buNone/>
            </a:pPr>
            <a:r>
              <a:rPr lang="en-US" sz="2000" b="1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zip</a:t>
            </a:r>
            <a:endParaRPr/>
          </a:p>
        </p:txBody>
      </p:sp>
      <p:sp>
        <p:nvSpPr>
          <p:cNvPr id="425" name="Google Shape;425;p51"/>
          <p:cNvSpPr txBox="1"/>
          <p:nvPr/>
        </p:nvSpPr>
        <p:spPr>
          <a:xfrm>
            <a:off x="3810000" y="3657600"/>
            <a:ext cx="990600" cy="457200"/>
          </a:xfrm>
          <a:prstGeom prst="rect">
            <a:avLst/>
          </a:prstGeom>
          <a:solidFill>
            <a:srgbClr val="FFFFFF">
              <a:alpha val="49803"/>
            </a:srgbClr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Inflate</a:t>
            </a:r>
            <a:endParaRPr/>
          </a:p>
        </p:txBody>
      </p:sp>
      <p:sp>
        <p:nvSpPr>
          <p:cNvPr id="426" name="Google Shape;426;p51"/>
          <p:cNvSpPr txBox="1"/>
          <p:nvPr/>
        </p:nvSpPr>
        <p:spPr>
          <a:xfrm>
            <a:off x="5486400" y="2743200"/>
            <a:ext cx="2590800" cy="1828800"/>
          </a:xfrm>
          <a:prstGeom prst="rect">
            <a:avLst/>
          </a:prstGeom>
          <a:solidFill>
            <a:srgbClr val="FFFF00">
              <a:alpha val="49803"/>
            </a:srgbClr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endParaRPr/>
          </a:p>
        </p:txBody>
      </p:sp>
      <p:grpSp>
        <p:nvGrpSpPr>
          <p:cNvPr id="427" name="Google Shape;427;p51"/>
          <p:cNvGrpSpPr/>
          <p:nvPr/>
        </p:nvGrpSpPr>
        <p:grpSpPr>
          <a:xfrm>
            <a:off x="5943600" y="3200400"/>
            <a:ext cx="1674812" cy="1217612"/>
            <a:chOff x="3744" y="2016"/>
            <a:chExt cx="1055" cy="767"/>
          </a:xfrm>
        </p:grpSpPr>
        <p:sp>
          <p:nvSpPr>
            <p:cNvPr id="428" name="Google Shape;428;p51"/>
            <p:cNvSpPr txBox="1"/>
            <p:nvPr/>
          </p:nvSpPr>
          <p:spPr>
            <a:xfrm>
              <a:off x="3744" y="2016"/>
              <a:ext cx="671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</a:t>
              </a:r>
              <a:endParaRPr/>
            </a:p>
          </p:txBody>
        </p:sp>
        <p:sp>
          <p:nvSpPr>
            <p:cNvPr id="429" name="Google Shape;429;p51"/>
            <p:cNvSpPr txBox="1"/>
            <p:nvPr/>
          </p:nvSpPr>
          <p:spPr>
            <a:xfrm>
              <a:off x="4128" y="2448"/>
              <a:ext cx="671" cy="335"/>
            </a:xfrm>
            <a:prstGeom prst="rect">
              <a:avLst/>
            </a:prstGeom>
            <a:solidFill>
              <a:srgbClr val="FFFFFF"/>
            </a:solidFill>
            <a:ln w="126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</a:t>
              </a:r>
              <a:endParaRPr/>
            </a:p>
          </p:txBody>
        </p:sp>
      </p:grpSp>
      <p:grpSp>
        <p:nvGrpSpPr>
          <p:cNvPr id="430" name="Google Shape;430;p51"/>
          <p:cNvGrpSpPr/>
          <p:nvPr/>
        </p:nvGrpSpPr>
        <p:grpSpPr>
          <a:xfrm>
            <a:off x="200025" y="3579813"/>
            <a:ext cx="2465387" cy="2009774"/>
            <a:chOff x="126" y="2255"/>
            <a:chExt cx="1553" cy="1266"/>
          </a:xfrm>
        </p:grpSpPr>
        <p:cxnSp>
          <p:nvCxnSpPr>
            <p:cNvPr id="431" name="Google Shape;431;p51"/>
            <p:cNvCxnSpPr/>
            <p:nvPr/>
          </p:nvCxnSpPr>
          <p:spPr>
            <a:xfrm rot="10800000" flipH="1">
              <a:off x="864" y="2255"/>
              <a:ext cx="239" cy="1057"/>
            </a:xfrm>
            <a:prstGeom prst="straightConnector1">
              <a:avLst/>
            </a:prstGeom>
            <a:noFill/>
            <a:ln w="25550" cap="sq" cmpd="sng">
              <a:solidFill>
                <a:srgbClr val="A5644E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432" name="Google Shape;432;p51"/>
            <p:cNvSpPr txBox="1"/>
            <p:nvPr/>
          </p:nvSpPr>
          <p:spPr>
            <a:xfrm>
              <a:off x="126" y="3271"/>
              <a:ext cx="155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java.util.LinkedList</a:t>
              </a:r>
              <a:endParaRPr/>
            </a:p>
          </p:txBody>
        </p:sp>
      </p:grpSp>
      <p:grpSp>
        <p:nvGrpSpPr>
          <p:cNvPr id="433" name="Google Shape;433;p51"/>
          <p:cNvGrpSpPr/>
          <p:nvPr/>
        </p:nvGrpSpPr>
        <p:grpSpPr>
          <a:xfrm>
            <a:off x="2711450" y="4876800"/>
            <a:ext cx="6186487" cy="1006475"/>
            <a:chOff x="1708" y="3072"/>
            <a:chExt cx="3897" cy="634"/>
          </a:xfrm>
        </p:grpSpPr>
        <p:sp>
          <p:nvSpPr>
            <p:cNvPr id="434" name="Google Shape;434;p51"/>
            <p:cNvSpPr txBox="1"/>
            <p:nvPr/>
          </p:nvSpPr>
          <p:spPr>
            <a:xfrm>
              <a:off x="2064" y="3271"/>
              <a:ext cx="914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LinkedList</a:t>
              </a:r>
              <a:endParaRPr/>
            </a:p>
          </p:txBody>
        </p:sp>
        <p:sp>
          <p:nvSpPr>
            <p:cNvPr id="435" name="Google Shape;435;p51"/>
            <p:cNvSpPr txBox="1"/>
            <p:nvPr/>
          </p:nvSpPr>
          <p:spPr>
            <a:xfrm>
              <a:off x="1708" y="3270"/>
              <a:ext cx="354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  <p:sp>
          <p:nvSpPr>
            <p:cNvPr id="436" name="Google Shape;436;p51"/>
            <p:cNvSpPr txBox="1"/>
            <p:nvPr/>
          </p:nvSpPr>
          <p:spPr>
            <a:xfrm>
              <a:off x="2928" y="3271"/>
              <a:ext cx="461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</p:txBody>
        </p:sp>
        <p:sp>
          <p:nvSpPr>
            <p:cNvPr id="437" name="Google Shape;437;p51"/>
            <p:cNvSpPr txBox="1"/>
            <p:nvPr/>
          </p:nvSpPr>
          <p:spPr>
            <a:xfrm>
              <a:off x="3456" y="3072"/>
              <a:ext cx="2149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import java.util.LinkedList;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import java.util.*;</a:t>
              </a:r>
              <a:endParaRPr/>
            </a:p>
          </p:txBody>
        </p:sp>
        <p:sp>
          <p:nvSpPr>
            <p:cNvPr id="438" name="Google Shape;438;p51"/>
            <p:cNvSpPr txBox="1"/>
            <p:nvPr/>
          </p:nvSpPr>
          <p:spPr>
            <a:xfrm>
              <a:off x="4204" y="3270"/>
              <a:ext cx="273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2"/>
          <p:cNvSpPr txBox="1"/>
          <p:nvPr/>
        </p:nvSpPr>
        <p:spPr>
          <a:xfrm>
            <a:off x="0" y="1524000"/>
            <a:ext cx="4572000" cy="4495800"/>
          </a:xfrm>
          <a:prstGeom prst="rect">
            <a:avLst/>
          </a:prstGeom>
          <a:noFill/>
          <a:ln w="9525" cap="sq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java.util.Date d = 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new java.util.Date();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4E3B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java.awt.Point p =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new java.awt.Point(1,2);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4E3B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java.awt.Button b =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new java.awt.Button(); </a:t>
            </a:r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4648200" y="1524000"/>
            <a:ext cx="4114800" cy="4495800"/>
          </a:xfrm>
          <a:prstGeom prst="rect">
            <a:avLst/>
          </a:prstGeom>
          <a:noFill/>
          <a:ln w="9525" cap="sq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java.util.date;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java.awt.*;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Date d = new Date();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Point p = new Point(1,2);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Button b = new Button();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87" y="268287"/>
            <a:ext cx="8437562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7062" y="1676400"/>
            <a:ext cx="8516937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4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if we have 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 Package name = test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2) File name = Emp.java , Person.java,…..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3)Create a folder with name test and put all class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files inside test folder .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4) Set test folder inside classpath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304800" y="1554162"/>
            <a:ext cx="8686800" cy="530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 dirty="0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Inheritance is the mechanism through which we can derived classes from other classes.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 dirty="0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The derived class is called as child class or the subclass and the class from which we are deriving the subclass is called the base class or the parent class.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 dirty="0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derive a class in java the keyword </a:t>
            </a:r>
            <a:r>
              <a:rPr lang="en-US" sz="3600" b="0" i="0" u="none" dirty="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</a:t>
            </a:r>
            <a:r>
              <a:rPr lang="en-US" sz="3200" b="0" i="0" u="none" dirty="0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used.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5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source code file in package must contain a package statement as its first non-commented statement</a:t>
            </a:r>
            <a:endParaRPr/>
          </a:p>
          <a:p>
            <a:pPr marL="1143000" marR="0" lvl="2" indent="-2270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package </a:t>
            </a:r>
            <a:r>
              <a:rPr lang="en-US" sz="2800" b="1" i="1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package_name</a:t>
            </a:r>
            <a:r>
              <a:rPr lang="en-US" sz="28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Several packages can be stored in the same directory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Classes in different directories cannot be part of the same package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6"/>
          <p:cNvCxnSpPr/>
          <p:nvPr/>
        </p:nvCxnSpPr>
        <p:spPr>
          <a:xfrm>
            <a:off x="528637" y="941387"/>
            <a:ext cx="7966075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9" name="Google Shape;469;p56"/>
          <p:cNvSpPr txBox="1"/>
          <p:nvPr/>
        </p:nvSpPr>
        <p:spPr>
          <a:xfrm>
            <a:off x="457200" y="381000"/>
            <a:ext cx="48974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Putting classes in packages</a:t>
            </a:r>
            <a:endParaRPr/>
          </a:p>
        </p:txBody>
      </p:sp>
      <p:sp>
        <p:nvSpPr>
          <p:cNvPr id="470" name="Google Shape;470;p56"/>
          <p:cNvSpPr txBox="1"/>
          <p:nvPr/>
        </p:nvSpPr>
        <p:spPr>
          <a:xfrm>
            <a:off x="457200" y="1193800"/>
            <a:ext cx="7866062" cy="28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put a class into a package, one uses the "package" statement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package statement MUST be the first line of code within the file.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no package statement is supplied, the class is placed in the "default" package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package is a package with no name</a:t>
            </a:r>
            <a:endParaRPr/>
          </a:p>
        </p:txBody>
      </p:sp>
      <p:sp>
        <p:nvSpPr>
          <p:cNvPr id="471" name="Google Shape;471;p56"/>
          <p:cNvSpPr/>
          <p:nvPr/>
        </p:nvSpPr>
        <p:spPr>
          <a:xfrm>
            <a:off x="381000" y="5029200"/>
            <a:ext cx="7467600" cy="1524000"/>
          </a:xfrm>
          <a:prstGeom prst="roundRect">
            <a:avLst>
              <a:gd name="adj" fmla="val 16"/>
            </a:avLst>
          </a:prstGeom>
          <a:solidFill>
            <a:srgbClr val="FF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990600" y="5181600"/>
            <a:ext cx="5586412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 org.afox.financial.inventory;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Stock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762000" y="4495800"/>
            <a:ext cx="24352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file Stock.java: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25" y="414337"/>
            <a:ext cx="8924925" cy="126841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7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sng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Using a fully qualified component name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x = java.lang.Math.sqrt(3);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sng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 all classes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E3B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package.name.*;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rgbClr val="4E3B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1" i="0" u="sng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Import particular classes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marL="742950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package.name.class_name;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8"/>
          <p:cNvSpPr txBox="1"/>
          <p:nvPr/>
        </p:nvSpPr>
        <p:spPr>
          <a:xfrm>
            <a:off x="228600" y="1295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 class of all classes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classes are to inherit the methods of Object class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clone() </a:t>
            </a: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To copy the object equally 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boolean equals(Object obj) : </a:t>
            </a:r>
            <a:endParaRPr/>
          </a:p>
          <a:p>
            <a:pPr marL="1143000" marR="0" lvl="2" indent="-2286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A22E"/>
              </a:buClr>
              <a:buSzPts val="1400"/>
              <a:buFont typeface="Noto Sans Symbols"/>
              <a:buChar char="🞫"/>
            </a:pPr>
            <a:r>
              <a:rPr lang="en-US" sz="20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Compare the object as parameter with the object which calls this method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getClass() : </a:t>
            </a: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get Class object corresponding to object </a:t>
            </a:r>
            <a:endParaRPr/>
          </a:p>
          <a:p>
            <a:pPr marL="741362" marR="0" lvl="1" indent="-2841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toString() : </a:t>
            </a: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the object into string </a:t>
            </a:r>
            <a:endParaRPr/>
          </a:p>
          <a:p>
            <a:pPr marL="741362" marR="0" lvl="1" indent="-284162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A22E"/>
              </a:buClr>
              <a:buSzPts val="1680"/>
              <a:buFont typeface="Noto Sans Symbols"/>
              <a:buChar char="🞤"/>
            </a:pPr>
            <a:r>
              <a:rPr lang="en-US" sz="2400" b="0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wait(), notify() : </a:t>
            </a: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control the status of thread 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59"/>
          <p:cNvCxnSpPr/>
          <p:nvPr/>
        </p:nvCxnSpPr>
        <p:spPr>
          <a:xfrm>
            <a:off x="481012" y="950912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3925887" y="479425"/>
            <a:ext cx="129381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.jar files</a:t>
            </a:r>
            <a:endParaRPr/>
          </a:p>
        </p:txBody>
      </p:sp>
      <p:sp>
        <p:nvSpPr>
          <p:cNvPr id="492" name="Google Shape;492;p59"/>
          <p:cNvSpPr txBox="1"/>
          <p:nvPr/>
        </p:nvSpPr>
        <p:spPr>
          <a:xfrm>
            <a:off x="365125" y="1116012"/>
            <a:ext cx="8245475" cy="494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 files are created using the jar command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jar command is included with the Java SDK distribution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.jar file format is the SAME as the .zip file format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the Java SDK Documentation for the jar program.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Jar files can be defined with a main class.  If a .jar file has a main class defined, it can be executed using the following command: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0525" marR="0" lvl="1" indent="-1936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 -jar  filename.jar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0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1). Does a subclass inherit both member variables and methods?         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A.    No—only member variables are inherited.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B.    No—only methods are inherited.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C.    </a:t>
            </a: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Yes—both are inherited.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D.    Yes—but only one or the other are inherited.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/>
        </p:nvSpPr>
        <p:spPr>
          <a:xfrm>
            <a:off x="304800" y="457200"/>
            <a:ext cx="86868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must a non-abstract child do about an abstract method in its parent class?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a.    A child must override an abstract method inherited from its parent by defining a method with the same signature and same return type.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b.    A child must define an additional method similar to the one inherited from its parent by defining a method with the same signature and different return type.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c.    A child must not define any method with the same signature as the parent's abstract method.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960"/>
              <a:buFont typeface="Noto Sans Symbols"/>
              <a:buChar char="🞭"/>
            </a:pPr>
            <a:r>
              <a:rPr lang="en-US" sz="28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</a:t>
            </a:r>
            <a:r>
              <a:rPr lang="en-US" sz="28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   A non-abstract child must define an abstract method with the same signature and same return type as the parent's abstract </a:t>
            </a: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method.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/>
        </p:nvSpPr>
        <p:spPr>
          <a:xfrm>
            <a:off x="304800" y="914400"/>
            <a:ext cx="86868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must be true if a child of an abstract parent class does not override all of the parent's abstract methods? 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a. This is always an error.  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b. </a:t>
            </a: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child class itself must be declared to be abstract.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 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c. Child classes are automatically non-abstract,  </a:t>
            </a:r>
            <a:endParaRPr/>
          </a:p>
          <a:p>
            <a:pPr marL="342900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The parent class is in error.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"/>
          <p:cNvSpPr txBox="1"/>
          <p:nvPr/>
        </p:nvSpPr>
        <p:spPr>
          <a:xfrm>
            <a:off x="304800" y="228600"/>
            <a:ext cx="86868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Can an abstract method be defined in a non-abstract class?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a.    </a:t>
            </a: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No—if a class defines an abstract method the class itself must be abstract.</a:t>
            </a: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b.    No—only classes are abstract, not methods.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c.    Yes—a method can be declared abstract in any parent as long as the child classes also declare it abstract.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d.    Yes—there is no restriction on where abstract methods can be defined.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/>
        </p:nvSpPr>
        <p:spPr>
          <a:xfrm>
            <a:off x="304800" y="1554162"/>
            <a:ext cx="8686800" cy="33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the classes in a package can be simultaneously imported using *.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A) True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B)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0"/>
          <p:cNvCxnSpPr/>
          <p:nvPr/>
        </p:nvCxnSpPr>
        <p:spPr>
          <a:xfrm>
            <a:off x="612775" y="952500"/>
            <a:ext cx="7966075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" name="Google Shape;151;p20"/>
          <p:cNvSpPr txBox="1"/>
          <p:nvPr/>
        </p:nvSpPr>
        <p:spPr>
          <a:xfrm>
            <a:off x="609600" y="381000"/>
            <a:ext cx="236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638175" y="1203325"/>
            <a:ext cx="7769225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is a fundamental Object Oriented concept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can be defined as a "subclass" of another class.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subclass inherits all data attributes of its superclass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subclass inherits all methods of its superclass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subclass inherits all associations of its superclass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subclass can: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functionality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inherited functionality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inherited functionality</a:t>
            </a: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5334000" y="3810000"/>
            <a:ext cx="3579812" cy="2825750"/>
            <a:chOff x="3360" y="2400"/>
            <a:chExt cx="2255" cy="1780"/>
          </a:xfrm>
        </p:grpSpPr>
        <p:sp>
          <p:nvSpPr>
            <p:cNvPr id="154" name="Google Shape;154;p20"/>
            <p:cNvSpPr/>
            <p:nvPr/>
          </p:nvSpPr>
          <p:spPr>
            <a:xfrm>
              <a:off x="4207" y="2400"/>
              <a:ext cx="1408" cy="613"/>
            </a:xfrm>
            <a:prstGeom prst="roundRect">
              <a:avLst>
                <a:gd name="adj" fmla="val 29"/>
              </a:avLst>
            </a:prstGeom>
            <a:solidFill>
              <a:srgbClr val="CCFFFF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Person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name: String         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dob: Date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5" name="Google Shape;155;p20"/>
            <p:cNvCxnSpPr/>
            <p:nvPr/>
          </p:nvCxnSpPr>
          <p:spPr>
            <a:xfrm rot="10800000">
              <a:off x="4884" y="3057"/>
              <a:ext cx="0" cy="495"/>
            </a:xfrm>
            <a:prstGeom prst="straightConnector1">
              <a:avLst/>
            </a:prstGeom>
            <a:noFill/>
            <a:ln w="952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156" name="Google Shape;156;p20"/>
            <p:cNvSpPr/>
            <p:nvPr/>
          </p:nvSpPr>
          <p:spPr>
            <a:xfrm>
              <a:off x="4092" y="3567"/>
              <a:ext cx="1408" cy="613"/>
            </a:xfrm>
            <a:prstGeom prst="roundRect">
              <a:avLst>
                <a:gd name="adj" fmla="val 30"/>
              </a:avLst>
            </a:prstGeom>
            <a:solidFill>
              <a:srgbClr val="CCFFFF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Employee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employeeID: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salary: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startDate: Date</a:t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3360" y="2754"/>
              <a:ext cx="561" cy="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superclass:</a:t>
              </a: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3360" y="3840"/>
              <a:ext cx="578" cy="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subclass: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5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an abstract method be final?      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an abstract method be static ?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4" name="Google Shape;524;p65"/>
          <p:cNvSpPr txBox="1"/>
          <p:nvPr/>
        </p:nvSpPr>
        <p:spPr>
          <a:xfrm>
            <a:off x="7010400" y="1600200"/>
            <a:ext cx="1219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(false)</a:t>
            </a:r>
            <a:endParaRPr/>
          </a:p>
        </p:txBody>
      </p:sp>
      <p:sp>
        <p:nvSpPr>
          <p:cNvPr id="525" name="Google Shape;525;p65"/>
          <p:cNvSpPr txBox="1"/>
          <p:nvPr/>
        </p:nvSpPr>
        <p:spPr>
          <a:xfrm>
            <a:off x="7086600" y="2362200"/>
            <a:ext cx="1219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(false)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"/>
          <p:cNvSpPr txBox="1">
            <a:spLocks noGrp="1"/>
          </p:cNvSpPr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Java 8 - Default Methods</a:t>
            </a:r>
            <a:endParaRPr/>
          </a:p>
        </p:txBody>
      </p:sp>
      <p:sp>
        <p:nvSpPr>
          <p:cNvPr id="531" name="Google Shape;531;p66"/>
          <p:cNvSpPr txBox="1">
            <a:spLocks noGrp="1"/>
          </p:cNvSpPr>
          <p:nvPr>
            <p:ph type="subTitle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8 introduces a new concept of default method implementation in interfaces.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interface vehicle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default void print(){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System.out.println("I am a vehicle!");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>
            <a:spLocks noGrp="1"/>
          </p:cNvSpPr>
          <p:nvPr>
            <p:ph type="title" idx="4294967295"/>
          </p:nvPr>
        </p:nvSpPr>
        <p:spPr>
          <a:xfrm>
            <a:off x="304800" y="6350"/>
            <a:ext cx="8686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Multiple Defaults</a:t>
            </a:r>
            <a:b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/>
            </a:r>
            <a:b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endParaRPr/>
          </a:p>
        </p:txBody>
      </p:sp>
      <p:sp>
        <p:nvSpPr>
          <p:cNvPr id="537" name="Google Shape;537;p67"/>
          <p:cNvSpPr txBox="1">
            <a:spLocks noGrp="1"/>
          </p:cNvSpPr>
          <p:nvPr>
            <p:ph type="subTitle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default functions in interfaces, there is a possibility that a class is implementing two interfaces with same default methods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>
            <a:spLocks noGrp="1"/>
          </p:cNvSpPr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rgbClr val="4E3B3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Example </a:t>
            </a:r>
            <a:endParaRPr/>
          </a:p>
        </p:txBody>
      </p:sp>
      <p:sp>
        <p:nvSpPr>
          <p:cNvPr id="543" name="Google Shape;543;p68"/>
          <p:cNvSpPr txBox="1">
            <a:spLocks noGrp="1"/>
          </p:cNvSpPr>
          <p:nvPr>
            <p:ph type="subTitle" idx="1"/>
          </p:nvPr>
        </p:nvSpPr>
        <p:spPr>
          <a:xfrm>
            <a:off x="304800" y="1385887"/>
            <a:ext cx="8686800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t1{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static void show()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System.out.println("show method 2");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endParaRPr sz="3200" b="0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 default  void 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System.out.println("printmethod 2");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}}</a:t>
            </a:r>
            <a:endParaRPr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>
            <a:spLocks noGrp="1"/>
          </p:cNvSpPr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49" name="Google Shape;549;p69"/>
          <p:cNvSpPr txBox="1">
            <a:spLocks noGrp="1"/>
          </p:cNvSpPr>
          <p:nvPr>
            <p:ph type="subTitle" idx="1"/>
          </p:nvPr>
        </p:nvSpPr>
        <p:spPr>
          <a:xfrm>
            <a:off x="304800" y="1319212"/>
            <a:ext cx="8686800" cy="499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java8interface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void paint();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static void show()  { System.out.println("show method 1");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endParaRPr sz="3200" b="0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default  void print() { System.out.println("printmethod 1");}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 txBox="1">
            <a:spLocks noGrp="1"/>
          </p:cNvSpPr>
          <p:nvPr>
            <p:ph type="body" idx="1"/>
          </p:nvPr>
        </p:nvSpPr>
        <p:spPr>
          <a:xfrm>
            <a:off x="274637" y="182562"/>
            <a:ext cx="8686800" cy="758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tester implements java8interface,t1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public  void print()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{   java8interface.super.print();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System.out.println("dsdsd");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void show(){}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void paint(){}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static void main(String h[])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{tester j= new tester 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j.print();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java8interface.show();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t1.show();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0A22E"/>
              </a:buClr>
              <a:buSzPts val="1540"/>
              <a:buFont typeface="Noto Sans Symbols"/>
              <a:buChar char="🞭"/>
            </a:pPr>
            <a:r>
              <a:rPr lang="en-US" sz="22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4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72" name="Google Shape;572;p74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6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Libre Franklin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Q1. What is the error in the following code?</a:t>
            </a:r>
            <a:br>
              <a:rPr lang="en-US" sz="28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8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Test {abstract void display( );}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1.    No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2.    Method display( ) should be declared as static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3.    Test class should be declared as abstract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0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4.    Test class should be declared as public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800"/>
              <a:buFont typeface="Libre Franklin"/>
              <a:buNone/>
            </a:pPr>
            <a:r>
              <a:rPr lang="en-US" sz="28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1"/>
          <p:cNvCxnSpPr/>
          <p:nvPr/>
        </p:nvCxnSpPr>
        <p:spPr>
          <a:xfrm>
            <a:off x="584200" y="95250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4" name="Google Shape;164;p21"/>
          <p:cNvSpPr txBox="1"/>
          <p:nvPr/>
        </p:nvSpPr>
        <p:spPr>
          <a:xfrm>
            <a:off x="533400" y="533400"/>
            <a:ext cx="333533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11187" y="1203325"/>
            <a:ext cx="7767637" cy="24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object is created using new, the system must allocate enough memory to hold all its instance variables.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includes any inherited instance variables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example, we can say that an Employee "is a kind of" Person.  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Employee object inherits all of the attributes, methods and associations of Person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 rot="10800000" flipH="1">
            <a:off x="1417637" y="4494212"/>
            <a:ext cx="46037" cy="536575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7" name="Google Shape;167;p21"/>
          <p:cNvSpPr/>
          <p:nvPr/>
        </p:nvSpPr>
        <p:spPr>
          <a:xfrm>
            <a:off x="3606800" y="3935412"/>
            <a:ext cx="2303462" cy="1290637"/>
          </a:xfrm>
          <a:prstGeom prst="ellipse">
            <a:avLst/>
          </a:prstGeom>
          <a:solidFill>
            <a:srgbClr val="FFFFFF"/>
          </a:solidFill>
          <a:ln w="25550" cap="sq" cmpd="sng">
            <a:solidFill>
              <a:srgbClr val="F0A22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= "John Smith"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 = Jan 13, 1954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57200" y="3478212"/>
            <a:ext cx="8228012" cy="2862262"/>
            <a:chOff x="288" y="2191"/>
            <a:chExt cx="5183" cy="1803"/>
          </a:xfrm>
        </p:grpSpPr>
        <p:sp>
          <p:nvSpPr>
            <p:cNvPr id="169" name="Google Shape;169;p21"/>
            <p:cNvSpPr/>
            <p:nvPr/>
          </p:nvSpPr>
          <p:spPr>
            <a:xfrm>
              <a:off x="288" y="2191"/>
              <a:ext cx="1323" cy="574"/>
            </a:xfrm>
            <a:prstGeom prst="roundRect">
              <a:avLst>
                <a:gd name="adj" fmla="val 29"/>
              </a:avLst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Person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name: String         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dob: Date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88" y="3229"/>
              <a:ext cx="1323" cy="575"/>
            </a:xfrm>
            <a:prstGeom prst="roundRect">
              <a:avLst>
                <a:gd name="adj" fmla="val 30"/>
              </a:avLst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Employee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employeeID: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salary: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startDate: Date</a:t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576" y="2775"/>
              <a:ext cx="1895" cy="1219"/>
            </a:xfrm>
            <a:prstGeom prst="ellipse">
              <a:avLst/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Employee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 = "Sally Halls"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dob = Mar 15, 1968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employeeID = 37518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salary = 65000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Times New Roman"/>
                <a:buNone/>
              </a:pPr>
              <a:r>
                <a:rPr lang="en-US" sz="15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startDate = Dec 15, 2000</a:t>
              </a:r>
              <a:endParaRPr/>
            </a:p>
          </p:txBody>
        </p:sp>
      </p:grpSp>
      <p:sp>
        <p:nvSpPr>
          <p:cNvPr id="172" name="Google Shape;172;p21"/>
          <p:cNvSpPr txBox="1"/>
          <p:nvPr/>
        </p:nvSpPr>
        <p:spPr>
          <a:xfrm>
            <a:off x="2362200" y="4724400"/>
            <a:ext cx="85566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kind of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5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78" name="Google Shape;578;p75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50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Q2. When we implement an interface method, it should be declared as public.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Q3. Any class may be inherited by another class in the package.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Q4. A class may be both abstract and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Q5. We can overload methods with differences only in their return type.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 6. JAVA supports multi dimensional arrays.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0" name="Google Shape;590;p77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514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Libre Franklin"/>
              <a:buNone/>
            </a:pPr>
            <a:r>
              <a:rPr lang="en-US" sz="26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Q14. how do objects pass messages in java 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600"/>
              <a:buFont typeface="Libre Franklin"/>
              <a:buNone/>
            </a:pP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1.    they pass messages </a:t>
            </a:r>
            <a:b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modifying each other`s fields.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600"/>
              <a:buFont typeface="Libre Franklin"/>
              <a:buNone/>
            </a:pP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2.    they pass messages </a:t>
            </a:r>
            <a:b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modifying the static variables of each other`s classes.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600"/>
              <a:buFont typeface="Libre Franklin"/>
              <a:buNone/>
            </a:pP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3.    they pass messages </a:t>
            </a:r>
            <a:b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calling each other`s instance methods.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600"/>
              <a:buFont typeface="Libre Franklin"/>
              <a:buNone/>
            </a:pP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4.    they pass messages </a:t>
            </a:r>
            <a:b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6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calling static methods of each other`s classes 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600"/>
              <a:buFont typeface="Libre Franklin"/>
              <a:buNone/>
            </a:pPr>
            <a:r>
              <a:rPr lang="en-US" sz="26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6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8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6" name="Google Shape;596;p78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50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 . Because finalize() belongs to the java.lang.Object, it is present </a:t>
            </a:r>
            <a:b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all ________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1.    objects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2.    classes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3.    methods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4.    none of above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2" name="Google Shape;602;p79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 . A program written in java programing language can run on any computer because the Java Virtual Machine interpret the prog for the native operating system.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0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8" name="Google Shape;608;p80"/>
          <p:cNvSpPr txBox="1">
            <a:spLocks noGrp="1"/>
          </p:cNvSpPr>
          <p:nvPr>
            <p:ph type="body" idx="1"/>
          </p:nvPr>
        </p:nvSpPr>
        <p:spPr>
          <a:xfrm>
            <a:off x="274637" y="1711325"/>
            <a:ext cx="8961437" cy="834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Q22. Which statements about the output of following program are true.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class EqualTest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static void main(String[] args)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s1="YES";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s2="YES";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if(s1==s2)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System.out.println("equal");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/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s3= new String ("YES");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String s4= new String("YES");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/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if(s3==s4)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System.out.println("s3 eq s4"); </a:t>
            </a:r>
            <a:b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14" name="Google Shape;614;p81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        1.    "equal" is printed, "s3 eq s4" is printed.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2.    "equal" is printed only.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3.    "s3 eq s4" is printed only.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4.    nothing is printed.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000"/>
              <a:buFont typeface="Libre Franklin"/>
              <a:buNone/>
            </a:pPr>
            <a:r>
              <a:rPr lang="en-US" sz="20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20" name="Google Shape;620;p82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59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Q24. Interface method can be declared with the following modifiers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a.public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b.none (i.e. no access modifiers)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c.private.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static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Native </a:t>
            </a:r>
            <a:b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f.Synchronized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1.    abc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2.    abd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3.    aef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4.    acf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2400"/>
              <a:buFont typeface="Libre Franklin"/>
              <a:buNone/>
            </a:pPr>
            <a:r>
              <a:rPr lang="en-US" sz="24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3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26" name="Google Shape;626;p83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 . Once string object is created, its contents cannot be altered.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 . Every method of final class is implicitly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4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32" name="Google Shape;632;p84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Q. Interfaces can be declared abstract.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2"/>
          <p:cNvCxnSpPr/>
          <p:nvPr/>
        </p:nvCxnSpPr>
        <p:spPr>
          <a:xfrm>
            <a:off x="661987" y="95250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8" name="Google Shape;178;p22"/>
          <p:cNvSpPr txBox="1"/>
          <p:nvPr/>
        </p:nvSpPr>
        <p:spPr>
          <a:xfrm>
            <a:off x="3087687" y="450850"/>
            <a:ext cx="38004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in Java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88975" y="1203325"/>
            <a:ext cx="7767637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is declared using the "</a:t>
            </a:r>
            <a:r>
              <a:rPr lang="en-US" sz="24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extends"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2"/>
          <p:cNvGrpSpPr/>
          <p:nvPr/>
        </p:nvGrpSpPr>
        <p:grpSpPr>
          <a:xfrm>
            <a:off x="5791200" y="2071687"/>
            <a:ext cx="2597150" cy="3724275"/>
            <a:chOff x="3648" y="1305"/>
            <a:chExt cx="1636" cy="2346"/>
          </a:xfrm>
        </p:grpSpPr>
        <p:sp>
          <p:nvSpPr>
            <p:cNvPr id="181" name="Google Shape;181;p22"/>
            <p:cNvSpPr/>
            <p:nvPr/>
          </p:nvSpPr>
          <p:spPr>
            <a:xfrm>
              <a:off x="3648" y="1305"/>
              <a:ext cx="1636" cy="921"/>
            </a:xfrm>
            <a:prstGeom prst="roundRect">
              <a:avLst>
                <a:gd name="adj" fmla="val 29"/>
              </a:avLst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Person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name: String      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dob: Date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" name="Google Shape;182;p22"/>
            <p:cNvCxnSpPr/>
            <p:nvPr/>
          </p:nvCxnSpPr>
          <p:spPr>
            <a:xfrm rot="10800000">
              <a:off x="4470" y="2460"/>
              <a:ext cx="0" cy="766"/>
            </a:xfrm>
            <a:prstGeom prst="straightConnector1">
              <a:avLst/>
            </a:prstGeom>
            <a:noFill/>
            <a:ln w="25550" cap="sq" cmpd="sng">
              <a:solidFill>
                <a:srgbClr val="F0A22E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83" name="Google Shape;183;p22"/>
            <p:cNvSpPr/>
            <p:nvPr/>
          </p:nvSpPr>
          <p:spPr>
            <a:xfrm>
              <a:off x="3648" y="2883"/>
              <a:ext cx="1636" cy="768"/>
            </a:xfrm>
            <a:prstGeom prst="roundRect">
              <a:avLst>
                <a:gd name="adj" fmla="val 30"/>
              </a:avLst>
            </a:prstGeom>
            <a:solidFill>
              <a:srgbClr val="FFFFFF"/>
            </a:solidFill>
            <a:ln w="25550" cap="sq" cmpd="sng">
              <a:solidFill>
                <a:srgbClr val="F0A2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Employee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employeeID: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salary: int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 startDate: Date</a:t>
              </a:r>
              <a:endParaRPr/>
            </a:p>
          </p:txBody>
        </p:sp>
      </p:grpSp>
      <p:sp>
        <p:nvSpPr>
          <p:cNvPr id="184" name="Google Shape;184;p22"/>
          <p:cNvSpPr/>
          <p:nvPr/>
        </p:nvSpPr>
        <p:spPr>
          <a:xfrm>
            <a:off x="533400" y="2101850"/>
            <a:ext cx="3886200" cy="1471612"/>
          </a:xfrm>
          <a:prstGeom prst="roundRect">
            <a:avLst>
              <a:gd name="adj" fmla="val 21"/>
            </a:avLst>
          </a:prstGeom>
          <a:solidFill>
            <a:srgbClr val="FF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800" tIns="41400" rIns="82800" bIns="41400" anchor="ctr" anchorCtr="0">
            <a:no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	private String name;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Date dob;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[...]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457200" y="3716337"/>
            <a:ext cx="3962400" cy="1620837"/>
          </a:xfrm>
          <a:prstGeom prst="roundRect">
            <a:avLst>
              <a:gd name="adj" fmla="val 19"/>
            </a:avLst>
          </a:prstGeom>
          <a:solidFill>
            <a:srgbClr val="FFFFCC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800" tIns="41400" rIns="82800" bIns="41400" anchor="ctr" anchorCtr="0">
            <a:noAutofit/>
          </a:bodyPr>
          <a:lstStyle/>
          <a:p>
            <a:pPr marL="190500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 extends Person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	private int employeID;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salary;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Date startDate;</a:t>
            </a:r>
            <a:endParaRPr/>
          </a:p>
          <a:p>
            <a:pPr marL="190500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[...]</a:t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228600" y="5486400"/>
            <a:ext cx="5103812" cy="666750"/>
            <a:chOff x="144" y="3456"/>
            <a:chExt cx="3215" cy="420"/>
          </a:xfrm>
        </p:grpSpPr>
        <p:sp>
          <p:nvSpPr>
            <p:cNvPr id="187" name="Google Shape;187;p22"/>
            <p:cNvSpPr/>
            <p:nvPr/>
          </p:nvSpPr>
          <p:spPr>
            <a:xfrm>
              <a:off x="144" y="3456"/>
              <a:ext cx="3215" cy="420"/>
            </a:xfrm>
            <a:prstGeom prst="roundRect">
              <a:avLst>
                <a:gd name="adj" fmla="val 60"/>
              </a:avLst>
            </a:prstGeom>
            <a:solidFill>
              <a:srgbClr val="FFFFCC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 anEmployee = new Employee();</a:t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314" y="3618"/>
              <a:ext cx="2712" cy="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5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567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Libre Franklin"/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Q. An interface can extend any number of other interfaces and can be extended </a:t>
            </a:r>
            <a:br>
              <a:rPr lang="en-US" sz="32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3200" b="0" i="0" u="none" strike="noStrike" cap="non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any number of interfaces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         Correct Answer :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 Medium"/>
              <a:buNone/>
            </a:pPr>
            <a:endParaRPr sz="3200" b="1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t1{}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java8interface{}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p extends t1,java8interface{}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 Medium"/>
              <a:buNone/>
            </a:pPr>
            <a:endParaRPr sz="3200" b="1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3" name="Google Shape;643;p86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>
              <a:solidFill>
                <a:srgbClr val="4E3B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9" name="Google Shape;649;p87"/>
          <p:cNvSpPr txBox="1"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4E3B3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87" y="450850"/>
            <a:ext cx="889476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8"/>
          <p:cNvSpPr txBox="1"/>
          <p:nvPr/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2240"/>
              <a:buFont typeface="Noto Sans Symbols"/>
              <a:buChar char="🞭"/>
            </a:pPr>
            <a:r>
              <a:rPr lang="en-US" sz="3200" b="0" i="0" u="non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http://download.oracle.com/javase/tutorial/java/package/packages.html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3"/>
          <p:cNvCxnSpPr/>
          <p:nvPr/>
        </p:nvCxnSpPr>
        <p:spPr>
          <a:xfrm>
            <a:off x="581025" y="95885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4" name="Google Shape;194;p23"/>
          <p:cNvSpPr txBox="1"/>
          <p:nvPr/>
        </p:nvSpPr>
        <p:spPr>
          <a:xfrm>
            <a:off x="2927350" y="481012"/>
            <a:ext cx="38385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Hierarchy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606425" y="1212850"/>
            <a:ext cx="7769225" cy="155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Java class has one (and only one) superclass.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allows for multiple inheritance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does not support multiple inheritance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429375" y="3206750"/>
            <a:ext cx="1047750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304800" y="2743200"/>
            <a:ext cx="3916362" cy="335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creates a class hierarchy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higher in the hierarchy are more general and more abstract</a:t>
            </a:r>
            <a:endParaRPr/>
          </a:p>
          <a:p>
            <a:pPr marL="388937" marR="0" lvl="1" indent="-19367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lower in the hierarchy are more specific and concrete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429250" y="3895725"/>
            <a:ext cx="1046162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6578600" y="3895725"/>
            <a:ext cx="1046162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7710487" y="3895725"/>
            <a:ext cx="1046162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940300" y="5784850"/>
            <a:ext cx="1047750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964112" y="4757737"/>
            <a:ext cx="1046162" cy="228600"/>
          </a:xfrm>
          <a:prstGeom prst="roundRect">
            <a:avLst>
              <a:gd name="adj" fmla="val 69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756525" y="4757737"/>
            <a:ext cx="1047750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554787" y="4757737"/>
            <a:ext cx="1047750" cy="228600"/>
          </a:xfrm>
          <a:prstGeom prst="roundRect">
            <a:avLst>
              <a:gd name="adj" fmla="val 68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</p:txBody>
      </p:sp>
      <p:cxnSp>
        <p:nvCxnSpPr>
          <p:cNvPr id="205" name="Google Shape;205;p23"/>
          <p:cNvCxnSpPr/>
          <p:nvPr/>
        </p:nvCxnSpPr>
        <p:spPr>
          <a:xfrm rot="10800000" flipH="1">
            <a:off x="5422900" y="5218112"/>
            <a:ext cx="1587" cy="566737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6" name="Google Shape;206;p23"/>
          <p:cNvCxnSpPr/>
          <p:nvPr/>
        </p:nvCxnSpPr>
        <p:spPr>
          <a:xfrm rot="10800000" flipH="1">
            <a:off x="5638800" y="4113212"/>
            <a:ext cx="381000" cy="654050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7" name="Google Shape;207;p23"/>
          <p:cNvCxnSpPr/>
          <p:nvPr/>
        </p:nvCxnSpPr>
        <p:spPr>
          <a:xfrm rot="10800000" flipH="1">
            <a:off x="7346950" y="4189412"/>
            <a:ext cx="577850" cy="552450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8" name="Google Shape;208;p23"/>
          <p:cNvCxnSpPr/>
          <p:nvPr/>
        </p:nvCxnSpPr>
        <p:spPr>
          <a:xfrm rot="10800000">
            <a:off x="7999412" y="4189412"/>
            <a:ext cx="171450" cy="552450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09" name="Google Shape;209;p23"/>
          <p:cNvCxnSpPr/>
          <p:nvPr/>
        </p:nvCxnSpPr>
        <p:spPr>
          <a:xfrm rot="10800000">
            <a:off x="7389812" y="3503612"/>
            <a:ext cx="407987" cy="393700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0" name="Google Shape;210;p23"/>
          <p:cNvCxnSpPr/>
          <p:nvPr/>
        </p:nvCxnSpPr>
        <p:spPr>
          <a:xfrm rot="10800000">
            <a:off x="7008812" y="3503612"/>
            <a:ext cx="49212" cy="384175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1" name="Google Shape;211;p23"/>
          <p:cNvCxnSpPr/>
          <p:nvPr/>
        </p:nvCxnSpPr>
        <p:spPr>
          <a:xfrm rot="10800000" flipH="1">
            <a:off x="6181725" y="3427412"/>
            <a:ext cx="447675" cy="460375"/>
          </a:xfrm>
          <a:prstGeom prst="straightConnector1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4"/>
          <p:cNvCxnSpPr/>
          <p:nvPr/>
        </p:nvCxnSpPr>
        <p:spPr>
          <a:xfrm>
            <a:off x="661987" y="952500"/>
            <a:ext cx="7964487" cy="1587"/>
          </a:xfrm>
          <a:prstGeom prst="straightConnector1">
            <a:avLst/>
          </a:prstGeom>
          <a:noFill/>
          <a:ln w="547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7" name="Google Shape;217;p24"/>
          <p:cNvSpPr txBox="1"/>
          <p:nvPr/>
        </p:nvSpPr>
        <p:spPr>
          <a:xfrm>
            <a:off x="2886075" y="457200"/>
            <a:ext cx="383857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called Object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688975" y="1203325"/>
            <a:ext cx="7767637" cy="268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8912" marR="0" lvl="0" indent="-188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very top of the inheritance tree is a class called </a:t>
            </a:r>
            <a:r>
              <a:rPr lang="en-US" sz="24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Java classes inherit from Object.</a:t>
            </a:r>
            <a:endParaRPr/>
          </a:p>
          <a:p>
            <a:pPr marL="390525" marR="0" lvl="1" indent="-193675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8912" marR="0" lvl="0" indent="-18891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class is defined in the java.lang package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657600" y="4649787"/>
            <a:ext cx="1981200" cy="427037"/>
          </a:xfrm>
          <a:prstGeom prst="roundRect">
            <a:avLst>
              <a:gd name="adj" fmla="val 47"/>
            </a:avLst>
          </a:prstGeom>
          <a:solidFill>
            <a:srgbClr val="CCFFFF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2228</Words>
  <PresentationFormat>On-screen Show (4:3)</PresentationFormat>
  <Paragraphs>486</Paragraphs>
  <Slides>73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73</vt:i4>
      </vt:variant>
    </vt:vector>
  </HeadingPairs>
  <TitlesOfParts>
    <vt:vector size="89" baseType="lpstr">
      <vt:lpstr>Arial</vt:lpstr>
      <vt:lpstr>Libre Franklin</vt:lpstr>
      <vt:lpstr>Noto Sans Symbols</vt:lpstr>
      <vt:lpstr>Times New Roman</vt:lpstr>
      <vt:lpstr>Courier New</vt:lpstr>
      <vt:lpstr>Trebuchet MS</vt:lpstr>
      <vt:lpstr>Libre Franklin Medium</vt:lpstr>
      <vt:lpstr>POI_THEME_TEMPLATE_DESIGN</vt:lpstr>
      <vt:lpstr>POI_THEME_TEMPLATE_DESIGN</vt:lpstr>
      <vt:lpstr>POI_THEME_TEMPLATE_DESIGN</vt:lpstr>
      <vt:lpstr>POI_THEME_TEMPLATE_DESIGN</vt:lpstr>
      <vt:lpstr>POI_THEME_TEMPLATE_DESIGN</vt:lpstr>
      <vt:lpstr>POI_THEME_TEMPLATE_DESIGN</vt:lpstr>
      <vt:lpstr>POI_THEME_TEMPLATE_DESIGN</vt:lpstr>
      <vt:lpstr>POI_THEME_TEMPLATE_DESIGN</vt:lpstr>
      <vt:lpstr>POI_THEME_TEMPLATE_DESIGN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Java 8 - Default Methods</vt:lpstr>
      <vt:lpstr>Multiple Defaults  </vt:lpstr>
      <vt:lpstr>Example 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cdac</cp:lastModifiedBy>
  <cp:revision>6</cp:revision>
  <dcterms:modified xsi:type="dcterms:W3CDTF">2023-10-25T12:13:58Z</dcterms:modified>
</cp:coreProperties>
</file>