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9" r:id="rId3"/>
    <p:sldId id="310" r:id="rId4"/>
    <p:sldId id="268" r:id="rId5"/>
    <p:sldId id="305" r:id="rId6"/>
    <p:sldId id="313" r:id="rId7"/>
    <p:sldId id="314" r:id="rId8"/>
    <p:sldId id="315" r:id="rId9"/>
    <p:sldId id="306" r:id="rId10"/>
    <p:sldId id="309" r:id="rId11"/>
    <p:sldId id="312" r:id="rId12"/>
    <p:sldId id="304"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C5E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470" autoAdjust="0"/>
  </p:normalViewPr>
  <p:slideViewPr>
    <p:cSldViewPr snapToGrid="0">
      <p:cViewPr varScale="1">
        <p:scale>
          <a:sx n="83" d="100"/>
          <a:sy n="83" d="100"/>
        </p:scale>
        <p:origin x="144" y="6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2423D9-7F97-477B-AFB3-E5DEF4B36B57}" type="datetimeFigureOut">
              <a:rPr lang="zh-CN" altLang="en-US" smtClean="0"/>
              <a:pPr/>
              <a:t>2022/11/8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53D985-DC53-4386-B262-85287026AD79}" type="slidenum">
              <a:rPr lang="zh-CN" altLang="en-US" smtClean="0"/>
              <a:pPr/>
              <a:t>‹#›</a:t>
            </a:fld>
            <a:endParaRPr lang="zh-CN" altLang="en-US"/>
          </a:p>
        </p:txBody>
      </p:sp>
    </p:spTree>
    <p:extLst>
      <p:ext uri="{BB962C8B-B14F-4D97-AF65-F5344CB8AC3E}">
        <p14:creationId xmlns:p14="http://schemas.microsoft.com/office/powerpoint/2010/main" val="3144791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p>
          <a:p>
            <a:r>
              <a:rPr lang="en-US" altLang="zh-CN" dirty="0"/>
              <a:t>https://liangliangtuwen.tmall.com</a:t>
            </a:r>
          </a:p>
        </p:txBody>
      </p:sp>
    </p:spTree>
    <p:extLst>
      <p:ext uri="{BB962C8B-B14F-4D97-AF65-F5344CB8AC3E}">
        <p14:creationId xmlns:p14="http://schemas.microsoft.com/office/powerpoint/2010/main" val="2041297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DDDFC7-F288-4EFC-B594-E1B44275110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27791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DDDFC7-F288-4EFC-B594-E1B44275110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36550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亮亮图文旗舰店</a:t>
            </a:r>
          </a:p>
          <a:p>
            <a:r>
              <a:rPr lang="en-US" altLang="zh-CN"/>
              <a:t>https://liangliangtuwen.tmall.com</a:t>
            </a:r>
          </a:p>
          <a:p>
            <a:endParaRPr lang="zh-CN" altLang="en-US"/>
          </a:p>
        </p:txBody>
      </p:sp>
      <p:sp>
        <p:nvSpPr>
          <p:cNvPr id="4" name="灯片编号占位符 3"/>
          <p:cNvSpPr>
            <a:spLocks noGrp="1"/>
          </p:cNvSpPr>
          <p:nvPr>
            <p:ph type="sldNum" sz="quarter" idx="10"/>
          </p:nvPr>
        </p:nvSpPr>
        <p:spPr/>
        <p:txBody>
          <a:bodyPr/>
          <a:lstStyle/>
          <a:p>
            <a:fld id="{7053D985-DC53-4386-B262-85287026AD79}" type="slidenum">
              <a:rPr lang="zh-CN" altLang="en-US" smtClean="0"/>
              <a:pPr/>
              <a:t>12</a:t>
            </a:fld>
            <a:endParaRPr lang="zh-CN" altLang="en-US"/>
          </a:p>
        </p:txBody>
      </p:sp>
    </p:spTree>
    <p:extLst>
      <p:ext uri="{BB962C8B-B14F-4D97-AF65-F5344CB8AC3E}">
        <p14:creationId xmlns:p14="http://schemas.microsoft.com/office/powerpoint/2010/main" val="1771965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3815021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DDFC7-F288-4EFC-B594-E1B442751101}" type="slidenum">
              <a:rPr lang="zh-CN" altLang="en-US" smtClean="0"/>
              <a:pPr/>
              <a:t>3</a:t>
            </a:fld>
            <a:endParaRPr lang="zh-CN" altLang="en-US"/>
          </a:p>
        </p:txBody>
      </p:sp>
    </p:spTree>
    <p:extLst>
      <p:ext uri="{BB962C8B-B14F-4D97-AF65-F5344CB8AC3E}">
        <p14:creationId xmlns:p14="http://schemas.microsoft.com/office/powerpoint/2010/main" val="2733441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DDFC7-F288-4EFC-B594-E1B442751101}" type="slidenum">
              <a:rPr lang="zh-CN" altLang="en-US" smtClean="0"/>
              <a:pPr/>
              <a:t>4</a:t>
            </a:fld>
            <a:endParaRPr lang="zh-CN" altLang="en-US"/>
          </a:p>
        </p:txBody>
      </p:sp>
    </p:spTree>
    <p:extLst>
      <p:ext uri="{BB962C8B-B14F-4D97-AF65-F5344CB8AC3E}">
        <p14:creationId xmlns:p14="http://schemas.microsoft.com/office/powerpoint/2010/main" val="4235674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DDFC7-F288-4EFC-B594-E1B442751101}" type="slidenum">
              <a:rPr lang="zh-CN" altLang="en-US" smtClean="0"/>
              <a:pPr/>
              <a:t>5</a:t>
            </a:fld>
            <a:endParaRPr lang="zh-CN" altLang="en-US"/>
          </a:p>
        </p:txBody>
      </p:sp>
    </p:spTree>
    <p:extLst>
      <p:ext uri="{BB962C8B-B14F-4D97-AF65-F5344CB8AC3E}">
        <p14:creationId xmlns:p14="http://schemas.microsoft.com/office/powerpoint/2010/main" val="2149362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DDFC7-F288-4EFC-B594-E1B442751101}" type="slidenum">
              <a:rPr lang="zh-CN" altLang="en-US" smtClean="0"/>
              <a:pPr/>
              <a:t>6</a:t>
            </a:fld>
            <a:endParaRPr lang="zh-CN" altLang="en-US"/>
          </a:p>
        </p:txBody>
      </p:sp>
    </p:spTree>
    <p:extLst>
      <p:ext uri="{BB962C8B-B14F-4D97-AF65-F5344CB8AC3E}">
        <p14:creationId xmlns:p14="http://schemas.microsoft.com/office/powerpoint/2010/main" val="3558632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DDFC7-F288-4EFC-B594-E1B442751101}" type="slidenum">
              <a:rPr lang="zh-CN" altLang="en-US" smtClean="0"/>
              <a:pPr/>
              <a:t>7</a:t>
            </a:fld>
            <a:endParaRPr lang="zh-CN" altLang="en-US"/>
          </a:p>
        </p:txBody>
      </p:sp>
    </p:spTree>
    <p:extLst>
      <p:ext uri="{BB962C8B-B14F-4D97-AF65-F5344CB8AC3E}">
        <p14:creationId xmlns:p14="http://schemas.microsoft.com/office/powerpoint/2010/main" val="4213603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DDFC7-F288-4EFC-B594-E1B442751101}" type="slidenum">
              <a:rPr lang="zh-CN" altLang="en-US" smtClean="0"/>
              <a:pPr/>
              <a:t>8</a:t>
            </a:fld>
            <a:endParaRPr lang="zh-CN" altLang="en-US"/>
          </a:p>
        </p:txBody>
      </p:sp>
    </p:spTree>
    <p:extLst>
      <p:ext uri="{BB962C8B-B14F-4D97-AF65-F5344CB8AC3E}">
        <p14:creationId xmlns:p14="http://schemas.microsoft.com/office/powerpoint/2010/main" val="3405865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DDDFC7-F288-4EFC-B594-E1B442751101}" type="slidenum">
              <a:rPr lang="zh-CN" altLang="en-US" smtClean="0"/>
              <a:pPr/>
              <a:t>9</a:t>
            </a:fld>
            <a:endParaRPr lang="zh-CN" altLang="en-US"/>
          </a:p>
        </p:txBody>
      </p:sp>
    </p:spTree>
    <p:extLst>
      <p:ext uri="{BB962C8B-B14F-4D97-AF65-F5344CB8AC3E}">
        <p14:creationId xmlns:p14="http://schemas.microsoft.com/office/powerpoint/2010/main" val="3503148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bg>
      <p:bgPr>
        <a:solidFill>
          <a:srgbClr val="F8F8F8"/>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2022/11/8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2022/11/8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pPr/>
              <a:t>2022/11/8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1" name="矩形 10"/>
          <p:cNvSpPr/>
          <p:nvPr userDrawn="1"/>
        </p:nvSpPr>
        <p:spPr>
          <a:xfrm>
            <a:off x="0" y="0"/>
            <a:ext cx="12192000" cy="8811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287975" y="196417"/>
            <a:ext cx="10515600" cy="599151"/>
          </a:xfrm>
        </p:spPr>
        <p:txBody>
          <a:bodyPr>
            <a:normAutofit/>
          </a:bodyPr>
          <a:lstStyle>
            <a:lvl1pPr>
              <a:defRPr sz="2400">
                <a:solidFill>
                  <a:schemeClr val="bg1"/>
                </a:solidFill>
              </a:defRPr>
            </a:lvl1p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pPr/>
              <a:t>2022/11/8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pPr/>
              <a:t>‹#›</a:t>
            </a:fld>
            <a:endParaRPr lang="zh-CN" altLang="en-US"/>
          </a:p>
        </p:txBody>
      </p:sp>
      <p:sp>
        <p:nvSpPr>
          <p:cNvPr id="12" name="矩形 11"/>
          <p:cNvSpPr/>
          <p:nvPr userDrawn="1"/>
        </p:nvSpPr>
        <p:spPr>
          <a:xfrm>
            <a:off x="0" y="6580909"/>
            <a:ext cx="12192000" cy="2715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35564" y="196417"/>
            <a:ext cx="1711972" cy="51694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pPr/>
              <a:t>2022/11/8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2022/11/8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2022/11/8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pPr/>
              <a:t>2022/11/8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notesSlide" Target="../notesSlides/notesSlide3.xml"/><Relationship Id="rId7" Type="http://schemas.openxmlformats.org/officeDocument/2006/relationships/image" Target="../media/image6.jpeg"/><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4.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
          <p:cNvSpPr txBox="1">
            <a:spLocks noChangeArrowheads="1"/>
          </p:cNvSpPr>
          <p:nvPr/>
        </p:nvSpPr>
        <p:spPr bwMode="auto">
          <a:xfrm>
            <a:off x="1099595" y="2972450"/>
            <a:ext cx="99195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800" dirty="0">
                <a:solidFill>
                  <a:schemeClr val="tx2"/>
                </a:solidFill>
                <a:latin typeface="微软雅黑" panose="020B0503020204020204" pitchFamily="34" charset="-122"/>
                <a:ea typeface="微软雅黑" panose="020B0503020204020204" pitchFamily="34" charset="-122"/>
              </a:rPr>
              <a:t>基于</a:t>
            </a:r>
            <a:r>
              <a:rPr lang="en-US" altLang="zh-CN" sz="2800" dirty="0" err="1">
                <a:solidFill>
                  <a:schemeClr val="tx2"/>
                </a:solidFill>
                <a:latin typeface="微软雅黑" panose="020B0503020204020204" pitchFamily="34" charset="-122"/>
                <a:ea typeface="微软雅黑" panose="020B0503020204020204" pitchFamily="34" charset="-122"/>
              </a:rPr>
              <a:t>BigNAS</a:t>
            </a:r>
            <a:r>
              <a:rPr lang="zh-CN" altLang="en-US" sz="2800" dirty="0">
                <a:solidFill>
                  <a:schemeClr val="tx2"/>
                </a:solidFill>
                <a:latin typeface="微软雅黑" panose="020B0503020204020204" pitchFamily="34" charset="-122"/>
                <a:ea typeface="微软雅黑" panose="020B0503020204020204" pitchFamily="34" charset="-122"/>
              </a:rPr>
              <a:t>的目标检测神经架构搜索算法研究</a:t>
            </a:r>
          </a:p>
        </p:txBody>
      </p:sp>
      <p:grpSp>
        <p:nvGrpSpPr>
          <p:cNvPr id="19" name="组合 22"/>
          <p:cNvGrpSpPr/>
          <p:nvPr/>
        </p:nvGrpSpPr>
        <p:grpSpPr bwMode="auto">
          <a:xfrm>
            <a:off x="2006807" y="4297503"/>
            <a:ext cx="3954722" cy="1003439"/>
            <a:chOff x="354887" y="3764672"/>
            <a:chExt cx="1897648" cy="526964"/>
          </a:xfrm>
        </p:grpSpPr>
        <p:sp>
          <p:nvSpPr>
            <p:cNvPr id="20" name="圆角矩形 19"/>
            <p:cNvSpPr/>
            <p:nvPr/>
          </p:nvSpPr>
          <p:spPr>
            <a:xfrm>
              <a:off x="354887" y="3764672"/>
              <a:ext cx="1817490" cy="46987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grpSp>
          <p:nvGrpSpPr>
            <p:cNvPr id="21" name="组合 14"/>
            <p:cNvGrpSpPr/>
            <p:nvPr/>
          </p:nvGrpSpPr>
          <p:grpSpPr bwMode="auto">
            <a:xfrm>
              <a:off x="522348" y="3829833"/>
              <a:ext cx="1730187" cy="461803"/>
              <a:chOff x="4488675" y="3774995"/>
              <a:chExt cx="1726069" cy="461803"/>
            </a:xfrm>
          </p:grpSpPr>
          <p:sp>
            <p:nvSpPr>
              <p:cNvPr id="22" name="文本框 15"/>
              <p:cNvSpPr txBox="1">
                <a:spLocks noChangeArrowheads="1"/>
              </p:cNvSpPr>
              <p:nvPr/>
            </p:nvSpPr>
            <p:spPr bwMode="auto">
              <a:xfrm>
                <a:off x="4747110" y="3800393"/>
                <a:ext cx="1467634" cy="43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rPr>
                  <a:t>答辩人：胡蔚瑜</a:t>
                </a:r>
                <a:endParaRPr lang="en-US" altLang="zh-CN" sz="2400" dirty="0">
                  <a:solidFill>
                    <a:schemeClr val="bg1"/>
                  </a:solidFill>
                  <a:latin typeface="微软雅黑" panose="020B0503020204020204" pitchFamily="34" charset="-122"/>
                  <a:ea typeface="微软雅黑" panose="020B0503020204020204" pitchFamily="34" charset="-122"/>
                </a:endParaRPr>
              </a:p>
              <a:p>
                <a:pPr algn="ctr" eaLnBrk="1" hangingPunct="1"/>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3" name="Freeform 33"/>
              <p:cNvSpPr>
                <a:spLocks noEditPoints="1"/>
              </p:cNvSpPr>
              <p:nvPr/>
            </p:nvSpPr>
            <p:spPr bwMode="auto">
              <a:xfrm>
                <a:off x="4488675" y="3774995"/>
                <a:ext cx="257493" cy="339551"/>
              </a:xfrm>
              <a:custGeom>
                <a:avLst/>
                <a:gdLst>
                  <a:gd name="T0" fmla="*/ 214462 w 742"/>
                  <a:gd name="T1" fmla="*/ 80447 h 975"/>
                  <a:gd name="T2" fmla="*/ 214115 w 742"/>
                  <a:gd name="T3" fmla="*/ 87413 h 975"/>
                  <a:gd name="T4" fmla="*/ 215156 w 742"/>
                  <a:gd name="T5" fmla="*/ 94726 h 975"/>
                  <a:gd name="T6" fmla="*/ 202663 w 742"/>
                  <a:gd name="T7" fmla="*/ 123631 h 975"/>
                  <a:gd name="T8" fmla="*/ 207174 w 742"/>
                  <a:gd name="T9" fmla="*/ 91592 h 975"/>
                  <a:gd name="T10" fmla="*/ 206480 w 742"/>
                  <a:gd name="T11" fmla="*/ 83582 h 975"/>
                  <a:gd name="T12" fmla="*/ 208215 w 742"/>
                  <a:gd name="T13" fmla="*/ 78706 h 975"/>
                  <a:gd name="T14" fmla="*/ 210298 w 742"/>
                  <a:gd name="T15" fmla="*/ 32388 h 975"/>
                  <a:gd name="T16" fmla="*/ 213074 w 742"/>
                  <a:gd name="T17" fmla="*/ 39701 h 975"/>
                  <a:gd name="T18" fmla="*/ 235283 w 742"/>
                  <a:gd name="T19" fmla="*/ 58159 h 975"/>
                  <a:gd name="T20" fmla="*/ 213074 w 742"/>
                  <a:gd name="T21" fmla="*/ 78706 h 975"/>
                  <a:gd name="T22" fmla="*/ 147139 w 742"/>
                  <a:gd name="T23" fmla="*/ 1393 h 975"/>
                  <a:gd name="T24" fmla="*/ 205786 w 742"/>
                  <a:gd name="T25" fmla="*/ 35174 h 975"/>
                  <a:gd name="T26" fmla="*/ 178718 w 742"/>
                  <a:gd name="T27" fmla="*/ 64428 h 975"/>
                  <a:gd name="T28" fmla="*/ 75305 w 742"/>
                  <a:gd name="T29" fmla="*/ 81492 h 975"/>
                  <a:gd name="T30" fmla="*/ 106884 w 742"/>
                  <a:gd name="T31" fmla="*/ 34129 h 975"/>
                  <a:gd name="T32" fmla="*/ 169001 w 742"/>
                  <a:gd name="T33" fmla="*/ 40398 h 975"/>
                  <a:gd name="T34" fmla="*/ 104802 w 742"/>
                  <a:gd name="T35" fmla="*/ 31343 h 975"/>
                  <a:gd name="T36" fmla="*/ 19780 w 742"/>
                  <a:gd name="T37" fmla="*/ 22288 h 975"/>
                  <a:gd name="T38" fmla="*/ 91962 w 742"/>
                  <a:gd name="T39" fmla="*/ 103084 h 975"/>
                  <a:gd name="T40" fmla="*/ 157897 w 742"/>
                  <a:gd name="T41" fmla="*/ 90199 h 975"/>
                  <a:gd name="T42" fmla="*/ 164490 w 742"/>
                  <a:gd name="T43" fmla="*/ 94378 h 975"/>
                  <a:gd name="T44" fmla="*/ 166225 w 742"/>
                  <a:gd name="T45" fmla="*/ 109353 h 975"/>
                  <a:gd name="T46" fmla="*/ 170390 w 742"/>
                  <a:gd name="T47" fmla="*/ 108656 h 975"/>
                  <a:gd name="T48" fmla="*/ 179412 w 742"/>
                  <a:gd name="T49" fmla="*/ 124328 h 975"/>
                  <a:gd name="T50" fmla="*/ 169001 w 742"/>
                  <a:gd name="T51" fmla="*/ 145572 h 975"/>
                  <a:gd name="T52" fmla="*/ 115560 w 742"/>
                  <a:gd name="T53" fmla="*/ 181790 h 975"/>
                  <a:gd name="T54" fmla="*/ 87103 w 742"/>
                  <a:gd name="T55" fmla="*/ 144179 h 975"/>
                  <a:gd name="T56" fmla="*/ 82939 w 742"/>
                  <a:gd name="T57" fmla="*/ 104477 h 975"/>
                  <a:gd name="T58" fmla="*/ 91268 w 742"/>
                  <a:gd name="T59" fmla="*/ 111791 h 975"/>
                  <a:gd name="T60" fmla="*/ 182882 w 742"/>
                  <a:gd name="T61" fmla="*/ 86368 h 975"/>
                  <a:gd name="T62" fmla="*/ 187394 w 742"/>
                  <a:gd name="T63" fmla="*/ 125373 h 975"/>
                  <a:gd name="T64" fmla="*/ 146445 w 742"/>
                  <a:gd name="T65" fmla="*/ 188756 h 975"/>
                  <a:gd name="T66" fmla="*/ 81551 w 742"/>
                  <a:gd name="T67" fmla="*/ 151492 h 975"/>
                  <a:gd name="T68" fmla="*/ 74263 w 742"/>
                  <a:gd name="T69" fmla="*/ 100298 h 975"/>
                  <a:gd name="T70" fmla="*/ 182882 w 742"/>
                  <a:gd name="T71" fmla="*/ 86368 h 975"/>
                  <a:gd name="T72" fmla="*/ 13534 w 742"/>
                  <a:gd name="T73" fmla="*/ 231591 h 975"/>
                  <a:gd name="T74" fmla="*/ 117295 w 742"/>
                  <a:gd name="T75" fmla="*/ 250397 h 975"/>
                  <a:gd name="T76" fmla="*/ 111048 w 742"/>
                  <a:gd name="T77" fmla="*/ 207213 h 975"/>
                  <a:gd name="T78" fmla="*/ 147139 w 742"/>
                  <a:gd name="T79" fmla="*/ 200596 h 975"/>
                  <a:gd name="T80" fmla="*/ 137422 w 742"/>
                  <a:gd name="T81" fmla="*/ 224278 h 975"/>
                  <a:gd name="T82" fmla="*/ 170737 w 742"/>
                  <a:gd name="T83" fmla="*/ 192586 h 975"/>
                  <a:gd name="T84" fmla="*/ 257493 w 742"/>
                  <a:gd name="T85" fmla="*/ 254228 h 97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42" h="975">
                    <a:moveTo>
                      <a:pt x="614" y="226"/>
                    </a:moveTo>
                    <a:cubicBezTo>
                      <a:pt x="617" y="226"/>
                      <a:pt x="618" y="228"/>
                      <a:pt x="618" y="231"/>
                    </a:cubicBezTo>
                    <a:lnTo>
                      <a:pt x="619" y="241"/>
                    </a:lnTo>
                    <a:cubicBezTo>
                      <a:pt x="619" y="247"/>
                      <a:pt x="616" y="247"/>
                      <a:pt x="617" y="251"/>
                    </a:cubicBezTo>
                    <a:lnTo>
                      <a:pt x="617" y="263"/>
                    </a:lnTo>
                    <a:cubicBezTo>
                      <a:pt x="617" y="267"/>
                      <a:pt x="620" y="268"/>
                      <a:pt x="620" y="272"/>
                    </a:cubicBezTo>
                    <a:lnTo>
                      <a:pt x="630" y="355"/>
                    </a:lnTo>
                    <a:cubicBezTo>
                      <a:pt x="625" y="365"/>
                      <a:pt x="589" y="365"/>
                      <a:pt x="584" y="355"/>
                    </a:cubicBezTo>
                    <a:lnTo>
                      <a:pt x="594" y="272"/>
                    </a:lnTo>
                    <a:cubicBezTo>
                      <a:pt x="594" y="268"/>
                      <a:pt x="596" y="266"/>
                      <a:pt x="597" y="263"/>
                    </a:cubicBezTo>
                    <a:lnTo>
                      <a:pt x="597" y="251"/>
                    </a:lnTo>
                    <a:cubicBezTo>
                      <a:pt x="597" y="247"/>
                      <a:pt x="595" y="246"/>
                      <a:pt x="595" y="240"/>
                    </a:cubicBezTo>
                    <a:lnTo>
                      <a:pt x="596" y="231"/>
                    </a:lnTo>
                    <a:cubicBezTo>
                      <a:pt x="596" y="228"/>
                      <a:pt x="597" y="226"/>
                      <a:pt x="600" y="226"/>
                    </a:cubicBezTo>
                    <a:lnTo>
                      <a:pt x="600" y="93"/>
                    </a:lnTo>
                    <a:lnTo>
                      <a:pt x="606" y="93"/>
                    </a:lnTo>
                    <a:cubicBezTo>
                      <a:pt x="610" y="93"/>
                      <a:pt x="614" y="96"/>
                      <a:pt x="614" y="100"/>
                    </a:cubicBezTo>
                    <a:lnTo>
                      <a:pt x="614" y="114"/>
                    </a:lnTo>
                    <a:lnTo>
                      <a:pt x="680" y="157"/>
                    </a:lnTo>
                    <a:cubicBezTo>
                      <a:pt x="685" y="160"/>
                      <a:pt x="684" y="166"/>
                      <a:pt x="678" y="167"/>
                    </a:cubicBezTo>
                    <a:lnTo>
                      <a:pt x="614" y="174"/>
                    </a:lnTo>
                    <a:lnTo>
                      <a:pt x="614" y="226"/>
                    </a:lnTo>
                    <a:close/>
                    <a:moveTo>
                      <a:pt x="60" y="54"/>
                    </a:moveTo>
                    <a:lnTo>
                      <a:pt x="424" y="4"/>
                    </a:lnTo>
                    <a:cubicBezTo>
                      <a:pt x="439" y="2"/>
                      <a:pt x="444" y="0"/>
                      <a:pt x="459" y="10"/>
                    </a:cubicBezTo>
                    <a:lnTo>
                      <a:pt x="593" y="101"/>
                    </a:lnTo>
                    <a:lnTo>
                      <a:pt x="593" y="177"/>
                    </a:lnTo>
                    <a:lnTo>
                      <a:pt x="515" y="185"/>
                    </a:lnTo>
                    <a:lnTo>
                      <a:pt x="526" y="234"/>
                    </a:lnTo>
                    <a:cubicBezTo>
                      <a:pt x="424" y="210"/>
                      <a:pt x="319" y="210"/>
                      <a:pt x="217" y="234"/>
                    </a:cubicBezTo>
                    <a:lnTo>
                      <a:pt x="237" y="144"/>
                    </a:lnTo>
                    <a:cubicBezTo>
                      <a:pt x="245" y="112"/>
                      <a:pt x="275" y="103"/>
                      <a:pt x="308" y="98"/>
                    </a:cubicBezTo>
                    <a:cubicBezTo>
                      <a:pt x="350" y="93"/>
                      <a:pt x="393" y="93"/>
                      <a:pt x="435" y="98"/>
                    </a:cubicBezTo>
                    <a:cubicBezTo>
                      <a:pt x="455" y="101"/>
                      <a:pt x="474" y="106"/>
                      <a:pt x="487" y="116"/>
                    </a:cubicBezTo>
                    <a:cubicBezTo>
                      <a:pt x="471" y="99"/>
                      <a:pt x="455" y="94"/>
                      <a:pt x="426" y="91"/>
                    </a:cubicBezTo>
                    <a:cubicBezTo>
                      <a:pt x="382" y="85"/>
                      <a:pt x="347" y="84"/>
                      <a:pt x="302" y="90"/>
                    </a:cubicBezTo>
                    <a:cubicBezTo>
                      <a:pt x="236" y="98"/>
                      <a:pt x="228" y="123"/>
                      <a:pt x="217" y="168"/>
                    </a:cubicBezTo>
                    <a:lnTo>
                      <a:pt x="57" y="64"/>
                    </a:lnTo>
                    <a:cubicBezTo>
                      <a:pt x="51" y="60"/>
                      <a:pt x="52" y="55"/>
                      <a:pt x="60" y="54"/>
                    </a:cubicBezTo>
                    <a:close/>
                    <a:moveTo>
                      <a:pt x="265" y="296"/>
                    </a:moveTo>
                    <a:cubicBezTo>
                      <a:pt x="265" y="284"/>
                      <a:pt x="269" y="284"/>
                      <a:pt x="279" y="287"/>
                    </a:cubicBezTo>
                    <a:cubicBezTo>
                      <a:pt x="306" y="294"/>
                      <a:pt x="427" y="272"/>
                      <a:pt x="455" y="259"/>
                    </a:cubicBezTo>
                    <a:cubicBezTo>
                      <a:pt x="460" y="257"/>
                      <a:pt x="465" y="255"/>
                      <a:pt x="469" y="261"/>
                    </a:cubicBezTo>
                    <a:cubicBezTo>
                      <a:pt x="472" y="263"/>
                      <a:pt x="473" y="267"/>
                      <a:pt x="474" y="271"/>
                    </a:cubicBezTo>
                    <a:cubicBezTo>
                      <a:pt x="477" y="282"/>
                      <a:pt x="477" y="297"/>
                      <a:pt x="478" y="308"/>
                    </a:cubicBezTo>
                    <a:cubicBezTo>
                      <a:pt x="478" y="310"/>
                      <a:pt x="479" y="313"/>
                      <a:pt x="479" y="314"/>
                    </a:cubicBezTo>
                    <a:cubicBezTo>
                      <a:pt x="480" y="322"/>
                      <a:pt x="482" y="323"/>
                      <a:pt x="485" y="321"/>
                    </a:cubicBezTo>
                    <a:cubicBezTo>
                      <a:pt x="488" y="319"/>
                      <a:pt x="489" y="316"/>
                      <a:pt x="491" y="312"/>
                    </a:cubicBezTo>
                    <a:cubicBezTo>
                      <a:pt x="495" y="304"/>
                      <a:pt x="499" y="300"/>
                      <a:pt x="504" y="300"/>
                    </a:cubicBezTo>
                    <a:cubicBezTo>
                      <a:pt x="514" y="300"/>
                      <a:pt x="520" y="325"/>
                      <a:pt x="517" y="357"/>
                    </a:cubicBezTo>
                    <a:cubicBezTo>
                      <a:pt x="513" y="389"/>
                      <a:pt x="502" y="414"/>
                      <a:pt x="492" y="414"/>
                    </a:cubicBezTo>
                    <a:cubicBezTo>
                      <a:pt x="489" y="414"/>
                      <a:pt x="488" y="415"/>
                      <a:pt x="487" y="418"/>
                    </a:cubicBezTo>
                    <a:cubicBezTo>
                      <a:pt x="478" y="463"/>
                      <a:pt x="448" y="501"/>
                      <a:pt x="413" y="521"/>
                    </a:cubicBezTo>
                    <a:cubicBezTo>
                      <a:pt x="383" y="538"/>
                      <a:pt x="365" y="538"/>
                      <a:pt x="333" y="522"/>
                    </a:cubicBezTo>
                    <a:cubicBezTo>
                      <a:pt x="296" y="504"/>
                      <a:pt x="265" y="464"/>
                      <a:pt x="256" y="418"/>
                    </a:cubicBezTo>
                    <a:cubicBezTo>
                      <a:pt x="255" y="415"/>
                      <a:pt x="254" y="414"/>
                      <a:pt x="251" y="414"/>
                    </a:cubicBezTo>
                    <a:cubicBezTo>
                      <a:pt x="241" y="414"/>
                      <a:pt x="230" y="389"/>
                      <a:pt x="226" y="357"/>
                    </a:cubicBezTo>
                    <a:cubicBezTo>
                      <a:pt x="223" y="325"/>
                      <a:pt x="229" y="300"/>
                      <a:pt x="239" y="300"/>
                    </a:cubicBezTo>
                    <a:cubicBezTo>
                      <a:pt x="244" y="300"/>
                      <a:pt x="249" y="306"/>
                      <a:pt x="254" y="316"/>
                    </a:cubicBezTo>
                    <a:cubicBezTo>
                      <a:pt x="256" y="320"/>
                      <a:pt x="261" y="326"/>
                      <a:pt x="263" y="321"/>
                    </a:cubicBezTo>
                    <a:cubicBezTo>
                      <a:pt x="265" y="318"/>
                      <a:pt x="265" y="300"/>
                      <a:pt x="265" y="296"/>
                    </a:cubicBezTo>
                    <a:close/>
                    <a:moveTo>
                      <a:pt x="527" y="248"/>
                    </a:moveTo>
                    <a:cubicBezTo>
                      <a:pt x="529" y="261"/>
                      <a:pt x="529" y="275"/>
                      <a:pt x="529" y="288"/>
                    </a:cubicBezTo>
                    <a:cubicBezTo>
                      <a:pt x="542" y="306"/>
                      <a:pt x="542" y="340"/>
                      <a:pt x="540" y="360"/>
                    </a:cubicBezTo>
                    <a:cubicBezTo>
                      <a:pt x="538" y="382"/>
                      <a:pt x="530" y="422"/>
                      <a:pt x="508" y="435"/>
                    </a:cubicBezTo>
                    <a:cubicBezTo>
                      <a:pt x="498" y="478"/>
                      <a:pt x="463" y="518"/>
                      <a:pt x="422" y="542"/>
                    </a:cubicBezTo>
                    <a:cubicBezTo>
                      <a:pt x="391" y="561"/>
                      <a:pt x="356" y="563"/>
                      <a:pt x="323" y="544"/>
                    </a:cubicBezTo>
                    <a:cubicBezTo>
                      <a:pt x="281" y="521"/>
                      <a:pt x="246" y="479"/>
                      <a:pt x="235" y="435"/>
                    </a:cubicBezTo>
                    <a:cubicBezTo>
                      <a:pt x="213" y="422"/>
                      <a:pt x="205" y="382"/>
                      <a:pt x="203" y="360"/>
                    </a:cubicBezTo>
                    <a:cubicBezTo>
                      <a:pt x="201" y="340"/>
                      <a:pt x="201" y="306"/>
                      <a:pt x="214" y="288"/>
                    </a:cubicBezTo>
                    <a:cubicBezTo>
                      <a:pt x="214" y="275"/>
                      <a:pt x="214" y="262"/>
                      <a:pt x="215" y="248"/>
                    </a:cubicBezTo>
                    <a:cubicBezTo>
                      <a:pt x="318" y="224"/>
                      <a:pt x="424" y="224"/>
                      <a:pt x="527" y="248"/>
                    </a:cubicBezTo>
                    <a:close/>
                    <a:moveTo>
                      <a:pt x="0" y="730"/>
                    </a:moveTo>
                    <a:cubicBezTo>
                      <a:pt x="10" y="707"/>
                      <a:pt x="23" y="686"/>
                      <a:pt x="39" y="665"/>
                    </a:cubicBezTo>
                    <a:cubicBezTo>
                      <a:pt x="112" y="573"/>
                      <a:pt x="186" y="603"/>
                      <a:pt x="252" y="554"/>
                    </a:cubicBezTo>
                    <a:cubicBezTo>
                      <a:pt x="276" y="615"/>
                      <a:pt x="294" y="664"/>
                      <a:pt x="338" y="719"/>
                    </a:cubicBezTo>
                    <a:lnTo>
                      <a:pt x="347" y="644"/>
                    </a:lnTo>
                    <a:lnTo>
                      <a:pt x="320" y="595"/>
                    </a:lnTo>
                    <a:cubicBezTo>
                      <a:pt x="317" y="590"/>
                      <a:pt x="316" y="581"/>
                      <a:pt x="319" y="576"/>
                    </a:cubicBezTo>
                    <a:cubicBezTo>
                      <a:pt x="346" y="589"/>
                      <a:pt x="397" y="589"/>
                      <a:pt x="424" y="576"/>
                    </a:cubicBezTo>
                    <a:cubicBezTo>
                      <a:pt x="426" y="582"/>
                      <a:pt x="426" y="589"/>
                      <a:pt x="424" y="594"/>
                    </a:cubicBezTo>
                    <a:lnTo>
                      <a:pt x="396" y="644"/>
                    </a:lnTo>
                    <a:lnTo>
                      <a:pt x="405" y="719"/>
                    </a:lnTo>
                    <a:cubicBezTo>
                      <a:pt x="449" y="664"/>
                      <a:pt x="467" y="615"/>
                      <a:pt x="492" y="553"/>
                    </a:cubicBezTo>
                    <a:cubicBezTo>
                      <a:pt x="554" y="598"/>
                      <a:pt x="632" y="574"/>
                      <a:pt x="704" y="665"/>
                    </a:cubicBezTo>
                    <a:cubicBezTo>
                      <a:pt x="720" y="686"/>
                      <a:pt x="733" y="707"/>
                      <a:pt x="742" y="730"/>
                    </a:cubicBezTo>
                    <a:cubicBezTo>
                      <a:pt x="524" y="971"/>
                      <a:pt x="219" y="975"/>
                      <a:pt x="0" y="73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a:solidFill>
                    <a:schemeClr val="bg1"/>
                  </a:solidFill>
                </a:endParaRPr>
              </a:p>
            </p:txBody>
          </p:sp>
        </p:grpSp>
      </p:grpSp>
      <p:grpSp>
        <p:nvGrpSpPr>
          <p:cNvPr id="24" name="组合 21"/>
          <p:cNvGrpSpPr/>
          <p:nvPr/>
        </p:nvGrpSpPr>
        <p:grpSpPr bwMode="auto">
          <a:xfrm>
            <a:off x="6404654" y="4297503"/>
            <a:ext cx="3461558" cy="894725"/>
            <a:chOff x="2705903" y="3808153"/>
            <a:chExt cx="1817776" cy="469872"/>
          </a:xfrm>
        </p:grpSpPr>
        <p:sp>
          <p:nvSpPr>
            <p:cNvPr id="25" name="圆角矩形 24"/>
            <p:cNvSpPr/>
            <p:nvPr/>
          </p:nvSpPr>
          <p:spPr>
            <a:xfrm>
              <a:off x="2706188" y="3808153"/>
              <a:ext cx="1817491" cy="46987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grpSp>
          <p:nvGrpSpPr>
            <p:cNvPr id="26" name="组合 18"/>
            <p:cNvGrpSpPr/>
            <p:nvPr/>
          </p:nvGrpSpPr>
          <p:grpSpPr bwMode="auto">
            <a:xfrm>
              <a:off x="2870521" y="3889200"/>
              <a:ext cx="1653158" cy="307777"/>
              <a:chOff x="718649" y="3774995"/>
              <a:chExt cx="1653158" cy="307777"/>
            </a:xfrm>
          </p:grpSpPr>
          <p:sp>
            <p:nvSpPr>
              <p:cNvPr id="27" name="Freeform 26"/>
              <p:cNvSpPr>
                <a:spLocks noEditPoints="1"/>
              </p:cNvSpPr>
              <p:nvPr/>
            </p:nvSpPr>
            <p:spPr bwMode="auto">
              <a:xfrm>
                <a:off x="718649" y="3774995"/>
                <a:ext cx="266362" cy="307777"/>
              </a:xfrm>
              <a:custGeom>
                <a:avLst/>
                <a:gdLst>
                  <a:gd name="T0" fmla="*/ 266362 w 1137"/>
                  <a:gd name="T1" fmla="*/ 278710 h 1313"/>
                  <a:gd name="T2" fmla="*/ 187882 w 1137"/>
                  <a:gd name="T3" fmla="*/ 182135 h 1313"/>
                  <a:gd name="T4" fmla="*/ 153445 w 1137"/>
                  <a:gd name="T5" fmla="*/ 291837 h 1313"/>
                  <a:gd name="T6" fmla="*/ 142435 w 1137"/>
                  <a:gd name="T7" fmla="*/ 224562 h 1313"/>
                  <a:gd name="T8" fmla="*/ 123927 w 1137"/>
                  <a:gd name="T9" fmla="*/ 224562 h 1313"/>
                  <a:gd name="T10" fmla="*/ 112917 w 1137"/>
                  <a:gd name="T11" fmla="*/ 291837 h 1313"/>
                  <a:gd name="T12" fmla="*/ 78480 w 1137"/>
                  <a:gd name="T13" fmla="*/ 182135 h 1313"/>
                  <a:gd name="T14" fmla="*/ 0 w 1137"/>
                  <a:gd name="T15" fmla="*/ 278710 h 1313"/>
                  <a:gd name="T16" fmla="*/ 0 w 1137"/>
                  <a:gd name="T17" fmla="*/ 280117 h 1313"/>
                  <a:gd name="T18" fmla="*/ 0 w 1137"/>
                  <a:gd name="T19" fmla="*/ 280820 h 1313"/>
                  <a:gd name="T20" fmla="*/ 133064 w 1137"/>
                  <a:gd name="T21" fmla="*/ 305199 h 1313"/>
                  <a:gd name="T22" fmla="*/ 266362 w 1137"/>
                  <a:gd name="T23" fmla="*/ 280820 h 1313"/>
                  <a:gd name="T24" fmla="*/ 266362 w 1137"/>
                  <a:gd name="T25" fmla="*/ 280117 h 1313"/>
                  <a:gd name="T26" fmla="*/ 266362 w 1137"/>
                  <a:gd name="T27" fmla="*/ 278710 h 1313"/>
                  <a:gd name="T28" fmla="*/ 140092 w 1137"/>
                  <a:gd name="T29" fmla="*/ 190808 h 1313"/>
                  <a:gd name="T30" fmla="*/ 126270 w 1137"/>
                  <a:gd name="T31" fmla="*/ 190808 h 1313"/>
                  <a:gd name="T32" fmla="*/ 122522 w 1137"/>
                  <a:gd name="T33" fmla="*/ 192449 h 1313"/>
                  <a:gd name="T34" fmla="*/ 117134 w 1137"/>
                  <a:gd name="T35" fmla="*/ 197605 h 1313"/>
                  <a:gd name="T36" fmla="*/ 116197 w 1137"/>
                  <a:gd name="T37" fmla="*/ 204169 h 1313"/>
                  <a:gd name="T38" fmla="*/ 122990 w 1137"/>
                  <a:gd name="T39" fmla="*/ 215420 h 1313"/>
                  <a:gd name="T40" fmla="*/ 127441 w 1137"/>
                  <a:gd name="T41" fmla="*/ 217999 h 1313"/>
                  <a:gd name="T42" fmla="*/ 138921 w 1137"/>
                  <a:gd name="T43" fmla="*/ 217999 h 1313"/>
                  <a:gd name="T44" fmla="*/ 143372 w 1137"/>
                  <a:gd name="T45" fmla="*/ 215420 h 1313"/>
                  <a:gd name="T46" fmla="*/ 150165 w 1137"/>
                  <a:gd name="T47" fmla="*/ 204169 h 1313"/>
                  <a:gd name="T48" fmla="*/ 149228 w 1137"/>
                  <a:gd name="T49" fmla="*/ 197605 h 1313"/>
                  <a:gd name="T50" fmla="*/ 143840 w 1137"/>
                  <a:gd name="T51" fmla="*/ 192449 h 1313"/>
                  <a:gd name="T52" fmla="*/ 140092 w 1137"/>
                  <a:gd name="T53" fmla="*/ 190808 h 1313"/>
                  <a:gd name="T54" fmla="*/ 133064 w 1137"/>
                  <a:gd name="T55" fmla="*/ 164085 h 1313"/>
                  <a:gd name="T56" fmla="*/ 192568 w 1137"/>
                  <a:gd name="T57" fmla="*/ 76417 h 1313"/>
                  <a:gd name="T58" fmla="*/ 133064 w 1137"/>
                  <a:gd name="T59" fmla="*/ 0 h 1313"/>
                  <a:gd name="T60" fmla="*/ 73794 w 1137"/>
                  <a:gd name="T61" fmla="*/ 76417 h 1313"/>
                  <a:gd name="T62" fmla="*/ 133064 w 1137"/>
                  <a:gd name="T63" fmla="*/ 164085 h 131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37" h="1313">
                    <a:moveTo>
                      <a:pt x="1137" y="1189"/>
                    </a:moveTo>
                    <a:cubicBezTo>
                      <a:pt x="1137" y="1017"/>
                      <a:pt x="1000" y="853"/>
                      <a:pt x="802" y="777"/>
                    </a:cubicBezTo>
                    <a:lnTo>
                      <a:pt x="655" y="1245"/>
                    </a:lnTo>
                    <a:lnTo>
                      <a:pt x="608" y="958"/>
                    </a:lnTo>
                    <a:lnTo>
                      <a:pt x="529" y="958"/>
                    </a:lnTo>
                    <a:lnTo>
                      <a:pt x="482" y="1245"/>
                    </a:lnTo>
                    <a:lnTo>
                      <a:pt x="335" y="777"/>
                    </a:lnTo>
                    <a:cubicBezTo>
                      <a:pt x="138" y="853"/>
                      <a:pt x="0" y="1017"/>
                      <a:pt x="0" y="1189"/>
                    </a:cubicBezTo>
                    <a:cubicBezTo>
                      <a:pt x="0" y="1191"/>
                      <a:pt x="0" y="1193"/>
                      <a:pt x="0" y="1195"/>
                    </a:cubicBezTo>
                    <a:cubicBezTo>
                      <a:pt x="0" y="1196"/>
                      <a:pt x="0" y="1197"/>
                      <a:pt x="0" y="1198"/>
                    </a:cubicBezTo>
                    <a:cubicBezTo>
                      <a:pt x="0" y="1313"/>
                      <a:pt x="119" y="1302"/>
                      <a:pt x="568" y="1302"/>
                    </a:cubicBezTo>
                    <a:cubicBezTo>
                      <a:pt x="1047" y="1302"/>
                      <a:pt x="1137" y="1313"/>
                      <a:pt x="1137" y="1198"/>
                    </a:cubicBezTo>
                    <a:cubicBezTo>
                      <a:pt x="1137" y="1197"/>
                      <a:pt x="1137" y="1196"/>
                      <a:pt x="1137" y="1195"/>
                    </a:cubicBezTo>
                    <a:cubicBezTo>
                      <a:pt x="1137" y="1193"/>
                      <a:pt x="1137" y="1191"/>
                      <a:pt x="1137" y="1189"/>
                    </a:cubicBezTo>
                    <a:close/>
                    <a:moveTo>
                      <a:pt x="598" y="814"/>
                    </a:moveTo>
                    <a:lnTo>
                      <a:pt x="539" y="814"/>
                    </a:lnTo>
                    <a:cubicBezTo>
                      <a:pt x="533" y="814"/>
                      <a:pt x="527" y="816"/>
                      <a:pt x="523" y="821"/>
                    </a:cubicBezTo>
                    <a:lnTo>
                      <a:pt x="500" y="843"/>
                    </a:lnTo>
                    <a:cubicBezTo>
                      <a:pt x="493" y="851"/>
                      <a:pt x="491" y="862"/>
                      <a:pt x="496" y="871"/>
                    </a:cubicBezTo>
                    <a:lnTo>
                      <a:pt x="525" y="919"/>
                    </a:lnTo>
                    <a:cubicBezTo>
                      <a:pt x="529" y="926"/>
                      <a:pt x="536" y="930"/>
                      <a:pt x="544" y="930"/>
                    </a:cubicBezTo>
                    <a:lnTo>
                      <a:pt x="593" y="930"/>
                    </a:lnTo>
                    <a:cubicBezTo>
                      <a:pt x="601" y="930"/>
                      <a:pt x="608" y="926"/>
                      <a:pt x="612" y="919"/>
                    </a:cubicBezTo>
                    <a:lnTo>
                      <a:pt x="641" y="871"/>
                    </a:lnTo>
                    <a:cubicBezTo>
                      <a:pt x="646" y="862"/>
                      <a:pt x="644" y="851"/>
                      <a:pt x="637" y="843"/>
                    </a:cubicBezTo>
                    <a:lnTo>
                      <a:pt x="614" y="821"/>
                    </a:lnTo>
                    <a:cubicBezTo>
                      <a:pt x="610" y="816"/>
                      <a:pt x="604" y="814"/>
                      <a:pt x="598" y="814"/>
                    </a:cubicBezTo>
                    <a:close/>
                    <a:moveTo>
                      <a:pt x="568" y="700"/>
                    </a:moveTo>
                    <a:cubicBezTo>
                      <a:pt x="708" y="700"/>
                      <a:pt x="822" y="506"/>
                      <a:pt x="822" y="326"/>
                    </a:cubicBezTo>
                    <a:cubicBezTo>
                      <a:pt x="822" y="146"/>
                      <a:pt x="708" y="0"/>
                      <a:pt x="568" y="0"/>
                    </a:cubicBezTo>
                    <a:cubicBezTo>
                      <a:pt x="429" y="0"/>
                      <a:pt x="315" y="146"/>
                      <a:pt x="315" y="326"/>
                    </a:cubicBezTo>
                    <a:cubicBezTo>
                      <a:pt x="315" y="506"/>
                      <a:pt x="429" y="700"/>
                      <a:pt x="568" y="70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a:solidFill>
                    <a:schemeClr val="bg1"/>
                  </a:solidFill>
                </a:endParaRPr>
              </a:p>
            </p:txBody>
          </p:sp>
          <p:sp>
            <p:nvSpPr>
              <p:cNvPr id="28" name="文本框 20"/>
              <p:cNvSpPr txBox="1">
                <a:spLocks noChangeArrowheads="1"/>
              </p:cNvSpPr>
              <p:nvPr/>
            </p:nvSpPr>
            <p:spPr bwMode="auto">
              <a:xfrm>
                <a:off x="1035513" y="3783384"/>
                <a:ext cx="1336294" cy="24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rPr>
                  <a:t>导师：杨义</a:t>
                </a:r>
              </a:p>
            </p:txBody>
          </p:sp>
        </p:grpSp>
      </p:gr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21019" r="26648" b="22146"/>
          <a:stretch/>
        </p:blipFill>
        <p:spPr>
          <a:xfrm>
            <a:off x="4740116" y="374878"/>
            <a:ext cx="2349661" cy="23567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矩形 102"/>
          <p:cNvSpPr/>
          <p:nvPr/>
        </p:nvSpPr>
        <p:spPr>
          <a:xfrm>
            <a:off x="598713" y="1197181"/>
            <a:ext cx="10803575" cy="2351209"/>
          </a:xfrm>
          <a:prstGeom prst="rect">
            <a:avLst/>
          </a:prstGeom>
        </p:spPr>
        <p:txBody>
          <a:bodyPr wrap="square" lIns="121908" tIns="60954" rIns="121908" bIns="60954">
            <a:spAutoFit/>
          </a:bodyPr>
          <a:lstStyle/>
          <a:p>
            <a:pPr lvl="0">
              <a:lnSpc>
                <a:spcPct val="130000"/>
              </a:lnSpc>
              <a:spcAft>
                <a:spcPts val="800"/>
              </a:spcAft>
            </a:pPr>
            <a:r>
              <a:rPr lang="en-US" altLang="zh-CN" dirty="0">
                <a:solidFill>
                  <a:prstClr val="white">
                    <a:lumMod val="65000"/>
                  </a:prstClr>
                </a:solidFill>
                <a:latin typeface="微软雅黑" panose="020B0503020204020204" pitchFamily="34" charset="-122"/>
                <a:ea typeface="微软雅黑" panose="020B0503020204020204" pitchFamily="34" charset="-122"/>
              </a:rPr>
              <a:t>2022.11 :</a:t>
            </a:r>
            <a:r>
              <a:rPr lang="zh-CN" altLang="en-US" dirty="0">
                <a:solidFill>
                  <a:prstClr val="white">
                    <a:lumMod val="65000"/>
                  </a:prstClr>
                </a:solidFill>
                <a:latin typeface="微软雅黑" panose="020B0503020204020204" pitchFamily="34" charset="-122"/>
                <a:ea typeface="微软雅黑" panose="020B0503020204020204" pitchFamily="34" charset="-122"/>
              </a:rPr>
              <a:t>完成开题，制定实验计划。</a:t>
            </a:r>
          </a:p>
          <a:p>
            <a:pPr lvl="0">
              <a:lnSpc>
                <a:spcPct val="130000"/>
              </a:lnSpc>
              <a:spcAft>
                <a:spcPts val="800"/>
              </a:spcAft>
            </a:pPr>
            <a:r>
              <a:rPr lang="en-US" altLang="zh-CN" dirty="0">
                <a:solidFill>
                  <a:prstClr val="white">
                    <a:lumMod val="65000"/>
                  </a:prstClr>
                </a:solidFill>
                <a:latin typeface="微软雅黑" panose="020B0503020204020204" pitchFamily="34" charset="-122"/>
                <a:ea typeface="微软雅黑" panose="020B0503020204020204" pitchFamily="34" charset="-122"/>
              </a:rPr>
              <a:t>2022.12</a:t>
            </a:r>
            <a:r>
              <a:rPr lang="zh-CN" altLang="en-US" dirty="0">
                <a:solidFill>
                  <a:prstClr val="white">
                    <a:lumMod val="65000"/>
                  </a:prstClr>
                </a:solidFill>
                <a:latin typeface="微软雅黑" panose="020B0503020204020204" pitchFamily="34" charset="-122"/>
                <a:ea typeface="微软雅黑" panose="020B0503020204020204" pitchFamily="34" charset="-122"/>
              </a:rPr>
              <a:t>：完成文献梳理工作。</a:t>
            </a:r>
          </a:p>
          <a:p>
            <a:pPr lvl="0">
              <a:lnSpc>
                <a:spcPct val="130000"/>
              </a:lnSpc>
              <a:spcAft>
                <a:spcPts val="800"/>
              </a:spcAft>
            </a:pPr>
            <a:r>
              <a:rPr lang="en-US" altLang="zh-CN" dirty="0">
                <a:solidFill>
                  <a:prstClr val="white">
                    <a:lumMod val="65000"/>
                  </a:prstClr>
                </a:solidFill>
                <a:latin typeface="微软雅黑" panose="020B0503020204020204" pitchFamily="34" charset="-122"/>
                <a:ea typeface="微软雅黑" panose="020B0503020204020204" pitchFamily="34" charset="-122"/>
              </a:rPr>
              <a:t>2023.3</a:t>
            </a:r>
            <a:r>
              <a:rPr lang="zh-CN" altLang="en-US" dirty="0">
                <a:solidFill>
                  <a:prstClr val="white">
                    <a:lumMod val="65000"/>
                  </a:prstClr>
                </a:solidFill>
                <a:latin typeface="微软雅黑" panose="020B0503020204020204" pitchFamily="34" charset="-122"/>
                <a:ea typeface="微软雅黑" panose="020B0503020204020204" pitchFamily="34" charset="-122"/>
              </a:rPr>
              <a:t>：完成实验工作。</a:t>
            </a:r>
          </a:p>
          <a:p>
            <a:pPr lvl="0">
              <a:lnSpc>
                <a:spcPct val="130000"/>
              </a:lnSpc>
              <a:spcAft>
                <a:spcPts val="800"/>
              </a:spcAft>
            </a:pPr>
            <a:r>
              <a:rPr lang="en-US" altLang="zh-CN" dirty="0">
                <a:solidFill>
                  <a:prstClr val="white">
                    <a:lumMod val="65000"/>
                  </a:prstClr>
                </a:solidFill>
                <a:latin typeface="微软雅黑" panose="020B0503020204020204" pitchFamily="34" charset="-122"/>
                <a:ea typeface="微软雅黑" panose="020B0503020204020204" pitchFamily="34" charset="-122"/>
              </a:rPr>
              <a:t>2023.4</a:t>
            </a:r>
            <a:r>
              <a:rPr lang="zh-CN" altLang="en-US" dirty="0">
                <a:solidFill>
                  <a:prstClr val="white">
                    <a:lumMod val="65000"/>
                  </a:prstClr>
                </a:solidFill>
                <a:latin typeface="微软雅黑" panose="020B0503020204020204" pitchFamily="34" charset="-122"/>
                <a:ea typeface="微软雅黑" panose="020B0503020204020204" pitchFamily="34" charset="-122"/>
              </a:rPr>
              <a:t>：完成文献的梳理，并开始撰写论文。</a:t>
            </a:r>
          </a:p>
          <a:p>
            <a:pPr lvl="0">
              <a:lnSpc>
                <a:spcPct val="130000"/>
              </a:lnSpc>
              <a:spcAft>
                <a:spcPts val="800"/>
              </a:spcAft>
            </a:pPr>
            <a:r>
              <a:rPr lang="en-US" altLang="zh-CN" dirty="0">
                <a:solidFill>
                  <a:prstClr val="white">
                    <a:lumMod val="65000"/>
                  </a:prstClr>
                </a:solidFill>
                <a:latin typeface="微软雅黑" panose="020B0503020204020204" pitchFamily="34" charset="-122"/>
                <a:ea typeface="微软雅黑" panose="020B0503020204020204" pitchFamily="34" charset="-122"/>
              </a:rPr>
              <a:t>2023.5</a:t>
            </a:r>
            <a:r>
              <a:rPr lang="zh-CN" altLang="en-US" dirty="0">
                <a:solidFill>
                  <a:prstClr val="white">
                    <a:lumMod val="65000"/>
                  </a:prstClr>
                </a:solidFill>
                <a:latin typeface="微软雅黑" panose="020B0503020204020204" pitchFamily="34" charset="-122"/>
                <a:ea typeface="微软雅黑" panose="020B0503020204020204" pitchFamily="34" charset="-122"/>
              </a:rPr>
              <a:t>：完成论文撰写，准备答辩。</a:t>
            </a:r>
          </a:p>
        </p:txBody>
      </p:sp>
      <p:sp>
        <p:nvSpPr>
          <p:cNvPr id="2" name="标题 1"/>
          <p:cNvSpPr>
            <a:spLocks noGrp="1"/>
          </p:cNvSpPr>
          <p:nvPr>
            <p:ph type="title"/>
          </p:nvPr>
        </p:nvSpPr>
        <p:spPr/>
        <p:txBody>
          <a:bodyPr/>
          <a:lstStyle/>
          <a:p>
            <a:r>
              <a:rPr lang="zh-CN" altLang="en-US" dirty="0"/>
              <a:t>研究计划</a:t>
            </a:r>
          </a:p>
        </p:txBody>
      </p:sp>
    </p:spTree>
    <p:custDataLst>
      <p:tags r:id="rId1"/>
    </p:custDataLst>
    <p:extLst>
      <p:ext uri="{BB962C8B-B14F-4D97-AF65-F5344CB8AC3E}">
        <p14:creationId xmlns:p14="http://schemas.microsoft.com/office/powerpoint/2010/main" val="172088681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矩形 102"/>
          <p:cNvSpPr/>
          <p:nvPr/>
        </p:nvSpPr>
        <p:spPr>
          <a:xfrm>
            <a:off x="598713" y="1197181"/>
            <a:ext cx="10803575" cy="910815"/>
          </a:xfrm>
          <a:prstGeom prst="rect">
            <a:avLst/>
          </a:prstGeom>
        </p:spPr>
        <p:txBody>
          <a:bodyPr wrap="square" lIns="121908" tIns="60954" rIns="121908" bIns="60954">
            <a:spAutoFit/>
          </a:bodyPr>
          <a:lstStyle/>
          <a:p>
            <a:pPr lvl="0">
              <a:lnSpc>
                <a:spcPct val="130000"/>
              </a:lnSpc>
              <a:spcAft>
                <a:spcPts val="800"/>
              </a:spcAft>
            </a:pPr>
            <a:r>
              <a:rPr lang="zh-CN" altLang="en-US" dirty="0">
                <a:solidFill>
                  <a:prstClr val="white">
                    <a:lumMod val="65000"/>
                  </a:prstClr>
                </a:solidFill>
                <a:latin typeface="微软雅黑" panose="020B0503020204020204" pitchFamily="34" charset="-122"/>
                <a:ea typeface="微软雅黑" panose="020B0503020204020204" pitchFamily="34" charset="-122"/>
              </a:rPr>
              <a:t>中国发明专利一篇</a:t>
            </a:r>
            <a:endParaRPr lang="en-US" altLang="zh-CN" dirty="0">
              <a:solidFill>
                <a:prstClr val="white">
                  <a:lumMod val="65000"/>
                </a:prstClr>
              </a:solidFill>
              <a:latin typeface="微软雅黑" panose="020B0503020204020204" pitchFamily="34" charset="-122"/>
              <a:ea typeface="微软雅黑" panose="020B0503020204020204" pitchFamily="34" charset="-122"/>
            </a:endParaRPr>
          </a:p>
          <a:p>
            <a:pPr lvl="0">
              <a:lnSpc>
                <a:spcPct val="130000"/>
              </a:lnSpc>
              <a:spcAft>
                <a:spcPts val="800"/>
              </a:spcAft>
            </a:pPr>
            <a:r>
              <a:rPr lang="zh-CN" altLang="en-US" dirty="0">
                <a:solidFill>
                  <a:prstClr val="white">
                    <a:lumMod val="65000"/>
                  </a:prstClr>
                </a:solidFill>
                <a:latin typeface="微软雅黑" panose="020B0503020204020204" pitchFamily="34" charset="-122"/>
                <a:ea typeface="微软雅黑" panose="020B0503020204020204" pitchFamily="34" charset="-122"/>
              </a:rPr>
              <a:t>会议论文一篇</a:t>
            </a:r>
          </a:p>
        </p:txBody>
      </p:sp>
      <p:sp>
        <p:nvSpPr>
          <p:cNvPr id="2" name="标题 1"/>
          <p:cNvSpPr>
            <a:spLocks noGrp="1"/>
          </p:cNvSpPr>
          <p:nvPr>
            <p:ph type="title"/>
          </p:nvPr>
        </p:nvSpPr>
        <p:spPr/>
        <p:txBody>
          <a:bodyPr/>
          <a:lstStyle/>
          <a:p>
            <a:r>
              <a:rPr lang="zh-CN" altLang="en-US" dirty="0"/>
              <a:t>预期成果</a:t>
            </a:r>
          </a:p>
        </p:txBody>
      </p:sp>
    </p:spTree>
    <p:custDataLst>
      <p:tags r:id="rId1"/>
    </p:custDataLst>
    <p:extLst>
      <p:ext uri="{BB962C8B-B14F-4D97-AF65-F5344CB8AC3E}">
        <p14:creationId xmlns:p14="http://schemas.microsoft.com/office/powerpoint/2010/main" val="83637515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
          <p:cNvSpPr txBox="1">
            <a:spLocks noChangeArrowheads="1"/>
          </p:cNvSpPr>
          <p:nvPr/>
        </p:nvSpPr>
        <p:spPr bwMode="auto">
          <a:xfrm>
            <a:off x="6142410" y="2314471"/>
            <a:ext cx="939860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6000" b="1" dirty="0">
                <a:solidFill>
                  <a:schemeClr val="tx2"/>
                </a:solidFill>
                <a:latin typeface="微软雅黑" panose="020B0503020204020204" pitchFamily="34" charset="-122"/>
                <a:ea typeface="微软雅黑" panose="020B0503020204020204" pitchFamily="34" charset="-122"/>
              </a:rPr>
              <a:t>请老师指正</a:t>
            </a:r>
            <a:endParaRPr lang="zh-CN" altLang="en-US" sz="6600" dirty="0">
              <a:solidFill>
                <a:schemeClr val="tx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831" y="1115079"/>
            <a:ext cx="5464227" cy="4430110"/>
          </a:xfrm>
          <a:prstGeom prst="rect">
            <a:avLst/>
          </a:prstGeom>
        </p:spPr>
      </p:pic>
      <p:grpSp>
        <p:nvGrpSpPr>
          <p:cNvPr id="3" name="组合 22">
            <a:extLst>
              <a:ext uri="{FF2B5EF4-FFF2-40B4-BE49-F238E27FC236}">
                <a16:creationId xmlns:a16="http://schemas.microsoft.com/office/drawing/2014/main" id="{0360FC32-B06D-9897-C517-052D9280271F}"/>
              </a:ext>
            </a:extLst>
          </p:cNvPr>
          <p:cNvGrpSpPr/>
          <p:nvPr/>
        </p:nvGrpSpPr>
        <p:grpSpPr bwMode="auto">
          <a:xfrm>
            <a:off x="5074139" y="4038600"/>
            <a:ext cx="3484900" cy="768074"/>
            <a:chOff x="354887" y="3764672"/>
            <a:chExt cx="1897648" cy="469872"/>
          </a:xfrm>
        </p:grpSpPr>
        <p:sp>
          <p:nvSpPr>
            <p:cNvPr id="4" name="圆角矩形 19">
              <a:extLst>
                <a:ext uri="{FF2B5EF4-FFF2-40B4-BE49-F238E27FC236}">
                  <a16:creationId xmlns:a16="http://schemas.microsoft.com/office/drawing/2014/main" id="{9B0DA2AE-2B4C-19DB-23C6-B3D596EEE2BB}"/>
                </a:ext>
              </a:extLst>
            </p:cNvPr>
            <p:cNvSpPr/>
            <p:nvPr/>
          </p:nvSpPr>
          <p:spPr>
            <a:xfrm>
              <a:off x="354887" y="3764672"/>
              <a:ext cx="1817490" cy="46987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endParaRPr>
            </a:p>
          </p:txBody>
        </p:sp>
        <p:grpSp>
          <p:nvGrpSpPr>
            <p:cNvPr id="5" name="组合 14">
              <a:extLst>
                <a:ext uri="{FF2B5EF4-FFF2-40B4-BE49-F238E27FC236}">
                  <a16:creationId xmlns:a16="http://schemas.microsoft.com/office/drawing/2014/main" id="{94972E7C-3023-E740-8891-29A69DCEA0AA}"/>
                </a:ext>
              </a:extLst>
            </p:cNvPr>
            <p:cNvGrpSpPr/>
            <p:nvPr/>
          </p:nvGrpSpPr>
          <p:grpSpPr bwMode="auto">
            <a:xfrm>
              <a:off x="522348" y="3829833"/>
              <a:ext cx="1730187" cy="339551"/>
              <a:chOff x="4488675" y="3774995"/>
              <a:chExt cx="1726069" cy="339551"/>
            </a:xfrm>
          </p:grpSpPr>
          <p:sp>
            <p:nvSpPr>
              <p:cNvPr id="6" name="文本框 15">
                <a:extLst>
                  <a:ext uri="{FF2B5EF4-FFF2-40B4-BE49-F238E27FC236}">
                    <a16:creationId xmlns:a16="http://schemas.microsoft.com/office/drawing/2014/main" id="{7AF22D21-1E93-731D-5A62-B2D1671CA404}"/>
                  </a:ext>
                </a:extLst>
              </p:cNvPr>
              <p:cNvSpPr txBox="1">
                <a:spLocks noChangeArrowheads="1"/>
              </p:cNvSpPr>
              <p:nvPr/>
            </p:nvSpPr>
            <p:spPr bwMode="auto">
              <a:xfrm>
                <a:off x="4747110" y="3800393"/>
                <a:ext cx="1467634" cy="24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rPr>
                  <a:t>答辩人：胡蔚瑜</a:t>
                </a:r>
              </a:p>
            </p:txBody>
          </p:sp>
          <p:sp>
            <p:nvSpPr>
              <p:cNvPr id="7" name="Freeform 33">
                <a:extLst>
                  <a:ext uri="{FF2B5EF4-FFF2-40B4-BE49-F238E27FC236}">
                    <a16:creationId xmlns:a16="http://schemas.microsoft.com/office/drawing/2014/main" id="{C46DFBBB-3D55-DBF3-AA5D-21720ED190EC}"/>
                  </a:ext>
                </a:extLst>
              </p:cNvPr>
              <p:cNvSpPr>
                <a:spLocks noEditPoints="1"/>
              </p:cNvSpPr>
              <p:nvPr/>
            </p:nvSpPr>
            <p:spPr bwMode="auto">
              <a:xfrm>
                <a:off x="4488675" y="3774995"/>
                <a:ext cx="257493" cy="339551"/>
              </a:xfrm>
              <a:custGeom>
                <a:avLst/>
                <a:gdLst>
                  <a:gd name="T0" fmla="*/ 214462 w 742"/>
                  <a:gd name="T1" fmla="*/ 80447 h 975"/>
                  <a:gd name="T2" fmla="*/ 214115 w 742"/>
                  <a:gd name="T3" fmla="*/ 87413 h 975"/>
                  <a:gd name="T4" fmla="*/ 215156 w 742"/>
                  <a:gd name="T5" fmla="*/ 94726 h 975"/>
                  <a:gd name="T6" fmla="*/ 202663 w 742"/>
                  <a:gd name="T7" fmla="*/ 123631 h 975"/>
                  <a:gd name="T8" fmla="*/ 207174 w 742"/>
                  <a:gd name="T9" fmla="*/ 91592 h 975"/>
                  <a:gd name="T10" fmla="*/ 206480 w 742"/>
                  <a:gd name="T11" fmla="*/ 83582 h 975"/>
                  <a:gd name="T12" fmla="*/ 208215 w 742"/>
                  <a:gd name="T13" fmla="*/ 78706 h 975"/>
                  <a:gd name="T14" fmla="*/ 210298 w 742"/>
                  <a:gd name="T15" fmla="*/ 32388 h 975"/>
                  <a:gd name="T16" fmla="*/ 213074 w 742"/>
                  <a:gd name="T17" fmla="*/ 39701 h 975"/>
                  <a:gd name="T18" fmla="*/ 235283 w 742"/>
                  <a:gd name="T19" fmla="*/ 58159 h 975"/>
                  <a:gd name="T20" fmla="*/ 213074 w 742"/>
                  <a:gd name="T21" fmla="*/ 78706 h 975"/>
                  <a:gd name="T22" fmla="*/ 147139 w 742"/>
                  <a:gd name="T23" fmla="*/ 1393 h 975"/>
                  <a:gd name="T24" fmla="*/ 205786 w 742"/>
                  <a:gd name="T25" fmla="*/ 35174 h 975"/>
                  <a:gd name="T26" fmla="*/ 178718 w 742"/>
                  <a:gd name="T27" fmla="*/ 64428 h 975"/>
                  <a:gd name="T28" fmla="*/ 75305 w 742"/>
                  <a:gd name="T29" fmla="*/ 81492 h 975"/>
                  <a:gd name="T30" fmla="*/ 106884 w 742"/>
                  <a:gd name="T31" fmla="*/ 34129 h 975"/>
                  <a:gd name="T32" fmla="*/ 169001 w 742"/>
                  <a:gd name="T33" fmla="*/ 40398 h 975"/>
                  <a:gd name="T34" fmla="*/ 104802 w 742"/>
                  <a:gd name="T35" fmla="*/ 31343 h 975"/>
                  <a:gd name="T36" fmla="*/ 19780 w 742"/>
                  <a:gd name="T37" fmla="*/ 22288 h 975"/>
                  <a:gd name="T38" fmla="*/ 91962 w 742"/>
                  <a:gd name="T39" fmla="*/ 103084 h 975"/>
                  <a:gd name="T40" fmla="*/ 157897 w 742"/>
                  <a:gd name="T41" fmla="*/ 90199 h 975"/>
                  <a:gd name="T42" fmla="*/ 164490 w 742"/>
                  <a:gd name="T43" fmla="*/ 94378 h 975"/>
                  <a:gd name="T44" fmla="*/ 166225 w 742"/>
                  <a:gd name="T45" fmla="*/ 109353 h 975"/>
                  <a:gd name="T46" fmla="*/ 170390 w 742"/>
                  <a:gd name="T47" fmla="*/ 108656 h 975"/>
                  <a:gd name="T48" fmla="*/ 179412 w 742"/>
                  <a:gd name="T49" fmla="*/ 124328 h 975"/>
                  <a:gd name="T50" fmla="*/ 169001 w 742"/>
                  <a:gd name="T51" fmla="*/ 145572 h 975"/>
                  <a:gd name="T52" fmla="*/ 115560 w 742"/>
                  <a:gd name="T53" fmla="*/ 181790 h 975"/>
                  <a:gd name="T54" fmla="*/ 87103 w 742"/>
                  <a:gd name="T55" fmla="*/ 144179 h 975"/>
                  <a:gd name="T56" fmla="*/ 82939 w 742"/>
                  <a:gd name="T57" fmla="*/ 104477 h 975"/>
                  <a:gd name="T58" fmla="*/ 91268 w 742"/>
                  <a:gd name="T59" fmla="*/ 111791 h 975"/>
                  <a:gd name="T60" fmla="*/ 182882 w 742"/>
                  <a:gd name="T61" fmla="*/ 86368 h 975"/>
                  <a:gd name="T62" fmla="*/ 187394 w 742"/>
                  <a:gd name="T63" fmla="*/ 125373 h 975"/>
                  <a:gd name="T64" fmla="*/ 146445 w 742"/>
                  <a:gd name="T65" fmla="*/ 188756 h 975"/>
                  <a:gd name="T66" fmla="*/ 81551 w 742"/>
                  <a:gd name="T67" fmla="*/ 151492 h 975"/>
                  <a:gd name="T68" fmla="*/ 74263 w 742"/>
                  <a:gd name="T69" fmla="*/ 100298 h 975"/>
                  <a:gd name="T70" fmla="*/ 182882 w 742"/>
                  <a:gd name="T71" fmla="*/ 86368 h 975"/>
                  <a:gd name="T72" fmla="*/ 13534 w 742"/>
                  <a:gd name="T73" fmla="*/ 231591 h 975"/>
                  <a:gd name="T74" fmla="*/ 117295 w 742"/>
                  <a:gd name="T75" fmla="*/ 250397 h 975"/>
                  <a:gd name="T76" fmla="*/ 111048 w 742"/>
                  <a:gd name="T77" fmla="*/ 207213 h 975"/>
                  <a:gd name="T78" fmla="*/ 147139 w 742"/>
                  <a:gd name="T79" fmla="*/ 200596 h 975"/>
                  <a:gd name="T80" fmla="*/ 137422 w 742"/>
                  <a:gd name="T81" fmla="*/ 224278 h 975"/>
                  <a:gd name="T82" fmla="*/ 170737 w 742"/>
                  <a:gd name="T83" fmla="*/ 192586 h 975"/>
                  <a:gd name="T84" fmla="*/ 257493 w 742"/>
                  <a:gd name="T85" fmla="*/ 254228 h 97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42" h="975">
                    <a:moveTo>
                      <a:pt x="614" y="226"/>
                    </a:moveTo>
                    <a:cubicBezTo>
                      <a:pt x="617" y="226"/>
                      <a:pt x="618" y="228"/>
                      <a:pt x="618" y="231"/>
                    </a:cubicBezTo>
                    <a:lnTo>
                      <a:pt x="619" y="241"/>
                    </a:lnTo>
                    <a:cubicBezTo>
                      <a:pt x="619" y="247"/>
                      <a:pt x="616" y="247"/>
                      <a:pt x="617" y="251"/>
                    </a:cubicBezTo>
                    <a:lnTo>
                      <a:pt x="617" y="263"/>
                    </a:lnTo>
                    <a:cubicBezTo>
                      <a:pt x="617" y="267"/>
                      <a:pt x="620" y="268"/>
                      <a:pt x="620" y="272"/>
                    </a:cubicBezTo>
                    <a:lnTo>
                      <a:pt x="630" y="355"/>
                    </a:lnTo>
                    <a:cubicBezTo>
                      <a:pt x="625" y="365"/>
                      <a:pt x="589" y="365"/>
                      <a:pt x="584" y="355"/>
                    </a:cubicBezTo>
                    <a:lnTo>
                      <a:pt x="594" y="272"/>
                    </a:lnTo>
                    <a:cubicBezTo>
                      <a:pt x="594" y="268"/>
                      <a:pt x="596" y="266"/>
                      <a:pt x="597" y="263"/>
                    </a:cubicBezTo>
                    <a:lnTo>
                      <a:pt x="597" y="251"/>
                    </a:lnTo>
                    <a:cubicBezTo>
                      <a:pt x="597" y="247"/>
                      <a:pt x="595" y="246"/>
                      <a:pt x="595" y="240"/>
                    </a:cubicBezTo>
                    <a:lnTo>
                      <a:pt x="596" y="231"/>
                    </a:lnTo>
                    <a:cubicBezTo>
                      <a:pt x="596" y="228"/>
                      <a:pt x="597" y="226"/>
                      <a:pt x="600" y="226"/>
                    </a:cubicBezTo>
                    <a:lnTo>
                      <a:pt x="600" y="93"/>
                    </a:lnTo>
                    <a:lnTo>
                      <a:pt x="606" y="93"/>
                    </a:lnTo>
                    <a:cubicBezTo>
                      <a:pt x="610" y="93"/>
                      <a:pt x="614" y="96"/>
                      <a:pt x="614" y="100"/>
                    </a:cubicBezTo>
                    <a:lnTo>
                      <a:pt x="614" y="114"/>
                    </a:lnTo>
                    <a:lnTo>
                      <a:pt x="680" y="157"/>
                    </a:lnTo>
                    <a:cubicBezTo>
                      <a:pt x="685" y="160"/>
                      <a:pt x="684" y="166"/>
                      <a:pt x="678" y="167"/>
                    </a:cubicBezTo>
                    <a:lnTo>
                      <a:pt x="614" y="174"/>
                    </a:lnTo>
                    <a:lnTo>
                      <a:pt x="614" y="226"/>
                    </a:lnTo>
                    <a:close/>
                    <a:moveTo>
                      <a:pt x="60" y="54"/>
                    </a:moveTo>
                    <a:lnTo>
                      <a:pt x="424" y="4"/>
                    </a:lnTo>
                    <a:cubicBezTo>
                      <a:pt x="439" y="2"/>
                      <a:pt x="444" y="0"/>
                      <a:pt x="459" y="10"/>
                    </a:cubicBezTo>
                    <a:lnTo>
                      <a:pt x="593" y="101"/>
                    </a:lnTo>
                    <a:lnTo>
                      <a:pt x="593" y="177"/>
                    </a:lnTo>
                    <a:lnTo>
                      <a:pt x="515" y="185"/>
                    </a:lnTo>
                    <a:lnTo>
                      <a:pt x="526" y="234"/>
                    </a:lnTo>
                    <a:cubicBezTo>
                      <a:pt x="424" y="210"/>
                      <a:pt x="319" y="210"/>
                      <a:pt x="217" y="234"/>
                    </a:cubicBezTo>
                    <a:lnTo>
                      <a:pt x="237" y="144"/>
                    </a:lnTo>
                    <a:cubicBezTo>
                      <a:pt x="245" y="112"/>
                      <a:pt x="275" y="103"/>
                      <a:pt x="308" y="98"/>
                    </a:cubicBezTo>
                    <a:cubicBezTo>
                      <a:pt x="350" y="93"/>
                      <a:pt x="393" y="93"/>
                      <a:pt x="435" y="98"/>
                    </a:cubicBezTo>
                    <a:cubicBezTo>
                      <a:pt x="455" y="101"/>
                      <a:pt x="474" y="106"/>
                      <a:pt x="487" y="116"/>
                    </a:cubicBezTo>
                    <a:cubicBezTo>
                      <a:pt x="471" y="99"/>
                      <a:pt x="455" y="94"/>
                      <a:pt x="426" y="91"/>
                    </a:cubicBezTo>
                    <a:cubicBezTo>
                      <a:pt x="382" y="85"/>
                      <a:pt x="347" y="84"/>
                      <a:pt x="302" y="90"/>
                    </a:cubicBezTo>
                    <a:cubicBezTo>
                      <a:pt x="236" y="98"/>
                      <a:pt x="228" y="123"/>
                      <a:pt x="217" y="168"/>
                    </a:cubicBezTo>
                    <a:lnTo>
                      <a:pt x="57" y="64"/>
                    </a:lnTo>
                    <a:cubicBezTo>
                      <a:pt x="51" y="60"/>
                      <a:pt x="52" y="55"/>
                      <a:pt x="60" y="54"/>
                    </a:cubicBezTo>
                    <a:close/>
                    <a:moveTo>
                      <a:pt x="265" y="296"/>
                    </a:moveTo>
                    <a:cubicBezTo>
                      <a:pt x="265" y="284"/>
                      <a:pt x="269" y="284"/>
                      <a:pt x="279" y="287"/>
                    </a:cubicBezTo>
                    <a:cubicBezTo>
                      <a:pt x="306" y="294"/>
                      <a:pt x="427" y="272"/>
                      <a:pt x="455" y="259"/>
                    </a:cubicBezTo>
                    <a:cubicBezTo>
                      <a:pt x="460" y="257"/>
                      <a:pt x="465" y="255"/>
                      <a:pt x="469" y="261"/>
                    </a:cubicBezTo>
                    <a:cubicBezTo>
                      <a:pt x="472" y="263"/>
                      <a:pt x="473" y="267"/>
                      <a:pt x="474" y="271"/>
                    </a:cubicBezTo>
                    <a:cubicBezTo>
                      <a:pt x="477" y="282"/>
                      <a:pt x="477" y="297"/>
                      <a:pt x="478" y="308"/>
                    </a:cubicBezTo>
                    <a:cubicBezTo>
                      <a:pt x="478" y="310"/>
                      <a:pt x="479" y="313"/>
                      <a:pt x="479" y="314"/>
                    </a:cubicBezTo>
                    <a:cubicBezTo>
                      <a:pt x="480" y="322"/>
                      <a:pt x="482" y="323"/>
                      <a:pt x="485" y="321"/>
                    </a:cubicBezTo>
                    <a:cubicBezTo>
                      <a:pt x="488" y="319"/>
                      <a:pt x="489" y="316"/>
                      <a:pt x="491" y="312"/>
                    </a:cubicBezTo>
                    <a:cubicBezTo>
                      <a:pt x="495" y="304"/>
                      <a:pt x="499" y="300"/>
                      <a:pt x="504" y="300"/>
                    </a:cubicBezTo>
                    <a:cubicBezTo>
                      <a:pt x="514" y="300"/>
                      <a:pt x="520" y="325"/>
                      <a:pt x="517" y="357"/>
                    </a:cubicBezTo>
                    <a:cubicBezTo>
                      <a:pt x="513" y="389"/>
                      <a:pt x="502" y="414"/>
                      <a:pt x="492" y="414"/>
                    </a:cubicBezTo>
                    <a:cubicBezTo>
                      <a:pt x="489" y="414"/>
                      <a:pt x="488" y="415"/>
                      <a:pt x="487" y="418"/>
                    </a:cubicBezTo>
                    <a:cubicBezTo>
                      <a:pt x="478" y="463"/>
                      <a:pt x="448" y="501"/>
                      <a:pt x="413" y="521"/>
                    </a:cubicBezTo>
                    <a:cubicBezTo>
                      <a:pt x="383" y="538"/>
                      <a:pt x="365" y="538"/>
                      <a:pt x="333" y="522"/>
                    </a:cubicBezTo>
                    <a:cubicBezTo>
                      <a:pt x="296" y="504"/>
                      <a:pt x="265" y="464"/>
                      <a:pt x="256" y="418"/>
                    </a:cubicBezTo>
                    <a:cubicBezTo>
                      <a:pt x="255" y="415"/>
                      <a:pt x="254" y="414"/>
                      <a:pt x="251" y="414"/>
                    </a:cubicBezTo>
                    <a:cubicBezTo>
                      <a:pt x="241" y="414"/>
                      <a:pt x="230" y="389"/>
                      <a:pt x="226" y="357"/>
                    </a:cubicBezTo>
                    <a:cubicBezTo>
                      <a:pt x="223" y="325"/>
                      <a:pt x="229" y="300"/>
                      <a:pt x="239" y="300"/>
                    </a:cubicBezTo>
                    <a:cubicBezTo>
                      <a:pt x="244" y="300"/>
                      <a:pt x="249" y="306"/>
                      <a:pt x="254" y="316"/>
                    </a:cubicBezTo>
                    <a:cubicBezTo>
                      <a:pt x="256" y="320"/>
                      <a:pt x="261" y="326"/>
                      <a:pt x="263" y="321"/>
                    </a:cubicBezTo>
                    <a:cubicBezTo>
                      <a:pt x="265" y="318"/>
                      <a:pt x="265" y="300"/>
                      <a:pt x="265" y="296"/>
                    </a:cubicBezTo>
                    <a:close/>
                    <a:moveTo>
                      <a:pt x="527" y="248"/>
                    </a:moveTo>
                    <a:cubicBezTo>
                      <a:pt x="529" y="261"/>
                      <a:pt x="529" y="275"/>
                      <a:pt x="529" y="288"/>
                    </a:cubicBezTo>
                    <a:cubicBezTo>
                      <a:pt x="542" y="306"/>
                      <a:pt x="542" y="340"/>
                      <a:pt x="540" y="360"/>
                    </a:cubicBezTo>
                    <a:cubicBezTo>
                      <a:pt x="538" y="382"/>
                      <a:pt x="530" y="422"/>
                      <a:pt x="508" y="435"/>
                    </a:cubicBezTo>
                    <a:cubicBezTo>
                      <a:pt x="498" y="478"/>
                      <a:pt x="463" y="518"/>
                      <a:pt x="422" y="542"/>
                    </a:cubicBezTo>
                    <a:cubicBezTo>
                      <a:pt x="391" y="561"/>
                      <a:pt x="356" y="563"/>
                      <a:pt x="323" y="544"/>
                    </a:cubicBezTo>
                    <a:cubicBezTo>
                      <a:pt x="281" y="521"/>
                      <a:pt x="246" y="479"/>
                      <a:pt x="235" y="435"/>
                    </a:cubicBezTo>
                    <a:cubicBezTo>
                      <a:pt x="213" y="422"/>
                      <a:pt x="205" y="382"/>
                      <a:pt x="203" y="360"/>
                    </a:cubicBezTo>
                    <a:cubicBezTo>
                      <a:pt x="201" y="340"/>
                      <a:pt x="201" y="306"/>
                      <a:pt x="214" y="288"/>
                    </a:cubicBezTo>
                    <a:cubicBezTo>
                      <a:pt x="214" y="275"/>
                      <a:pt x="214" y="262"/>
                      <a:pt x="215" y="248"/>
                    </a:cubicBezTo>
                    <a:cubicBezTo>
                      <a:pt x="318" y="224"/>
                      <a:pt x="424" y="224"/>
                      <a:pt x="527" y="248"/>
                    </a:cubicBezTo>
                    <a:close/>
                    <a:moveTo>
                      <a:pt x="0" y="730"/>
                    </a:moveTo>
                    <a:cubicBezTo>
                      <a:pt x="10" y="707"/>
                      <a:pt x="23" y="686"/>
                      <a:pt x="39" y="665"/>
                    </a:cubicBezTo>
                    <a:cubicBezTo>
                      <a:pt x="112" y="573"/>
                      <a:pt x="186" y="603"/>
                      <a:pt x="252" y="554"/>
                    </a:cubicBezTo>
                    <a:cubicBezTo>
                      <a:pt x="276" y="615"/>
                      <a:pt x="294" y="664"/>
                      <a:pt x="338" y="719"/>
                    </a:cubicBezTo>
                    <a:lnTo>
                      <a:pt x="347" y="644"/>
                    </a:lnTo>
                    <a:lnTo>
                      <a:pt x="320" y="595"/>
                    </a:lnTo>
                    <a:cubicBezTo>
                      <a:pt x="317" y="590"/>
                      <a:pt x="316" y="581"/>
                      <a:pt x="319" y="576"/>
                    </a:cubicBezTo>
                    <a:cubicBezTo>
                      <a:pt x="346" y="589"/>
                      <a:pt x="397" y="589"/>
                      <a:pt x="424" y="576"/>
                    </a:cubicBezTo>
                    <a:cubicBezTo>
                      <a:pt x="426" y="582"/>
                      <a:pt x="426" y="589"/>
                      <a:pt x="424" y="594"/>
                    </a:cubicBezTo>
                    <a:lnTo>
                      <a:pt x="396" y="644"/>
                    </a:lnTo>
                    <a:lnTo>
                      <a:pt x="405" y="719"/>
                    </a:lnTo>
                    <a:cubicBezTo>
                      <a:pt x="449" y="664"/>
                      <a:pt x="467" y="615"/>
                      <a:pt x="492" y="553"/>
                    </a:cubicBezTo>
                    <a:cubicBezTo>
                      <a:pt x="554" y="598"/>
                      <a:pt x="632" y="574"/>
                      <a:pt x="704" y="665"/>
                    </a:cubicBezTo>
                    <a:cubicBezTo>
                      <a:pt x="720" y="686"/>
                      <a:pt x="733" y="707"/>
                      <a:pt x="742" y="730"/>
                    </a:cubicBezTo>
                    <a:cubicBezTo>
                      <a:pt x="524" y="971"/>
                      <a:pt x="219" y="975"/>
                      <a:pt x="0" y="73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a:solidFill>
                    <a:schemeClr val="bg1"/>
                  </a:solidFill>
                </a:endParaRPr>
              </a:p>
            </p:txBody>
          </p:sp>
        </p:grpSp>
      </p:grpSp>
      <p:grpSp>
        <p:nvGrpSpPr>
          <p:cNvPr id="8" name="组合 21">
            <a:extLst>
              <a:ext uri="{FF2B5EF4-FFF2-40B4-BE49-F238E27FC236}">
                <a16:creationId xmlns:a16="http://schemas.microsoft.com/office/drawing/2014/main" id="{6156564B-AFBE-2431-8B40-692590114CBC}"/>
              </a:ext>
            </a:extLst>
          </p:cNvPr>
          <p:cNvGrpSpPr/>
          <p:nvPr/>
        </p:nvGrpSpPr>
        <p:grpSpPr bwMode="auto">
          <a:xfrm>
            <a:off x="8793498" y="4051340"/>
            <a:ext cx="2854216" cy="768074"/>
            <a:chOff x="2705903" y="3808153"/>
            <a:chExt cx="1817776" cy="469872"/>
          </a:xfrm>
        </p:grpSpPr>
        <p:sp>
          <p:nvSpPr>
            <p:cNvPr id="9" name="圆角矩形 24">
              <a:extLst>
                <a:ext uri="{FF2B5EF4-FFF2-40B4-BE49-F238E27FC236}">
                  <a16:creationId xmlns:a16="http://schemas.microsoft.com/office/drawing/2014/main" id="{E3DDFCDA-50F4-0859-7EA1-EEF26BE7F1C3}"/>
                </a:ext>
              </a:extLst>
            </p:cNvPr>
            <p:cNvSpPr/>
            <p:nvPr/>
          </p:nvSpPr>
          <p:spPr>
            <a:xfrm>
              <a:off x="2706188" y="3808153"/>
              <a:ext cx="1817491" cy="46987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endParaRPr>
            </a:p>
          </p:txBody>
        </p:sp>
        <p:grpSp>
          <p:nvGrpSpPr>
            <p:cNvPr id="11" name="组合 18">
              <a:extLst>
                <a:ext uri="{FF2B5EF4-FFF2-40B4-BE49-F238E27FC236}">
                  <a16:creationId xmlns:a16="http://schemas.microsoft.com/office/drawing/2014/main" id="{4DDFBED7-0B82-79EF-C9CF-00F03BE40672}"/>
                </a:ext>
              </a:extLst>
            </p:cNvPr>
            <p:cNvGrpSpPr/>
            <p:nvPr/>
          </p:nvGrpSpPr>
          <p:grpSpPr bwMode="auto">
            <a:xfrm>
              <a:off x="2870521" y="3889200"/>
              <a:ext cx="1653158" cy="307777"/>
              <a:chOff x="718649" y="3774995"/>
              <a:chExt cx="1653158" cy="307777"/>
            </a:xfrm>
          </p:grpSpPr>
          <p:sp>
            <p:nvSpPr>
              <p:cNvPr id="12" name="Freeform 26">
                <a:extLst>
                  <a:ext uri="{FF2B5EF4-FFF2-40B4-BE49-F238E27FC236}">
                    <a16:creationId xmlns:a16="http://schemas.microsoft.com/office/drawing/2014/main" id="{24DADD80-D05C-C8C3-93E6-8C51C66C8B27}"/>
                  </a:ext>
                </a:extLst>
              </p:cNvPr>
              <p:cNvSpPr>
                <a:spLocks noEditPoints="1"/>
              </p:cNvSpPr>
              <p:nvPr/>
            </p:nvSpPr>
            <p:spPr bwMode="auto">
              <a:xfrm>
                <a:off x="718649" y="3774995"/>
                <a:ext cx="266362" cy="307777"/>
              </a:xfrm>
              <a:custGeom>
                <a:avLst/>
                <a:gdLst>
                  <a:gd name="T0" fmla="*/ 266362 w 1137"/>
                  <a:gd name="T1" fmla="*/ 278710 h 1313"/>
                  <a:gd name="T2" fmla="*/ 187882 w 1137"/>
                  <a:gd name="T3" fmla="*/ 182135 h 1313"/>
                  <a:gd name="T4" fmla="*/ 153445 w 1137"/>
                  <a:gd name="T5" fmla="*/ 291837 h 1313"/>
                  <a:gd name="T6" fmla="*/ 142435 w 1137"/>
                  <a:gd name="T7" fmla="*/ 224562 h 1313"/>
                  <a:gd name="T8" fmla="*/ 123927 w 1137"/>
                  <a:gd name="T9" fmla="*/ 224562 h 1313"/>
                  <a:gd name="T10" fmla="*/ 112917 w 1137"/>
                  <a:gd name="T11" fmla="*/ 291837 h 1313"/>
                  <a:gd name="T12" fmla="*/ 78480 w 1137"/>
                  <a:gd name="T13" fmla="*/ 182135 h 1313"/>
                  <a:gd name="T14" fmla="*/ 0 w 1137"/>
                  <a:gd name="T15" fmla="*/ 278710 h 1313"/>
                  <a:gd name="T16" fmla="*/ 0 w 1137"/>
                  <a:gd name="T17" fmla="*/ 280117 h 1313"/>
                  <a:gd name="T18" fmla="*/ 0 w 1137"/>
                  <a:gd name="T19" fmla="*/ 280820 h 1313"/>
                  <a:gd name="T20" fmla="*/ 133064 w 1137"/>
                  <a:gd name="T21" fmla="*/ 305199 h 1313"/>
                  <a:gd name="T22" fmla="*/ 266362 w 1137"/>
                  <a:gd name="T23" fmla="*/ 280820 h 1313"/>
                  <a:gd name="T24" fmla="*/ 266362 w 1137"/>
                  <a:gd name="T25" fmla="*/ 280117 h 1313"/>
                  <a:gd name="T26" fmla="*/ 266362 w 1137"/>
                  <a:gd name="T27" fmla="*/ 278710 h 1313"/>
                  <a:gd name="T28" fmla="*/ 140092 w 1137"/>
                  <a:gd name="T29" fmla="*/ 190808 h 1313"/>
                  <a:gd name="T30" fmla="*/ 126270 w 1137"/>
                  <a:gd name="T31" fmla="*/ 190808 h 1313"/>
                  <a:gd name="T32" fmla="*/ 122522 w 1137"/>
                  <a:gd name="T33" fmla="*/ 192449 h 1313"/>
                  <a:gd name="T34" fmla="*/ 117134 w 1137"/>
                  <a:gd name="T35" fmla="*/ 197605 h 1313"/>
                  <a:gd name="T36" fmla="*/ 116197 w 1137"/>
                  <a:gd name="T37" fmla="*/ 204169 h 1313"/>
                  <a:gd name="T38" fmla="*/ 122990 w 1137"/>
                  <a:gd name="T39" fmla="*/ 215420 h 1313"/>
                  <a:gd name="T40" fmla="*/ 127441 w 1137"/>
                  <a:gd name="T41" fmla="*/ 217999 h 1313"/>
                  <a:gd name="T42" fmla="*/ 138921 w 1137"/>
                  <a:gd name="T43" fmla="*/ 217999 h 1313"/>
                  <a:gd name="T44" fmla="*/ 143372 w 1137"/>
                  <a:gd name="T45" fmla="*/ 215420 h 1313"/>
                  <a:gd name="T46" fmla="*/ 150165 w 1137"/>
                  <a:gd name="T47" fmla="*/ 204169 h 1313"/>
                  <a:gd name="T48" fmla="*/ 149228 w 1137"/>
                  <a:gd name="T49" fmla="*/ 197605 h 1313"/>
                  <a:gd name="T50" fmla="*/ 143840 w 1137"/>
                  <a:gd name="T51" fmla="*/ 192449 h 1313"/>
                  <a:gd name="T52" fmla="*/ 140092 w 1137"/>
                  <a:gd name="T53" fmla="*/ 190808 h 1313"/>
                  <a:gd name="T54" fmla="*/ 133064 w 1137"/>
                  <a:gd name="T55" fmla="*/ 164085 h 1313"/>
                  <a:gd name="T56" fmla="*/ 192568 w 1137"/>
                  <a:gd name="T57" fmla="*/ 76417 h 1313"/>
                  <a:gd name="T58" fmla="*/ 133064 w 1137"/>
                  <a:gd name="T59" fmla="*/ 0 h 1313"/>
                  <a:gd name="T60" fmla="*/ 73794 w 1137"/>
                  <a:gd name="T61" fmla="*/ 76417 h 1313"/>
                  <a:gd name="T62" fmla="*/ 133064 w 1137"/>
                  <a:gd name="T63" fmla="*/ 164085 h 131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37" h="1313">
                    <a:moveTo>
                      <a:pt x="1137" y="1189"/>
                    </a:moveTo>
                    <a:cubicBezTo>
                      <a:pt x="1137" y="1017"/>
                      <a:pt x="1000" y="853"/>
                      <a:pt x="802" y="777"/>
                    </a:cubicBezTo>
                    <a:lnTo>
                      <a:pt x="655" y="1245"/>
                    </a:lnTo>
                    <a:lnTo>
                      <a:pt x="608" y="958"/>
                    </a:lnTo>
                    <a:lnTo>
                      <a:pt x="529" y="958"/>
                    </a:lnTo>
                    <a:lnTo>
                      <a:pt x="482" y="1245"/>
                    </a:lnTo>
                    <a:lnTo>
                      <a:pt x="335" y="777"/>
                    </a:lnTo>
                    <a:cubicBezTo>
                      <a:pt x="138" y="853"/>
                      <a:pt x="0" y="1017"/>
                      <a:pt x="0" y="1189"/>
                    </a:cubicBezTo>
                    <a:cubicBezTo>
                      <a:pt x="0" y="1191"/>
                      <a:pt x="0" y="1193"/>
                      <a:pt x="0" y="1195"/>
                    </a:cubicBezTo>
                    <a:cubicBezTo>
                      <a:pt x="0" y="1196"/>
                      <a:pt x="0" y="1197"/>
                      <a:pt x="0" y="1198"/>
                    </a:cubicBezTo>
                    <a:cubicBezTo>
                      <a:pt x="0" y="1313"/>
                      <a:pt x="119" y="1302"/>
                      <a:pt x="568" y="1302"/>
                    </a:cubicBezTo>
                    <a:cubicBezTo>
                      <a:pt x="1047" y="1302"/>
                      <a:pt x="1137" y="1313"/>
                      <a:pt x="1137" y="1198"/>
                    </a:cubicBezTo>
                    <a:cubicBezTo>
                      <a:pt x="1137" y="1197"/>
                      <a:pt x="1137" y="1196"/>
                      <a:pt x="1137" y="1195"/>
                    </a:cubicBezTo>
                    <a:cubicBezTo>
                      <a:pt x="1137" y="1193"/>
                      <a:pt x="1137" y="1191"/>
                      <a:pt x="1137" y="1189"/>
                    </a:cubicBezTo>
                    <a:close/>
                    <a:moveTo>
                      <a:pt x="598" y="814"/>
                    </a:moveTo>
                    <a:lnTo>
                      <a:pt x="539" y="814"/>
                    </a:lnTo>
                    <a:cubicBezTo>
                      <a:pt x="533" y="814"/>
                      <a:pt x="527" y="816"/>
                      <a:pt x="523" y="821"/>
                    </a:cubicBezTo>
                    <a:lnTo>
                      <a:pt x="500" y="843"/>
                    </a:lnTo>
                    <a:cubicBezTo>
                      <a:pt x="493" y="851"/>
                      <a:pt x="491" y="862"/>
                      <a:pt x="496" y="871"/>
                    </a:cubicBezTo>
                    <a:lnTo>
                      <a:pt x="525" y="919"/>
                    </a:lnTo>
                    <a:cubicBezTo>
                      <a:pt x="529" y="926"/>
                      <a:pt x="536" y="930"/>
                      <a:pt x="544" y="930"/>
                    </a:cubicBezTo>
                    <a:lnTo>
                      <a:pt x="593" y="930"/>
                    </a:lnTo>
                    <a:cubicBezTo>
                      <a:pt x="601" y="930"/>
                      <a:pt x="608" y="926"/>
                      <a:pt x="612" y="919"/>
                    </a:cubicBezTo>
                    <a:lnTo>
                      <a:pt x="641" y="871"/>
                    </a:lnTo>
                    <a:cubicBezTo>
                      <a:pt x="646" y="862"/>
                      <a:pt x="644" y="851"/>
                      <a:pt x="637" y="843"/>
                    </a:cubicBezTo>
                    <a:lnTo>
                      <a:pt x="614" y="821"/>
                    </a:lnTo>
                    <a:cubicBezTo>
                      <a:pt x="610" y="816"/>
                      <a:pt x="604" y="814"/>
                      <a:pt x="598" y="814"/>
                    </a:cubicBezTo>
                    <a:close/>
                    <a:moveTo>
                      <a:pt x="568" y="700"/>
                    </a:moveTo>
                    <a:cubicBezTo>
                      <a:pt x="708" y="700"/>
                      <a:pt x="822" y="506"/>
                      <a:pt x="822" y="326"/>
                    </a:cubicBezTo>
                    <a:cubicBezTo>
                      <a:pt x="822" y="146"/>
                      <a:pt x="708" y="0"/>
                      <a:pt x="568" y="0"/>
                    </a:cubicBezTo>
                    <a:cubicBezTo>
                      <a:pt x="429" y="0"/>
                      <a:pt x="315" y="146"/>
                      <a:pt x="315" y="326"/>
                    </a:cubicBezTo>
                    <a:cubicBezTo>
                      <a:pt x="315" y="506"/>
                      <a:pt x="429" y="700"/>
                      <a:pt x="568" y="70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lgn="ctr"/>
                <a:endParaRPr lang="zh-CN" altLang="en-US">
                  <a:solidFill>
                    <a:schemeClr val="bg1"/>
                  </a:solidFill>
                </a:endParaRPr>
              </a:p>
            </p:txBody>
          </p:sp>
          <p:sp>
            <p:nvSpPr>
              <p:cNvPr id="13" name="文本框 20">
                <a:extLst>
                  <a:ext uri="{FF2B5EF4-FFF2-40B4-BE49-F238E27FC236}">
                    <a16:creationId xmlns:a16="http://schemas.microsoft.com/office/drawing/2014/main" id="{F90F7942-75C5-72E6-2C6B-125A6658383F}"/>
                  </a:ext>
                </a:extLst>
              </p:cNvPr>
              <p:cNvSpPr txBox="1">
                <a:spLocks noChangeArrowheads="1"/>
              </p:cNvSpPr>
              <p:nvPr/>
            </p:nvSpPr>
            <p:spPr bwMode="auto">
              <a:xfrm>
                <a:off x="1035513" y="3783384"/>
                <a:ext cx="1336294" cy="24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400" dirty="0">
                    <a:solidFill>
                      <a:schemeClr val="bg1"/>
                    </a:solidFill>
                    <a:latin typeface="微软雅黑" panose="020B0503020204020204" pitchFamily="34" charset="-122"/>
                    <a:ea typeface="微软雅黑" panose="020B0503020204020204" pitchFamily="34" charset="-122"/>
                  </a:rPr>
                  <a:t>导师：杨义</a:t>
                </a:r>
              </a:p>
            </p:txBody>
          </p:sp>
        </p:grpSp>
      </p:gr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12041" y="423"/>
            <a:ext cx="4059814" cy="6911575"/>
          </a:xfrm>
          <a:prstGeom prst="rect">
            <a:avLst/>
          </a:prstGeom>
          <a:solidFill>
            <a:schemeClr val="accent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dirty="0">
              <a:ea typeface="微软雅黑" panose="020B0503020204020204" pitchFamily="34" charset="-122"/>
            </a:endParaRPr>
          </a:p>
        </p:txBody>
      </p:sp>
      <p:grpSp>
        <p:nvGrpSpPr>
          <p:cNvPr id="2" name="组合 1"/>
          <p:cNvGrpSpPr/>
          <p:nvPr/>
        </p:nvGrpSpPr>
        <p:grpSpPr>
          <a:xfrm>
            <a:off x="584530" y="2122716"/>
            <a:ext cx="2866671" cy="1483090"/>
            <a:chOff x="1819275" y="1143000"/>
            <a:chExt cx="2867025" cy="1483273"/>
          </a:xfrm>
        </p:grpSpPr>
        <p:sp>
          <p:nvSpPr>
            <p:cNvPr id="3" name="矩形 2"/>
            <p:cNvSpPr/>
            <p:nvPr/>
          </p:nvSpPr>
          <p:spPr>
            <a:xfrm>
              <a:off x="1819275" y="1143000"/>
              <a:ext cx="2590800" cy="126682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7" name="矩形 16"/>
            <p:cNvSpPr/>
            <p:nvPr/>
          </p:nvSpPr>
          <p:spPr>
            <a:xfrm>
              <a:off x="2095500" y="1359448"/>
              <a:ext cx="2590800" cy="126682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dirty="0">
                <a:solidFill>
                  <a:srgbClr val="4EB796"/>
                </a:solidFill>
                <a:latin typeface="微软雅黑" panose="020B0503020204020204" pitchFamily="34" charset="-122"/>
                <a:ea typeface="微软雅黑" panose="020B0503020204020204" pitchFamily="34" charset="-122"/>
              </a:endParaRPr>
            </a:p>
          </p:txBody>
        </p:sp>
      </p:grpSp>
      <p:sp>
        <p:nvSpPr>
          <p:cNvPr id="19" name="文本框 18"/>
          <p:cNvSpPr txBox="1"/>
          <p:nvPr/>
        </p:nvSpPr>
        <p:spPr>
          <a:xfrm>
            <a:off x="495603" y="3753674"/>
            <a:ext cx="3044524" cy="675891"/>
          </a:xfrm>
          <a:prstGeom prst="rect">
            <a:avLst/>
          </a:prstGeom>
          <a:noFill/>
        </p:spPr>
        <p:txBody>
          <a:bodyPr wrap="square" rtlCol="0">
            <a:spAutoFit/>
          </a:bodyPr>
          <a:lstStyle/>
          <a:p>
            <a:pPr algn="ctr"/>
            <a:r>
              <a:rPr lang="en-US" altLang="zh-CN" sz="3790" dirty="0">
                <a:solidFill>
                  <a:schemeClr val="bg1"/>
                </a:solidFill>
                <a:latin typeface="Kozuka Gothic Pro M" panose="020B0700000000000000" pitchFamily="34" charset="-128"/>
                <a:ea typeface="Kozuka Gothic Pro M" panose="020B0700000000000000" pitchFamily="34" charset="-128"/>
              </a:rPr>
              <a:t>CONTENTS</a:t>
            </a:r>
            <a:endParaRPr lang="zh-CN" altLang="en-US" sz="3790" dirty="0">
              <a:solidFill>
                <a:schemeClr val="bg1"/>
              </a:solidFill>
              <a:latin typeface="Kozuka Gothic Pro M" panose="020B0700000000000000" pitchFamily="34" charset="-128"/>
              <a:ea typeface="Kozuka Gothic Pro M" panose="020B0700000000000000" pitchFamily="34" charset="-128"/>
            </a:endParaRPr>
          </a:p>
        </p:txBody>
      </p:sp>
      <p:sp>
        <p:nvSpPr>
          <p:cNvPr id="24" name="文本框 23"/>
          <p:cNvSpPr txBox="1"/>
          <p:nvPr/>
        </p:nvSpPr>
        <p:spPr>
          <a:xfrm>
            <a:off x="1084009" y="2340326"/>
            <a:ext cx="1867713" cy="1015663"/>
          </a:xfrm>
          <a:prstGeom prst="rect">
            <a:avLst/>
          </a:prstGeom>
          <a:noFill/>
        </p:spPr>
        <p:txBody>
          <a:bodyPr wrap="square" rtlCol="0">
            <a:spAutoFit/>
          </a:bodyPr>
          <a:lstStyle/>
          <a:p>
            <a:pPr algn="ctr"/>
            <a:r>
              <a:rPr lang="zh-CN" altLang="en-US" sz="6000" b="1" dirty="0">
                <a:solidFill>
                  <a:schemeClr val="bg1"/>
                </a:solidFill>
                <a:latin typeface="微软雅黑" panose="020B0503020204020204" pitchFamily="34" charset="-122"/>
                <a:ea typeface="微软雅黑" panose="020B0503020204020204" pitchFamily="34" charset="-122"/>
              </a:rPr>
              <a:t>目录</a:t>
            </a:r>
          </a:p>
        </p:txBody>
      </p:sp>
      <p:grpSp>
        <p:nvGrpSpPr>
          <p:cNvPr id="26" name="组合 25"/>
          <p:cNvGrpSpPr/>
          <p:nvPr/>
        </p:nvGrpSpPr>
        <p:grpSpPr>
          <a:xfrm>
            <a:off x="6217764" y="1467162"/>
            <a:ext cx="4186828" cy="539983"/>
            <a:chOff x="3303678" y="1772209"/>
            <a:chExt cx="3140530" cy="539983"/>
          </a:xfrm>
        </p:grpSpPr>
        <p:sp>
          <p:nvSpPr>
            <p:cNvPr id="27" name="TextBox 11"/>
            <p:cNvSpPr txBox="1"/>
            <p:nvPr/>
          </p:nvSpPr>
          <p:spPr>
            <a:xfrm>
              <a:off x="3303678" y="1772209"/>
              <a:ext cx="3140530" cy="507831"/>
            </a:xfrm>
            <a:prstGeom prst="rect">
              <a:avLst/>
            </a:prstGeom>
            <a:noFill/>
          </p:spPr>
          <p:txBody>
            <a:bodyPr wrap="square" rtlCol="0">
              <a:spAutoFit/>
            </a:bodyPr>
            <a:lstStyle/>
            <a:p>
              <a:r>
                <a:rPr lang="zh-CN" altLang="en-US" sz="2700" b="1" dirty="0">
                  <a:solidFill>
                    <a:schemeClr val="accent1"/>
                  </a:solidFill>
                </a:rPr>
                <a:t>选题背景及意义</a:t>
              </a:r>
            </a:p>
          </p:txBody>
        </p:sp>
        <p:cxnSp>
          <p:nvCxnSpPr>
            <p:cNvPr id="28" name="直接连接符 27"/>
            <p:cNvCxnSpPr/>
            <p:nvPr/>
          </p:nvCxnSpPr>
          <p:spPr>
            <a:xfrm>
              <a:off x="3419872" y="2312192"/>
              <a:ext cx="2954123"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6217764" y="2268920"/>
            <a:ext cx="4186828" cy="539400"/>
            <a:chOff x="3303678" y="2574743"/>
            <a:chExt cx="3140530" cy="539400"/>
          </a:xfrm>
        </p:grpSpPr>
        <p:sp>
          <p:nvSpPr>
            <p:cNvPr id="30" name="TextBox 47"/>
            <p:cNvSpPr txBox="1"/>
            <p:nvPr/>
          </p:nvSpPr>
          <p:spPr>
            <a:xfrm>
              <a:off x="3303678" y="2574743"/>
              <a:ext cx="3140530" cy="507831"/>
            </a:xfrm>
            <a:prstGeom prst="rect">
              <a:avLst/>
            </a:prstGeom>
            <a:noFill/>
          </p:spPr>
          <p:txBody>
            <a:bodyPr wrap="square" rtlCol="0">
              <a:spAutoFit/>
            </a:bodyPr>
            <a:lstStyle/>
            <a:p>
              <a:r>
                <a:rPr lang="zh-CN" altLang="en-US" sz="2700" b="1" dirty="0">
                  <a:solidFill>
                    <a:schemeClr val="accent1"/>
                  </a:solidFill>
                </a:rPr>
                <a:t>研究现状</a:t>
              </a:r>
            </a:p>
          </p:txBody>
        </p:sp>
        <p:cxnSp>
          <p:nvCxnSpPr>
            <p:cNvPr id="31" name="直接连接符 30"/>
            <p:cNvCxnSpPr/>
            <p:nvPr/>
          </p:nvCxnSpPr>
          <p:spPr>
            <a:xfrm>
              <a:off x="3419872" y="3114143"/>
              <a:ext cx="2954123"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6217764" y="3070099"/>
            <a:ext cx="4186828" cy="550163"/>
            <a:chOff x="3303678" y="3377277"/>
            <a:chExt cx="3140530" cy="550163"/>
          </a:xfrm>
        </p:grpSpPr>
        <p:sp>
          <p:nvSpPr>
            <p:cNvPr id="33" name="TextBox 51"/>
            <p:cNvSpPr txBox="1"/>
            <p:nvPr/>
          </p:nvSpPr>
          <p:spPr>
            <a:xfrm>
              <a:off x="3303678" y="3377277"/>
              <a:ext cx="3140530" cy="507831"/>
            </a:xfrm>
            <a:prstGeom prst="rect">
              <a:avLst/>
            </a:prstGeom>
            <a:noFill/>
          </p:spPr>
          <p:txBody>
            <a:bodyPr wrap="square" rtlCol="0">
              <a:spAutoFit/>
            </a:bodyPr>
            <a:lstStyle/>
            <a:p>
              <a:r>
                <a:rPr lang="zh-CN" altLang="en-US" sz="2700" b="1" dirty="0">
                  <a:solidFill>
                    <a:schemeClr val="accent1"/>
                  </a:solidFill>
                </a:rPr>
                <a:t>难点与存在的问题</a:t>
              </a:r>
            </a:p>
          </p:txBody>
        </p:sp>
        <p:cxnSp>
          <p:nvCxnSpPr>
            <p:cNvPr id="34" name="直接连接符 33"/>
            <p:cNvCxnSpPr/>
            <p:nvPr/>
          </p:nvCxnSpPr>
          <p:spPr>
            <a:xfrm>
              <a:off x="3419872" y="3927440"/>
              <a:ext cx="2954123"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217764" y="3882038"/>
            <a:ext cx="4419370" cy="532648"/>
            <a:chOff x="3303678" y="4179811"/>
            <a:chExt cx="3314959" cy="532648"/>
          </a:xfrm>
        </p:grpSpPr>
        <p:sp>
          <p:nvSpPr>
            <p:cNvPr id="36" name="TextBox 55"/>
            <p:cNvSpPr txBox="1"/>
            <p:nvPr/>
          </p:nvSpPr>
          <p:spPr>
            <a:xfrm>
              <a:off x="3303678" y="4179811"/>
              <a:ext cx="3314959" cy="507831"/>
            </a:xfrm>
            <a:prstGeom prst="rect">
              <a:avLst/>
            </a:prstGeom>
            <a:noFill/>
          </p:spPr>
          <p:txBody>
            <a:bodyPr wrap="square" rtlCol="0">
              <a:spAutoFit/>
            </a:bodyPr>
            <a:lstStyle/>
            <a:p>
              <a:r>
                <a:rPr lang="zh-CN" altLang="en-US" sz="2700" b="1" dirty="0">
                  <a:solidFill>
                    <a:schemeClr val="accent1"/>
                  </a:solidFill>
                </a:rPr>
                <a:t>拟采用的方法</a:t>
              </a:r>
            </a:p>
          </p:txBody>
        </p:sp>
        <p:cxnSp>
          <p:nvCxnSpPr>
            <p:cNvPr id="37" name="直接连接符 36"/>
            <p:cNvCxnSpPr/>
            <p:nvPr/>
          </p:nvCxnSpPr>
          <p:spPr>
            <a:xfrm>
              <a:off x="3419872" y="4712459"/>
              <a:ext cx="2954123"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5449780" y="1451693"/>
            <a:ext cx="671987" cy="672075"/>
            <a:chOff x="2996006" y="1408021"/>
            <a:chExt cx="504056" cy="504056"/>
          </a:xfrm>
        </p:grpSpPr>
        <p:sp>
          <p:nvSpPr>
            <p:cNvPr id="42" name="椭圆 41"/>
            <p:cNvSpPr/>
            <p:nvPr/>
          </p:nvSpPr>
          <p:spPr>
            <a:xfrm>
              <a:off x="2996006" y="1408021"/>
              <a:ext cx="504056" cy="5040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Group 27"/>
            <p:cNvGrpSpPr>
              <a:grpSpLocks noChangeAspect="1"/>
            </p:cNvGrpSpPr>
            <p:nvPr/>
          </p:nvGrpSpPr>
          <p:grpSpPr bwMode="auto">
            <a:xfrm>
              <a:off x="3072404" y="1487195"/>
              <a:ext cx="351260" cy="345708"/>
              <a:chOff x="-2952" y="-1157"/>
              <a:chExt cx="3605" cy="3548"/>
            </a:xfrm>
          </p:grpSpPr>
          <p:sp>
            <p:nvSpPr>
              <p:cNvPr id="44" name="Freeform 28"/>
              <p:cNvSpPr/>
              <p:nvPr/>
            </p:nvSpPr>
            <p:spPr bwMode="auto">
              <a:xfrm>
                <a:off x="-1015" y="806"/>
                <a:ext cx="574" cy="550"/>
              </a:xfrm>
              <a:custGeom>
                <a:avLst/>
                <a:gdLst>
                  <a:gd name="T0" fmla="*/ 181 w 243"/>
                  <a:gd name="T1" fmla="*/ 76 h 233"/>
                  <a:gd name="T2" fmla="*/ 172 w 243"/>
                  <a:gd name="T3" fmla="*/ 75 h 233"/>
                  <a:gd name="T4" fmla="*/ 154 w 243"/>
                  <a:gd name="T5" fmla="*/ 58 h 233"/>
                  <a:gd name="T6" fmla="*/ 133 w 243"/>
                  <a:gd name="T7" fmla="*/ 64 h 233"/>
                  <a:gd name="T8" fmla="*/ 75 w 243"/>
                  <a:gd name="T9" fmla="*/ 9 h 233"/>
                  <a:gd name="T10" fmla="*/ 13 w 243"/>
                  <a:gd name="T11" fmla="*/ 75 h 233"/>
                  <a:gd name="T12" fmla="*/ 71 w 243"/>
                  <a:gd name="T13" fmla="*/ 129 h 233"/>
                  <a:gd name="T14" fmla="*/ 69 w 243"/>
                  <a:gd name="T15" fmla="*/ 150 h 233"/>
                  <a:gd name="T16" fmla="*/ 86 w 243"/>
                  <a:gd name="T17" fmla="*/ 166 h 233"/>
                  <a:gd name="T18" fmla="*/ 88 w 243"/>
                  <a:gd name="T19" fmla="*/ 176 h 233"/>
                  <a:gd name="T20" fmla="*/ 150 w 243"/>
                  <a:gd name="T21" fmla="*/ 233 h 233"/>
                  <a:gd name="T22" fmla="*/ 243 w 243"/>
                  <a:gd name="T23" fmla="*/ 133 h 233"/>
                  <a:gd name="T24" fmla="*/ 181 w 243"/>
                  <a:gd name="T25" fmla="*/ 76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3" h="233">
                    <a:moveTo>
                      <a:pt x="181" y="76"/>
                    </a:moveTo>
                    <a:cubicBezTo>
                      <a:pt x="179" y="74"/>
                      <a:pt x="176" y="74"/>
                      <a:pt x="172" y="75"/>
                    </a:cubicBezTo>
                    <a:cubicBezTo>
                      <a:pt x="168" y="71"/>
                      <a:pt x="161" y="65"/>
                      <a:pt x="154" y="58"/>
                    </a:cubicBezTo>
                    <a:cubicBezTo>
                      <a:pt x="150" y="55"/>
                      <a:pt x="143" y="58"/>
                      <a:pt x="133" y="64"/>
                    </a:cubicBezTo>
                    <a:cubicBezTo>
                      <a:pt x="119" y="51"/>
                      <a:pt x="83" y="17"/>
                      <a:pt x="75" y="9"/>
                    </a:cubicBezTo>
                    <a:cubicBezTo>
                      <a:pt x="64" y="0"/>
                      <a:pt x="0" y="64"/>
                      <a:pt x="13" y="75"/>
                    </a:cubicBezTo>
                    <a:cubicBezTo>
                      <a:pt x="22" y="84"/>
                      <a:pt x="57" y="116"/>
                      <a:pt x="71" y="129"/>
                    </a:cubicBezTo>
                    <a:cubicBezTo>
                      <a:pt x="66" y="139"/>
                      <a:pt x="64" y="146"/>
                      <a:pt x="69" y="150"/>
                    </a:cubicBezTo>
                    <a:cubicBezTo>
                      <a:pt x="75" y="157"/>
                      <a:pt x="81" y="162"/>
                      <a:pt x="86" y="166"/>
                    </a:cubicBezTo>
                    <a:cubicBezTo>
                      <a:pt x="85" y="170"/>
                      <a:pt x="85" y="174"/>
                      <a:pt x="88" y="176"/>
                    </a:cubicBezTo>
                    <a:cubicBezTo>
                      <a:pt x="97" y="183"/>
                      <a:pt x="121" y="206"/>
                      <a:pt x="150" y="233"/>
                    </a:cubicBezTo>
                    <a:cubicBezTo>
                      <a:pt x="243" y="133"/>
                      <a:pt x="243" y="133"/>
                      <a:pt x="243" y="133"/>
                    </a:cubicBezTo>
                    <a:cubicBezTo>
                      <a:pt x="215" y="108"/>
                      <a:pt x="193" y="86"/>
                      <a:pt x="181" y="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9"/>
              <p:cNvSpPr>
                <a:spLocks noEditPoints="1"/>
              </p:cNvSpPr>
              <p:nvPr/>
            </p:nvSpPr>
            <p:spPr bwMode="auto">
              <a:xfrm>
                <a:off x="-741" y="1052"/>
                <a:ext cx="1394" cy="1339"/>
              </a:xfrm>
              <a:custGeom>
                <a:avLst/>
                <a:gdLst>
                  <a:gd name="T0" fmla="*/ 383 w 590"/>
                  <a:gd name="T1" fmla="*/ 553 h 567"/>
                  <a:gd name="T2" fmla="*/ 20 w 590"/>
                  <a:gd name="T3" fmla="*/ 219 h 567"/>
                  <a:gd name="T4" fmla="*/ 20 w 590"/>
                  <a:gd name="T5" fmla="*/ 219 h 567"/>
                  <a:gd name="T6" fmla="*/ 2 w 590"/>
                  <a:gd name="T7" fmla="*/ 168 h 567"/>
                  <a:gd name="T8" fmla="*/ 2 w 590"/>
                  <a:gd name="T9" fmla="*/ 168 h 567"/>
                  <a:gd name="T10" fmla="*/ 22 w 590"/>
                  <a:gd name="T11" fmla="*/ 116 h 567"/>
                  <a:gd name="T12" fmla="*/ 22 w 590"/>
                  <a:gd name="T13" fmla="*/ 116 h 567"/>
                  <a:gd name="T14" fmla="*/ 56 w 590"/>
                  <a:gd name="T15" fmla="*/ 74 h 567"/>
                  <a:gd name="T16" fmla="*/ 56 w 590"/>
                  <a:gd name="T17" fmla="*/ 74 h 567"/>
                  <a:gd name="T18" fmla="*/ 137 w 590"/>
                  <a:gd name="T19" fmla="*/ 8 h 567"/>
                  <a:gd name="T20" fmla="*/ 137 w 590"/>
                  <a:gd name="T21" fmla="*/ 8 h 567"/>
                  <a:gd name="T22" fmla="*/ 175 w 590"/>
                  <a:gd name="T23" fmla="*/ 1 h 567"/>
                  <a:gd name="T24" fmla="*/ 175 w 590"/>
                  <a:gd name="T25" fmla="*/ 1 h 567"/>
                  <a:gd name="T26" fmla="*/ 209 w 590"/>
                  <a:gd name="T27" fmla="*/ 16 h 567"/>
                  <a:gd name="T28" fmla="*/ 209 w 590"/>
                  <a:gd name="T29" fmla="*/ 16 h 567"/>
                  <a:gd name="T30" fmla="*/ 573 w 590"/>
                  <a:gd name="T31" fmla="*/ 351 h 567"/>
                  <a:gd name="T32" fmla="*/ 573 w 590"/>
                  <a:gd name="T33" fmla="*/ 351 h 567"/>
                  <a:gd name="T34" fmla="*/ 573 w 590"/>
                  <a:gd name="T35" fmla="*/ 351 h 567"/>
                  <a:gd name="T36" fmla="*/ 589 w 590"/>
                  <a:gd name="T37" fmla="*/ 394 h 567"/>
                  <a:gd name="T38" fmla="*/ 589 w 590"/>
                  <a:gd name="T39" fmla="*/ 394 h 567"/>
                  <a:gd name="T40" fmla="*/ 581 w 590"/>
                  <a:gd name="T41" fmla="*/ 420 h 567"/>
                  <a:gd name="T42" fmla="*/ 581 w 590"/>
                  <a:gd name="T43" fmla="*/ 420 h 567"/>
                  <a:gd name="T44" fmla="*/ 571 w 590"/>
                  <a:gd name="T45" fmla="*/ 435 h 567"/>
                  <a:gd name="T46" fmla="*/ 571 w 590"/>
                  <a:gd name="T47" fmla="*/ 435 h 567"/>
                  <a:gd name="T48" fmla="*/ 547 w 590"/>
                  <a:gd name="T49" fmla="*/ 466 h 567"/>
                  <a:gd name="T50" fmla="*/ 547 w 590"/>
                  <a:gd name="T51" fmla="*/ 466 h 567"/>
                  <a:gd name="T52" fmla="*/ 485 w 590"/>
                  <a:gd name="T53" fmla="*/ 531 h 567"/>
                  <a:gd name="T54" fmla="*/ 485 w 590"/>
                  <a:gd name="T55" fmla="*/ 531 h 567"/>
                  <a:gd name="T56" fmla="*/ 442 w 590"/>
                  <a:gd name="T57" fmla="*/ 562 h 567"/>
                  <a:gd name="T58" fmla="*/ 442 w 590"/>
                  <a:gd name="T59" fmla="*/ 562 h 567"/>
                  <a:gd name="T60" fmla="*/ 414 w 590"/>
                  <a:gd name="T61" fmla="*/ 566 h 567"/>
                  <a:gd name="T62" fmla="*/ 414 w 590"/>
                  <a:gd name="T63" fmla="*/ 566 h 567"/>
                  <a:gd name="T64" fmla="*/ 414 w 590"/>
                  <a:gd name="T65" fmla="*/ 566 h 567"/>
                  <a:gd name="T66" fmla="*/ 414 w 590"/>
                  <a:gd name="T67" fmla="*/ 566 h 567"/>
                  <a:gd name="T68" fmla="*/ 383 w 590"/>
                  <a:gd name="T69" fmla="*/ 553 h 567"/>
                  <a:gd name="T70" fmla="*/ 422 w 590"/>
                  <a:gd name="T71" fmla="*/ 454 h 567"/>
                  <a:gd name="T72" fmla="*/ 425 w 590"/>
                  <a:gd name="T73" fmla="*/ 452 h 567"/>
                  <a:gd name="T74" fmla="*/ 425 w 590"/>
                  <a:gd name="T75" fmla="*/ 452 h 567"/>
                  <a:gd name="T76" fmla="*/ 476 w 590"/>
                  <a:gd name="T77" fmla="*/ 397 h 567"/>
                  <a:gd name="T78" fmla="*/ 476 w 590"/>
                  <a:gd name="T79" fmla="*/ 397 h 567"/>
                  <a:gd name="T80" fmla="*/ 476 w 590"/>
                  <a:gd name="T81" fmla="*/ 396 h 567"/>
                  <a:gd name="T82" fmla="*/ 476 w 590"/>
                  <a:gd name="T83" fmla="*/ 396 h 567"/>
                  <a:gd name="T84" fmla="*/ 163 w 590"/>
                  <a:gd name="T85" fmla="*/ 108 h 567"/>
                  <a:gd name="T86" fmla="*/ 163 w 590"/>
                  <a:gd name="T87" fmla="*/ 108 h 567"/>
                  <a:gd name="T88" fmla="*/ 157 w 590"/>
                  <a:gd name="T89" fmla="*/ 113 h 567"/>
                  <a:gd name="T90" fmla="*/ 157 w 590"/>
                  <a:gd name="T91" fmla="*/ 113 h 567"/>
                  <a:gd name="T92" fmla="*/ 112 w 590"/>
                  <a:gd name="T93" fmla="*/ 160 h 567"/>
                  <a:gd name="T94" fmla="*/ 112 w 590"/>
                  <a:gd name="T95" fmla="*/ 160 h 567"/>
                  <a:gd name="T96" fmla="*/ 108 w 590"/>
                  <a:gd name="T97" fmla="*/ 165 h 567"/>
                  <a:gd name="T98" fmla="*/ 108 w 590"/>
                  <a:gd name="T99" fmla="*/ 165 h 567"/>
                  <a:gd name="T100" fmla="*/ 422 w 590"/>
                  <a:gd name="T101" fmla="*/ 454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90" h="567">
                    <a:moveTo>
                      <a:pt x="383" y="553"/>
                    </a:moveTo>
                    <a:cubicBezTo>
                      <a:pt x="374" y="544"/>
                      <a:pt x="31" y="229"/>
                      <a:pt x="20" y="219"/>
                    </a:cubicBezTo>
                    <a:cubicBezTo>
                      <a:pt x="20" y="219"/>
                      <a:pt x="20" y="219"/>
                      <a:pt x="20" y="219"/>
                    </a:cubicBezTo>
                    <a:cubicBezTo>
                      <a:pt x="4" y="204"/>
                      <a:pt x="0" y="181"/>
                      <a:pt x="2" y="168"/>
                    </a:cubicBezTo>
                    <a:cubicBezTo>
                      <a:pt x="2" y="168"/>
                      <a:pt x="2" y="168"/>
                      <a:pt x="2" y="168"/>
                    </a:cubicBezTo>
                    <a:cubicBezTo>
                      <a:pt x="4" y="144"/>
                      <a:pt x="13" y="131"/>
                      <a:pt x="22" y="116"/>
                    </a:cubicBezTo>
                    <a:cubicBezTo>
                      <a:pt x="22" y="116"/>
                      <a:pt x="22" y="116"/>
                      <a:pt x="22" y="116"/>
                    </a:cubicBezTo>
                    <a:cubicBezTo>
                      <a:pt x="32" y="101"/>
                      <a:pt x="43" y="87"/>
                      <a:pt x="56" y="74"/>
                    </a:cubicBezTo>
                    <a:cubicBezTo>
                      <a:pt x="56" y="74"/>
                      <a:pt x="56" y="74"/>
                      <a:pt x="56" y="74"/>
                    </a:cubicBezTo>
                    <a:cubicBezTo>
                      <a:pt x="82" y="46"/>
                      <a:pt x="108" y="23"/>
                      <a:pt x="137" y="8"/>
                    </a:cubicBezTo>
                    <a:cubicBezTo>
                      <a:pt x="137" y="8"/>
                      <a:pt x="137" y="8"/>
                      <a:pt x="137" y="8"/>
                    </a:cubicBezTo>
                    <a:cubicBezTo>
                      <a:pt x="147" y="4"/>
                      <a:pt x="157" y="0"/>
                      <a:pt x="175" y="1"/>
                    </a:cubicBezTo>
                    <a:cubicBezTo>
                      <a:pt x="175" y="1"/>
                      <a:pt x="175" y="1"/>
                      <a:pt x="175" y="1"/>
                    </a:cubicBezTo>
                    <a:cubicBezTo>
                      <a:pt x="185" y="2"/>
                      <a:pt x="199" y="6"/>
                      <a:pt x="209" y="16"/>
                    </a:cubicBezTo>
                    <a:cubicBezTo>
                      <a:pt x="209" y="16"/>
                      <a:pt x="209" y="16"/>
                      <a:pt x="209" y="16"/>
                    </a:cubicBezTo>
                    <a:cubicBezTo>
                      <a:pt x="218" y="25"/>
                      <a:pt x="556" y="335"/>
                      <a:pt x="573" y="351"/>
                    </a:cubicBezTo>
                    <a:cubicBezTo>
                      <a:pt x="573" y="351"/>
                      <a:pt x="573" y="351"/>
                      <a:pt x="573" y="351"/>
                    </a:cubicBezTo>
                    <a:cubicBezTo>
                      <a:pt x="573" y="351"/>
                      <a:pt x="573" y="351"/>
                      <a:pt x="573" y="351"/>
                    </a:cubicBezTo>
                    <a:cubicBezTo>
                      <a:pt x="589" y="367"/>
                      <a:pt x="590" y="386"/>
                      <a:pt x="589" y="394"/>
                    </a:cubicBezTo>
                    <a:cubicBezTo>
                      <a:pt x="589" y="394"/>
                      <a:pt x="589" y="394"/>
                      <a:pt x="589" y="394"/>
                    </a:cubicBezTo>
                    <a:cubicBezTo>
                      <a:pt x="587" y="409"/>
                      <a:pt x="583" y="414"/>
                      <a:pt x="581" y="420"/>
                    </a:cubicBezTo>
                    <a:cubicBezTo>
                      <a:pt x="581" y="420"/>
                      <a:pt x="581" y="420"/>
                      <a:pt x="581" y="420"/>
                    </a:cubicBezTo>
                    <a:cubicBezTo>
                      <a:pt x="578" y="425"/>
                      <a:pt x="575" y="430"/>
                      <a:pt x="571" y="435"/>
                    </a:cubicBezTo>
                    <a:cubicBezTo>
                      <a:pt x="571" y="435"/>
                      <a:pt x="571" y="435"/>
                      <a:pt x="571" y="435"/>
                    </a:cubicBezTo>
                    <a:cubicBezTo>
                      <a:pt x="564" y="445"/>
                      <a:pt x="556" y="455"/>
                      <a:pt x="547" y="466"/>
                    </a:cubicBezTo>
                    <a:cubicBezTo>
                      <a:pt x="547" y="466"/>
                      <a:pt x="547" y="466"/>
                      <a:pt x="547" y="466"/>
                    </a:cubicBezTo>
                    <a:cubicBezTo>
                      <a:pt x="528" y="488"/>
                      <a:pt x="506" y="512"/>
                      <a:pt x="485" y="531"/>
                    </a:cubicBezTo>
                    <a:cubicBezTo>
                      <a:pt x="485" y="531"/>
                      <a:pt x="485" y="531"/>
                      <a:pt x="485" y="531"/>
                    </a:cubicBezTo>
                    <a:cubicBezTo>
                      <a:pt x="471" y="543"/>
                      <a:pt x="461" y="553"/>
                      <a:pt x="442" y="562"/>
                    </a:cubicBezTo>
                    <a:cubicBezTo>
                      <a:pt x="442" y="562"/>
                      <a:pt x="442" y="562"/>
                      <a:pt x="442" y="562"/>
                    </a:cubicBezTo>
                    <a:cubicBezTo>
                      <a:pt x="436" y="564"/>
                      <a:pt x="429" y="567"/>
                      <a:pt x="414" y="566"/>
                    </a:cubicBezTo>
                    <a:cubicBezTo>
                      <a:pt x="414" y="566"/>
                      <a:pt x="414" y="566"/>
                      <a:pt x="414" y="566"/>
                    </a:cubicBezTo>
                    <a:cubicBezTo>
                      <a:pt x="414" y="566"/>
                      <a:pt x="414" y="566"/>
                      <a:pt x="414" y="566"/>
                    </a:cubicBezTo>
                    <a:cubicBezTo>
                      <a:pt x="414" y="566"/>
                      <a:pt x="414" y="566"/>
                      <a:pt x="414" y="566"/>
                    </a:cubicBezTo>
                    <a:cubicBezTo>
                      <a:pt x="406" y="566"/>
                      <a:pt x="394" y="562"/>
                      <a:pt x="383" y="553"/>
                    </a:cubicBezTo>
                    <a:close/>
                    <a:moveTo>
                      <a:pt x="422" y="454"/>
                    </a:moveTo>
                    <a:cubicBezTo>
                      <a:pt x="423" y="453"/>
                      <a:pt x="424" y="453"/>
                      <a:pt x="425" y="452"/>
                    </a:cubicBezTo>
                    <a:cubicBezTo>
                      <a:pt x="425" y="452"/>
                      <a:pt x="425" y="452"/>
                      <a:pt x="425" y="452"/>
                    </a:cubicBezTo>
                    <a:cubicBezTo>
                      <a:pt x="441" y="436"/>
                      <a:pt x="461" y="415"/>
                      <a:pt x="476" y="397"/>
                    </a:cubicBezTo>
                    <a:cubicBezTo>
                      <a:pt x="476" y="397"/>
                      <a:pt x="476" y="397"/>
                      <a:pt x="476" y="397"/>
                    </a:cubicBezTo>
                    <a:cubicBezTo>
                      <a:pt x="476" y="397"/>
                      <a:pt x="476" y="397"/>
                      <a:pt x="476" y="396"/>
                    </a:cubicBezTo>
                    <a:cubicBezTo>
                      <a:pt x="476" y="396"/>
                      <a:pt x="476" y="396"/>
                      <a:pt x="476" y="396"/>
                    </a:cubicBezTo>
                    <a:cubicBezTo>
                      <a:pt x="388" y="313"/>
                      <a:pt x="241" y="181"/>
                      <a:pt x="163" y="108"/>
                    </a:cubicBezTo>
                    <a:cubicBezTo>
                      <a:pt x="163" y="108"/>
                      <a:pt x="163" y="108"/>
                      <a:pt x="163" y="108"/>
                    </a:cubicBezTo>
                    <a:cubicBezTo>
                      <a:pt x="161" y="110"/>
                      <a:pt x="159" y="112"/>
                      <a:pt x="157" y="113"/>
                    </a:cubicBezTo>
                    <a:cubicBezTo>
                      <a:pt x="157" y="113"/>
                      <a:pt x="157" y="113"/>
                      <a:pt x="157" y="113"/>
                    </a:cubicBezTo>
                    <a:cubicBezTo>
                      <a:pt x="142" y="126"/>
                      <a:pt x="124" y="145"/>
                      <a:pt x="112" y="160"/>
                    </a:cubicBezTo>
                    <a:cubicBezTo>
                      <a:pt x="112" y="160"/>
                      <a:pt x="112" y="160"/>
                      <a:pt x="112" y="160"/>
                    </a:cubicBezTo>
                    <a:cubicBezTo>
                      <a:pt x="110" y="162"/>
                      <a:pt x="109" y="164"/>
                      <a:pt x="108" y="165"/>
                    </a:cubicBezTo>
                    <a:cubicBezTo>
                      <a:pt x="108" y="165"/>
                      <a:pt x="108" y="165"/>
                      <a:pt x="108" y="165"/>
                    </a:cubicBezTo>
                    <a:cubicBezTo>
                      <a:pt x="185" y="237"/>
                      <a:pt x="335" y="373"/>
                      <a:pt x="422" y="45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0"/>
              <p:cNvSpPr>
                <a:spLocks noEditPoints="1"/>
              </p:cNvSpPr>
              <p:nvPr/>
            </p:nvSpPr>
            <p:spPr bwMode="auto">
              <a:xfrm>
                <a:off x="-2952" y="-1157"/>
                <a:ext cx="2488" cy="2492"/>
              </a:xfrm>
              <a:custGeom>
                <a:avLst/>
                <a:gdLst>
                  <a:gd name="T0" fmla="*/ 482 w 1053"/>
                  <a:gd name="T1" fmla="*/ 1042 h 1055"/>
                  <a:gd name="T2" fmla="*/ 177 w 1053"/>
                  <a:gd name="T3" fmla="*/ 906 h 1055"/>
                  <a:gd name="T4" fmla="*/ 177 w 1053"/>
                  <a:gd name="T5" fmla="*/ 906 h 1055"/>
                  <a:gd name="T6" fmla="*/ 13 w 1053"/>
                  <a:gd name="T7" fmla="*/ 483 h 1055"/>
                  <a:gd name="T8" fmla="*/ 13 w 1053"/>
                  <a:gd name="T9" fmla="*/ 483 h 1055"/>
                  <a:gd name="T10" fmla="*/ 148 w 1053"/>
                  <a:gd name="T11" fmla="*/ 177 h 1055"/>
                  <a:gd name="T12" fmla="*/ 148 w 1053"/>
                  <a:gd name="T13" fmla="*/ 177 h 1055"/>
                  <a:gd name="T14" fmla="*/ 148 w 1053"/>
                  <a:gd name="T15" fmla="*/ 177 h 1055"/>
                  <a:gd name="T16" fmla="*/ 571 w 1053"/>
                  <a:gd name="T17" fmla="*/ 13 h 1055"/>
                  <a:gd name="T18" fmla="*/ 571 w 1053"/>
                  <a:gd name="T19" fmla="*/ 13 h 1055"/>
                  <a:gd name="T20" fmla="*/ 877 w 1053"/>
                  <a:gd name="T21" fmla="*/ 148 h 1055"/>
                  <a:gd name="T22" fmla="*/ 877 w 1053"/>
                  <a:gd name="T23" fmla="*/ 148 h 1055"/>
                  <a:gd name="T24" fmla="*/ 1040 w 1053"/>
                  <a:gd name="T25" fmla="*/ 572 h 1055"/>
                  <a:gd name="T26" fmla="*/ 1040 w 1053"/>
                  <a:gd name="T27" fmla="*/ 572 h 1055"/>
                  <a:gd name="T28" fmla="*/ 905 w 1053"/>
                  <a:gd name="T29" fmla="*/ 878 h 1055"/>
                  <a:gd name="T30" fmla="*/ 905 w 1053"/>
                  <a:gd name="T31" fmla="*/ 878 h 1055"/>
                  <a:gd name="T32" fmla="*/ 483 w 1053"/>
                  <a:gd name="T33" fmla="*/ 1042 h 1055"/>
                  <a:gd name="T34" fmla="*/ 483 w 1053"/>
                  <a:gd name="T35" fmla="*/ 1042 h 1055"/>
                  <a:gd name="T36" fmla="*/ 482 w 1053"/>
                  <a:gd name="T37" fmla="*/ 1042 h 1055"/>
                  <a:gd name="T38" fmla="*/ 221 w 1053"/>
                  <a:gd name="T39" fmla="*/ 244 h 1055"/>
                  <a:gd name="T40" fmla="*/ 221 w 1053"/>
                  <a:gd name="T41" fmla="*/ 244 h 1055"/>
                  <a:gd name="T42" fmla="*/ 112 w 1053"/>
                  <a:gd name="T43" fmla="*/ 491 h 1055"/>
                  <a:gd name="T44" fmla="*/ 112 w 1053"/>
                  <a:gd name="T45" fmla="*/ 491 h 1055"/>
                  <a:gd name="T46" fmla="*/ 244 w 1053"/>
                  <a:gd name="T47" fmla="*/ 834 h 1055"/>
                  <a:gd name="T48" fmla="*/ 244 w 1053"/>
                  <a:gd name="T49" fmla="*/ 834 h 1055"/>
                  <a:gd name="T50" fmla="*/ 491 w 1053"/>
                  <a:gd name="T51" fmla="*/ 943 h 1055"/>
                  <a:gd name="T52" fmla="*/ 491 w 1053"/>
                  <a:gd name="T53" fmla="*/ 943 h 1055"/>
                  <a:gd name="T54" fmla="*/ 833 w 1053"/>
                  <a:gd name="T55" fmla="*/ 810 h 1055"/>
                  <a:gd name="T56" fmla="*/ 833 w 1053"/>
                  <a:gd name="T57" fmla="*/ 810 h 1055"/>
                  <a:gd name="T58" fmla="*/ 942 w 1053"/>
                  <a:gd name="T59" fmla="*/ 563 h 1055"/>
                  <a:gd name="T60" fmla="*/ 942 w 1053"/>
                  <a:gd name="T61" fmla="*/ 563 h 1055"/>
                  <a:gd name="T62" fmla="*/ 810 w 1053"/>
                  <a:gd name="T63" fmla="*/ 221 h 1055"/>
                  <a:gd name="T64" fmla="*/ 810 w 1053"/>
                  <a:gd name="T65" fmla="*/ 221 h 1055"/>
                  <a:gd name="T66" fmla="*/ 563 w 1053"/>
                  <a:gd name="T67" fmla="*/ 111 h 1055"/>
                  <a:gd name="T68" fmla="*/ 563 w 1053"/>
                  <a:gd name="T69" fmla="*/ 111 h 1055"/>
                  <a:gd name="T70" fmla="*/ 221 w 1053"/>
                  <a:gd name="T71" fmla="*/ 244 h 1055"/>
                  <a:gd name="T72" fmla="*/ 221 w 1053"/>
                  <a:gd name="T73" fmla="*/ 244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53" h="1055">
                    <a:moveTo>
                      <a:pt x="482" y="1042"/>
                    </a:moveTo>
                    <a:cubicBezTo>
                      <a:pt x="372" y="1032"/>
                      <a:pt x="264" y="987"/>
                      <a:pt x="177" y="906"/>
                    </a:cubicBezTo>
                    <a:cubicBezTo>
                      <a:pt x="177" y="906"/>
                      <a:pt x="177" y="906"/>
                      <a:pt x="177" y="906"/>
                    </a:cubicBezTo>
                    <a:cubicBezTo>
                      <a:pt x="55" y="794"/>
                      <a:pt x="0" y="636"/>
                      <a:pt x="13" y="483"/>
                    </a:cubicBezTo>
                    <a:cubicBezTo>
                      <a:pt x="13" y="483"/>
                      <a:pt x="13" y="483"/>
                      <a:pt x="13" y="483"/>
                    </a:cubicBezTo>
                    <a:cubicBezTo>
                      <a:pt x="23" y="373"/>
                      <a:pt x="68" y="264"/>
                      <a:pt x="148" y="177"/>
                    </a:cubicBezTo>
                    <a:cubicBezTo>
                      <a:pt x="148" y="177"/>
                      <a:pt x="148" y="177"/>
                      <a:pt x="148" y="177"/>
                    </a:cubicBezTo>
                    <a:cubicBezTo>
                      <a:pt x="148" y="177"/>
                      <a:pt x="148" y="177"/>
                      <a:pt x="148" y="177"/>
                    </a:cubicBezTo>
                    <a:cubicBezTo>
                      <a:pt x="261" y="55"/>
                      <a:pt x="418" y="0"/>
                      <a:pt x="571" y="13"/>
                    </a:cubicBezTo>
                    <a:cubicBezTo>
                      <a:pt x="571" y="13"/>
                      <a:pt x="571" y="13"/>
                      <a:pt x="571" y="13"/>
                    </a:cubicBezTo>
                    <a:cubicBezTo>
                      <a:pt x="681" y="22"/>
                      <a:pt x="789" y="67"/>
                      <a:pt x="877" y="148"/>
                    </a:cubicBezTo>
                    <a:cubicBezTo>
                      <a:pt x="877" y="148"/>
                      <a:pt x="877" y="148"/>
                      <a:pt x="877" y="148"/>
                    </a:cubicBezTo>
                    <a:cubicBezTo>
                      <a:pt x="998" y="261"/>
                      <a:pt x="1053" y="418"/>
                      <a:pt x="1040" y="572"/>
                    </a:cubicBezTo>
                    <a:cubicBezTo>
                      <a:pt x="1040" y="572"/>
                      <a:pt x="1040" y="572"/>
                      <a:pt x="1040" y="572"/>
                    </a:cubicBezTo>
                    <a:cubicBezTo>
                      <a:pt x="1031" y="682"/>
                      <a:pt x="986" y="790"/>
                      <a:pt x="905" y="878"/>
                    </a:cubicBezTo>
                    <a:cubicBezTo>
                      <a:pt x="905" y="878"/>
                      <a:pt x="905" y="878"/>
                      <a:pt x="905" y="878"/>
                    </a:cubicBezTo>
                    <a:cubicBezTo>
                      <a:pt x="793" y="999"/>
                      <a:pt x="635" y="1055"/>
                      <a:pt x="483" y="1042"/>
                    </a:cubicBezTo>
                    <a:cubicBezTo>
                      <a:pt x="483" y="1042"/>
                      <a:pt x="483" y="1042"/>
                      <a:pt x="483" y="1042"/>
                    </a:cubicBezTo>
                    <a:cubicBezTo>
                      <a:pt x="482" y="1042"/>
                      <a:pt x="482" y="1042"/>
                      <a:pt x="482" y="1042"/>
                    </a:cubicBezTo>
                    <a:close/>
                    <a:moveTo>
                      <a:pt x="221" y="244"/>
                    </a:moveTo>
                    <a:cubicBezTo>
                      <a:pt x="221" y="244"/>
                      <a:pt x="221" y="244"/>
                      <a:pt x="221" y="244"/>
                    </a:cubicBezTo>
                    <a:cubicBezTo>
                      <a:pt x="155" y="315"/>
                      <a:pt x="119" y="402"/>
                      <a:pt x="112" y="491"/>
                    </a:cubicBezTo>
                    <a:cubicBezTo>
                      <a:pt x="112" y="491"/>
                      <a:pt x="112" y="491"/>
                      <a:pt x="112" y="491"/>
                    </a:cubicBezTo>
                    <a:cubicBezTo>
                      <a:pt x="101" y="615"/>
                      <a:pt x="145" y="743"/>
                      <a:pt x="244" y="834"/>
                    </a:cubicBezTo>
                    <a:cubicBezTo>
                      <a:pt x="244" y="834"/>
                      <a:pt x="244" y="834"/>
                      <a:pt x="244" y="834"/>
                    </a:cubicBezTo>
                    <a:cubicBezTo>
                      <a:pt x="315" y="899"/>
                      <a:pt x="402" y="935"/>
                      <a:pt x="491" y="943"/>
                    </a:cubicBezTo>
                    <a:cubicBezTo>
                      <a:pt x="491" y="943"/>
                      <a:pt x="491" y="943"/>
                      <a:pt x="491" y="943"/>
                    </a:cubicBezTo>
                    <a:cubicBezTo>
                      <a:pt x="615" y="954"/>
                      <a:pt x="742" y="909"/>
                      <a:pt x="833" y="810"/>
                    </a:cubicBezTo>
                    <a:cubicBezTo>
                      <a:pt x="833" y="810"/>
                      <a:pt x="833" y="810"/>
                      <a:pt x="833" y="810"/>
                    </a:cubicBezTo>
                    <a:cubicBezTo>
                      <a:pt x="898" y="740"/>
                      <a:pt x="934" y="652"/>
                      <a:pt x="942" y="563"/>
                    </a:cubicBezTo>
                    <a:cubicBezTo>
                      <a:pt x="942" y="563"/>
                      <a:pt x="942" y="563"/>
                      <a:pt x="942" y="563"/>
                    </a:cubicBezTo>
                    <a:cubicBezTo>
                      <a:pt x="952" y="439"/>
                      <a:pt x="908" y="312"/>
                      <a:pt x="810" y="221"/>
                    </a:cubicBezTo>
                    <a:cubicBezTo>
                      <a:pt x="810" y="221"/>
                      <a:pt x="810" y="221"/>
                      <a:pt x="810" y="221"/>
                    </a:cubicBezTo>
                    <a:cubicBezTo>
                      <a:pt x="739" y="155"/>
                      <a:pt x="652" y="119"/>
                      <a:pt x="563" y="111"/>
                    </a:cubicBezTo>
                    <a:cubicBezTo>
                      <a:pt x="563" y="111"/>
                      <a:pt x="563" y="111"/>
                      <a:pt x="563" y="111"/>
                    </a:cubicBezTo>
                    <a:cubicBezTo>
                      <a:pt x="439" y="101"/>
                      <a:pt x="312" y="145"/>
                      <a:pt x="221" y="244"/>
                    </a:cubicBezTo>
                    <a:cubicBezTo>
                      <a:pt x="221" y="244"/>
                      <a:pt x="221" y="244"/>
                      <a:pt x="221" y="24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8" name="组合 47"/>
          <p:cNvGrpSpPr/>
          <p:nvPr/>
        </p:nvGrpSpPr>
        <p:grpSpPr>
          <a:xfrm>
            <a:off x="5449780" y="2253052"/>
            <a:ext cx="671987" cy="672075"/>
            <a:chOff x="2996006" y="2016064"/>
            <a:chExt cx="504056" cy="504056"/>
          </a:xfrm>
        </p:grpSpPr>
        <p:sp>
          <p:nvSpPr>
            <p:cNvPr id="49" name="椭圆 48"/>
            <p:cNvSpPr/>
            <p:nvPr/>
          </p:nvSpPr>
          <p:spPr>
            <a:xfrm>
              <a:off x="2996006" y="2016064"/>
              <a:ext cx="504056" cy="50405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Group 61"/>
            <p:cNvGrpSpPr>
              <a:grpSpLocks noChangeAspect="1"/>
            </p:cNvGrpSpPr>
            <p:nvPr/>
          </p:nvGrpSpPr>
          <p:grpSpPr bwMode="auto">
            <a:xfrm>
              <a:off x="3044923" y="2064981"/>
              <a:ext cx="406222" cy="406222"/>
              <a:chOff x="569" y="2009"/>
              <a:chExt cx="687" cy="687"/>
            </a:xfrm>
          </p:grpSpPr>
          <p:sp>
            <p:nvSpPr>
              <p:cNvPr id="51" name="Freeform 62"/>
              <p:cNvSpPr/>
              <p:nvPr/>
            </p:nvSpPr>
            <p:spPr bwMode="auto">
              <a:xfrm>
                <a:off x="982" y="2026"/>
                <a:ext cx="260" cy="259"/>
              </a:xfrm>
              <a:custGeom>
                <a:avLst/>
                <a:gdLst>
                  <a:gd name="T0" fmla="*/ 44 w 110"/>
                  <a:gd name="T1" fmla="*/ 110 h 110"/>
                  <a:gd name="T2" fmla="*/ 110 w 110"/>
                  <a:gd name="T3" fmla="*/ 110 h 110"/>
                  <a:gd name="T4" fmla="*/ 0 w 110"/>
                  <a:gd name="T5" fmla="*/ 0 h 110"/>
                  <a:gd name="T6" fmla="*/ 0 w 110"/>
                  <a:gd name="T7" fmla="*/ 65 h 110"/>
                  <a:gd name="T8" fmla="*/ 44 w 110"/>
                  <a:gd name="T9" fmla="*/ 110 h 110"/>
                </a:gdLst>
                <a:ahLst/>
                <a:cxnLst>
                  <a:cxn ang="0">
                    <a:pos x="T0" y="T1"/>
                  </a:cxn>
                  <a:cxn ang="0">
                    <a:pos x="T2" y="T3"/>
                  </a:cxn>
                  <a:cxn ang="0">
                    <a:pos x="T4" y="T5"/>
                  </a:cxn>
                  <a:cxn ang="0">
                    <a:pos x="T6" y="T7"/>
                  </a:cxn>
                  <a:cxn ang="0">
                    <a:pos x="T8" y="T9"/>
                  </a:cxn>
                </a:cxnLst>
                <a:rect l="0" t="0" r="r" b="b"/>
                <a:pathLst>
                  <a:path w="110" h="110">
                    <a:moveTo>
                      <a:pt x="44" y="110"/>
                    </a:moveTo>
                    <a:cubicBezTo>
                      <a:pt x="110" y="110"/>
                      <a:pt x="110" y="110"/>
                      <a:pt x="110" y="110"/>
                    </a:cubicBezTo>
                    <a:cubicBezTo>
                      <a:pt x="98" y="54"/>
                      <a:pt x="55" y="11"/>
                      <a:pt x="0" y="0"/>
                    </a:cubicBezTo>
                    <a:cubicBezTo>
                      <a:pt x="0" y="65"/>
                      <a:pt x="0" y="65"/>
                      <a:pt x="0" y="65"/>
                    </a:cubicBezTo>
                    <a:cubicBezTo>
                      <a:pt x="20" y="73"/>
                      <a:pt x="36" y="90"/>
                      <a:pt x="44" y="1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63"/>
              <p:cNvSpPr/>
              <p:nvPr/>
            </p:nvSpPr>
            <p:spPr bwMode="auto">
              <a:xfrm>
                <a:off x="586" y="2026"/>
                <a:ext cx="259" cy="259"/>
              </a:xfrm>
              <a:custGeom>
                <a:avLst/>
                <a:gdLst>
                  <a:gd name="T0" fmla="*/ 110 w 110"/>
                  <a:gd name="T1" fmla="*/ 65 h 110"/>
                  <a:gd name="T2" fmla="*/ 110 w 110"/>
                  <a:gd name="T3" fmla="*/ 0 h 110"/>
                  <a:gd name="T4" fmla="*/ 0 w 110"/>
                  <a:gd name="T5" fmla="*/ 110 h 110"/>
                  <a:gd name="T6" fmla="*/ 66 w 110"/>
                  <a:gd name="T7" fmla="*/ 110 h 110"/>
                  <a:gd name="T8" fmla="*/ 110 w 110"/>
                  <a:gd name="T9" fmla="*/ 65 h 110"/>
                </a:gdLst>
                <a:ahLst/>
                <a:cxnLst>
                  <a:cxn ang="0">
                    <a:pos x="T0" y="T1"/>
                  </a:cxn>
                  <a:cxn ang="0">
                    <a:pos x="T2" y="T3"/>
                  </a:cxn>
                  <a:cxn ang="0">
                    <a:pos x="T4" y="T5"/>
                  </a:cxn>
                  <a:cxn ang="0">
                    <a:pos x="T6" y="T7"/>
                  </a:cxn>
                  <a:cxn ang="0">
                    <a:pos x="T8" y="T9"/>
                  </a:cxn>
                </a:cxnLst>
                <a:rect l="0" t="0" r="r" b="b"/>
                <a:pathLst>
                  <a:path w="110" h="110">
                    <a:moveTo>
                      <a:pt x="110" y="65"/>
                    </a:moveTo>
                    <a:cubicBezTo>
                      <a:pt x="110" y="0"/>
                      <a:pt x="110" y="0"/>
                      <a:pt x="110" y="0"/>
                    </a:cubicBezTo>
                    <a:cubicBezTo>
                      <a:pt x="55" y="11"/>
                      <a:pt x="11" y="54"/>
                      <a:pt x="0" y="110"/>
                    </a:cubicBezTo>
                    <a:cubicBezTo>
                      <a:pt x="66" y="110"/>
                      <a:pt x="66" y="110"/>
                      <a:pt x="66" y="110"/>
                    </a:cubicBezTo>
                    <a:cubicBezTo>
                      <a:pt x="74" y="90"/>
                      <a:pt x="90" y="73"/>
                      <a:pt x="110" y="6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4"/>
              <p:cNvSpPr/>
              <p:nvPr/>
            </p:nvSpPr>
            <p:spPr bwMode="auto">
              <a:xfrm>
                <a:off x="982" y="2420"/>
                <a:ext cx="260" cy="262"/>
              </a:xfrm>
              <a:custGeom>
                <a:avLst/>
                <a:gdLst>
                  <a:gd name="T0" fmla="*/ 0 w 110"/>
                  <a:gd name="T1" fmla="*/ 45 h 111"/>
                  <a:gd name="T2" fmla="*/ 0 w 110"/>
                  <a:gd name="T3" fmla="*/ 111 h 111"/>
                  <a:gd name="T4" fmla="*/ 110 w 110"/>
                  <a:gd name="T5" fmla="*/ 0 h 111"/>
                  <a:gd name="T6" fmla="*/ 44 w 110"/>
                  <a:gd name="T7" fmla="*/ 0 h 111"/>
                  <a:gd name="T8" fmla="*/ 0 w 110"/>
                  <a:gd name="T9" fmla="*/ 45 h 111"/>
                </a:gdLst>
                <a:ahLst/>
                <a:cxnLst>
                  <a:cxn ang="0">
                    <a:pos x="T0" y="T1"/>
                  </a:cxn>
                  <a:cxn ang="0">
                    <a:pos x="T2" y="T3"/>
                  </a:cxn>
                  <a:cxn ang="0">
                    <a:pos x="T4" y="T5"/>
                  </a:cxn>
                  <a:cxn ang="0">
                    <a:pos x="T6" y="T7"/>
                  </a:cxn>
                  <a:cxn ang="0">
                    <a:pos x="T8" y="T9"/>
                  </a:cxn>
                </a:cxnLst>
                <a:rect l="0" t="0" r="r" b="b"/>
                <a:pathLst>
                  <a:path w="110" h="111">
                    <a:moveTo>
                      <a:pt x="0" y="45"/>
                    </a:moveTo>
                    <a:cubicBezTo>
                      <a:pt x="0" y="111"/>
                      <a:pt x="0" y="111"/>
                      <a:pt x="0" y="111"/>
                    </a:cubicBezTo>
                    <a:cubicBezTo>
                      <a:pt x="55" y="99"/>
                      <a:pt x="98" y="56"/>
                      <a:pt x="110" y="0"/>
                    </a:cubicBezTo>
                    <a:cubicBezTo>
                      <a:pt x="44" y="0"/>
                      <a:pt x="44" y="0"/>
                      <a:pt x="44" y="0"/>
                    </a:cubicBezTo>
                    <a:cubicBezTo>
                      <a:pt x="36" y="21"/>
                      <a:pt x="20" y="37"/>
                      <a:pt x="0" y="4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5"/>
              <p:cNvSpPr/>
              <p:nvPr/>
            </p:nvSpPr>
            <p:spPr bwMode="auto">
              <a:xfrm>
                <a:off x="586" y="2420"/>
                <a:ext cx="259" cy="262"/>
              </a:xfrm>
              <a:custGeom>
                <a:avLst/>
                <a:gdLst>
                  <a:gd name="T0" fmla="*/ 66 w 110"/>
                  <a:gd name="T1" fmla="*/ 0 h 111"/>
                  <a:gd name="T2" fmla="*/ 0 w 110"/>
                  <a:gd name="T3" fmla="*/ 0 h 111"/>
                  <a:gd name="T4" fmla="*/ 110 w 110"/>
                  <a:gd name="T5" fmla="*/ 111 h 111"/>
                  <a:gd name="T6" fmla="*/ 110 w 110"/>
                  <a:gd name="T7" fmla="*/ 45 h 111"/>
                  <a:gd name="T8" fmla="*/ 66 w 110"/>
                  <a:gd name="T9" fmla="*/ 0 h 111"/>
                </a:gdLst>
                <a:ahLst/>
                <a:cxnLst>
                  <a:cxn ang="0">
                    <a:pos x="T0" y="T1"/>
                  </a:cxn>
                  <a:cxn ang="0">
                    <a:pos x="T2" y="T3"/>
                  </a:cxn>
                  <a:cxn ang="0">
                    <a:pos x="T4" y="T5"/>
                  </a:cxn>
                  <a:cxn ang="0">
                    <a:pos x="T6" y="T7"/>
                  </a:cxn>
                  <a:cxn ang="0">
                    <a:pos x="T8" y="T9"/>
                  </a:cxn>
                </a:cxnLst>
                <a:rect l="0" t="0" r="r" b="b"/>
                <a:pathLst>
                  <a:path w="110" h="111">
                    <a:moveTo>
                      <a:pt x="66" y="0"/>
                    </a:moveTo>
                    <a:cubicBezTo>
                      <a:pt x="0" y="0"/>
                      <a:pt x="0" y="0"/>
                      <a:pt x="0" y="0"/>
                    </a:cubicBezTo>
                    <a:cubicBezTo>
                      <a:pt x="11" y="56"/>
                      <a:pt x="55" y="99"/>
                      <a:pt x="110" y="111"/>
                    </a:cubicBezTo>
                    <a:cubicBezTo>
                      <a:pt x="110" y="45"/>
                      <a:pt x="110" y="45"/>
                      <a:pt x="110" y="45"/>
                    </a:cubicBezTo>
                    <a:cubicBezTo>
                      <a:pt x="90" y="37"/>
                      <a:pt x="74" y="21"/>
                      <a:pt x="6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6"/>
              <p:cNvSpPr>
                <a:spLocks noEditPoints="1"/>
              </p:cNvSpPr>
              <p:nvPr/>
            </p:nvSpPr>
            <p:spPr bwMode="auto">
              <a:xfrm>
                <a:off x="569" y="2009"/>
                <a:ext cx="687" cy="687"/>
              </a:xfrm>
              <a:custGeom>
                <a:avLst/>
                <a:gdLst>
                  <a:gd name="T0" fmla="*/ 146 w 291"/>
                  <a:gd name="T1" fmla="*/ 66 h 291"/>
                  <a:gd name="T2" fmla="*/ 168 w 291"/>
                  <a:gd name="T3" fmla="*/ 70 h 291"/>
                  <a:gd name="T4" fmla="*/ 169 w 291"/>
                  <a:gd name="T5" fmla="*/ 64 h 291"/>
                  <a:gd name="T6" fmla="*/ 169 w 291"/>
                  <a:gd name="T7" fmla="*/ 11 h 291"/>
                  <a:gd name="T8" fmla="*/ 158 w 291"/>
                  <a:gd name="T9" fmla="*/ 0 h 291"/>
                  <a:gd name="T10" fmla="*/ 134 w 291"/>
                  <a:gd name="T11" fmla="*/ 0 h 291"/>
                  <a:gd name="T12" fmla="*/ 122 w 291"/>
                  <a:gd name="T13" fmla="*/ 11 h 291"/>
                  <a:gd name="T14" fmla="*/ 122 w 291"/>
                  <a:gd name="T15" fmla="*/ 64 h 291"/>
                  <a:gd name="T16" fmla="*/ 124 w 291"/>
                  <a:gd name="T17" fmla="*/ 70 h 291"/>
                  <a:gd name="T18" fmla="*/ 146 w 291"/>
                  <a:gd name="T19" fmla="*/ 66 h 291"/>
                  <a:gd name="T20" fmla="*/ 64 w 291"/>
                  <a:gd name="T21" fmla="*/ 122 h 291"/>
                  <a:gd name="T22" fmla="*/ 12 w 291"/>
                  <a:gd name="T23" fmla="*/ 122 h 291"/>
                  <a:gd name="T24" fmla="*/ 0 w 291"/>
                  <a:gd name="T25" fmla="*/ 133 h 291"/>
                  <a:gd name="T26" fmla="*/ 0 w 291"/>
                  <a:gd name="T27" fmla="*/ 158 h 291"/>
                  <a:gd name="T28" fmla="*/ 12 w 291"/>
                  <a:gd name="T29" fmla="*/ 169 h 291"/>
                  <a:gd name="T30" fmla="*/ 64 w 291"/>
                  <a:gd name="T31" fmla="*/ 169 h 291"/>
                  <a:gd name="T32" fmla="*/ 70 w 291"/>
                  <a:gd name="T33" fmla="*/ 167 h 291"/>
                  <a:gd name="T34" fmla="*/ 67 w 291"/>
                  <a:gd name="T35" fmla="*/ 145 h 291"/>
                  <a:gd name="T36" fmla="*/ 70 w 291"/>
                  <a:gd name="T37" fmla="*/ 123 h 291"/>
                  <a:gd name="T38" fmla="*/ 64 w 291"/>
                  <a:gd name="T39" fmla="*/ 122 h 291"/>
                  <a:gd name="T40" fmla="*/ 146 w 291"/>
                  <a:gd name="T41" fmla="*/ 224 h 291"/>
                  <a:gd name="T42" fmla="*/ 124 w 291"/>
                  <a:gd name="T43" fmla="*/ 221 h 291"/>
                  <a:gd name="T44" fmla="*/ 122 w 291"/>
                  <a:gd name="T45" fmla="*/ 227 h 291"/>
                  <a:gd name="T46" fmla="*/ 122 w 291"/>
                  <a:gd name="T47" fmla="*/ 279 h 291"/>
                  <a:gd name="T48" fmla="*/ 134 w 291"/>
                  <a:gd name="T49" fmla="*/ 291 h 291"/>
                  <a:gd name="T50" fmla="*/ 158 w 291"/>
                  <a:gd name="T51" fmla="*/ 291 h 291"/>
                  <a:gd name="T52" fmla="*/ 169 w 291"/>
                  <a:gd name="T53" fmla="*/ 279 h 291"/>
                  <a:gd name="T54" fmla="*/ 169 w 291"/>
                  <a:gd name="T55" fmla="*/ 227 h 291"/>
                  <a:gd name="T56" fmla="*/ 168 w 291"/>
                  <a:gd name="T57" fmla="*/ 221 h 291"/>
                  <a:gd name="T58" fmla="*/ 146 w 291"/>
                  <a:gd name="T59" fmla="*/ 224 h 291"/>
                  <a:gd name="T60" fmla="*/ 280 w 291"/>
                  <a:gd name="T61" fmla="*/ 122 h 291"/>
                  <a:gd name="T62" fmla="*/ 227 w 291"/>
                  <a:gd name="T63" fmla="*/ 122 h 291"/>
                  <a:gd name="T64" fmla="*/ 222 w 291"/>
                  <a:gd name="T65" fmla="*/ 123 h 291"/>
                  <a:gd name="T66" fmla="*/ 225 w 291"/>
                  <a:gd name="T67" fmla="*/ 145 h 291"/>
                  <a:gd name="T68" fmla="*/ 222 w 291"/>
                  <a:gd name="T69" fmla="*/ 167 h 291"/>
                  <a:gd name="T70" fmla="*/ 227 w 291"/>
                  <a:gd name="T71" fmla="*/ 169 h 291"/>
                  <a:gd name="T72" fmla="*/ 280 w 291"/>
                  <a:gd name="T73" fmla="*/ 169 h 291"/>
                  <a:gd name="T74" fmla="*/ 291 w 291"/>
                  <a:gd name="T75" fmla="*/ 158 h 291"/>
                  <a:gd name="T76" fmla="*/ 291 w 291"/>
                  <a:gd name="T77" fmla="*/ 133 h 291"/>
                  <a:gd name="T78" fmla="*/ 280 w 291"/>
                  <a:gd name="T79" fmla="*/ 12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1" h="291">
                    <a:moveTo>
                      <a:pt x="146" y="66"/>
                    </a:moveTo>
                    <a:cubicBezTo>
                      <a:pt x="153" y="66"/>
                      <a:pt x="161" y="68"/>
                      <a:pt x="168" y="70"/>
                    </a:cubicBezTo>
                    <a:cubicBezTo>
                      <a:pt x="169" y="68"/>
                      <a:pt x="169" y="66"/>
                      <a:pt x="169" y="64"/>
                    </a:cubicBezTo>
                    <a:cubicBezTo>
                      <a:pt x="169" y="11"/>
                      <a:pt x="169" y="11"/>
                      <a:pt x="169" y="11"/>
                    </a:cubicBezTo>
                    <a:cubicBezTo>
                      <a:pt x="169" y="5"/>
                      <a:pt x="164" y="0"/>
                      <a:pt x="158" y="0"/>
                    </a:cubicBezTo>
                    <a:cubicBezTo>
                      <a:pt x="134" y="0"/>
                      <a:pt x="134" y="0"/>
                      <a:pt x="134" y="0"/>
                    </a:cubicBezTo>
                    <a:cubicBezTo>
                      <a:pt x="127" y="0"/>
                      <a:pt x="122" y="5"/>
                      <a:pt x="122" y="11"/>
                    </a:cubicBezTo>
                    <a:cubicBezTo>
                      <a:pt x="122" y="64"/>
                      <a:pt x="122" y="64"/>
                      <a:pt x="122" y="64"/>
                    </a:cubicBezTo>
                    <a:cubicBezTo>
                      <a:pt x="122" y="66"/>
                      <a:pt x="123" y="68"/>
                      <a:pt x="124" y="70"/>
                    </a:cubicBezTo>
                    <a:cubicBezTo>
                      <a:pt x="131" y="68"/>
                      <a:pt x="138" y="66"/>
                      <a:pt x="146" y="66"/>
                    </a:cubicBezTo>
                    <a:close/>
                    <a:moveTo>
                      <a:pt x="64" y="122"/>
                    </a:moveTo>
                    <a:cubicBezTo>
                      <a:pt x="12" y="122"/>
                      <a:pt x="12" y="122"/>
                      <a:pt x="12" y="122"/>
                    </a:cubicBezTo>
                    <a:cubicBezTo>
                      <a:pt x="5" y="122"/>
                      <a:pt x="0" y="127"/>
                      <a:pt x="0" y="133"/>
                    </a:cubicBezTo>
                    <a:cubicBezTo>
                      <a:pt x="0" y="158"/>
                      <a:pt x="0" y="158"/>
                      <a:pt x="0" y="158"/>
                    </a:cubicBezTo>
                    <a:cubicBezTo>
                      <a:pt x="0" y="164"/>
                      <a:pt x="5" y="169"/>
                      <a:pt x="12" y="169"/>
                    </a:cubicBezTo>
                    <a:cubicBezTo>
                      <a:pt x="64" y="169"/>
                      <a:pt x="64" y="169"/>
                      <a:pt x="64" y="169"/>
                    </a:cubicBezTo>
                    <a:cubicBezTo>
                      <a:pt x="66" y="169"/>
                      <a:pt x="68" y="168"/>
                      <a:pt x="70" y="167"/>
                    </a:cubicBezTo>
                    <a:cubicBezTo>
                      <a:pt x="68" y="160"/>
                      <a:pt x="67" y="153"/>
                      <a:pt x="67" y="145"/>
                    </a:cubicBezTo>
                    <a:cubicBezTo>
                      <a:pt x="67" y="138"/>
                      <a:pt x="68" y="130"/>
                      <a:pt x="70" y="123"/>
                    </a:cubicBezTo>
                    <a:cubicBezTo>
                      <a:pt x="68" y="122"/>
                      <a:pt x="66" y="122"/>
                      <a:pt x="64" y="122"/>
                    </a:cubicBezTo>
                    <a:close/>
                    <a:moveTo>
                      <a:pt x="146" y="224"/>
                    </a:moveTo>
                    <a:cubicBezTo>
                      <a:pt x="138" y="224"/>
                      <a:pt x="131" y="223"/>
                      <a:pt x="124" y="221"/>
                    </a:cubicBezTo>
                    <a:cubicBezTo>
                      <a:pt x="123" y="223"/>
                      <a:pt x="122" y="225"/>
                      <a:pt x="122" y="227"/>
                    </a:cubicBezTo>
                    <a:cubicBezTo>
                      <a:pt x="122" y="279"/>
                      <a:pt x="122" y="279"/>
                      <a:pt x="122" y="279"/>
                    </a:cubicBezTo>
                    <a:cubicBezTo>
                      <a:pt x="122" y="286"/>
                      <a:pt x="127" y="291"/>
                      <a:pt x="134" y="291"/>
                    </a:cubicBezTo>
                    <a:cubicBezTo>
                      <a:pt x="158" y="291"/>
                      <a:pt x="158" y="291"/>
                      <a:pt x="158" y="291"/>
                    </a:cubicBezTo>
                    <a:cubicBezTo>
                      <a:pt x="164" y="291"/>
                      <a:pt x="169" y="286"/>
                      <a:pt x="169" y="279"/>
                    </a:cubicBezTo>
                    <a:cubicBezTo>
                      <a:pt x="169" y="227"/>
                      <a:pt x="169" y="227"/>
                      <a:pt x="169" y="227"/>
                    </a:cubicBezTo>
                    <a:cubicBezTo>
                      <a:pt x="169" y="225"/>
                      <a:pt x="169" y="223"/>
                      <a:pt x="168" y="221"/>
                    </a:cubicBezTo>
                    <a:cubicBezTo>
                      <a:pt x="161" y="223"/>
                      <a:pt x="153" y="224"/>
                      <a:pt x="146" y="224"/>
                    </a:cubicBezTo>
                    <a:close/>
                    <a:moveTo>
                      <a:pt x="280" y="122"/>
                    </a:moveTo>
                    <a:cubicBezTo>
                      <a:pt x="227" y="122"/>
                      <a:pt x="227" y="122"/>
                      <a:pt x="227" y="122"/>
                    </a:cubicBezTo>
                    <a:cubicBezTo>
                      <a:pt x="225" y="122"/>
                      <a:pt x="223" y="122"/>
                      <a:pt x="222" y="123"/>
                    </a:cubicBezTo>
                    <a:cubicBezTo>
                      <a:pt x="224" y="130"/>
                      <a:pt x="225" y="138"/>
                      <a:pt x="225" y="145"/>
                    </a:cubicBezTo>
                    <a:cubicBezTo>
                      <a:pt x="225" y="153"/>
                      <a:pt x="224" y="160"/>
                      <a:pt x="222" y="167"/>
                    </a:cubicBezTo>
                    <a:cubicBezTo>
                      <a:pt x="223" y="168"/>
                      <a:pt x="225" y="169"/>
                      <a:pt x="227" y="169"/>
                    </a:cubicBezTo>
                    <a:cubicBezTo>
                      <a:pt x="280" y="169"/>
                      <a:pt x="280" y="169"/>
                      <a:pt x="280" y="169"/>
                    </a:cubicBezTo>
                    <a:cubicBezTo>
                      <a:pt x="286" y="169"/>
                      <a:pt x="291" y="164"/>
                      <a:pt x="291" y="158"/>
                    </a:cubicBezTo>
                    <a:cubicBezTo>
                      <a:pt x="291" y="133"/>
                      <a:pt x="291" y="133"/>
                      <a:pt x="291" y="133"/>
                    </a:cubicBezTo>
                    <a:cubicBezTo>
                      <a:pt x="291" y="127"/>
                      <a:pt x="286" y="122"/>
                      <a:pt x="280" y="1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5" name="组合 64"/>
          <p:cNvGrpSpPr/>
          <p:nvPr/>
        </p:nvGrpSpPr>
        <p:grpSpPr>
          <a:xfrm>
            <a:off x="5449780" y="3054410"/>
            <a:ext cx="671987" cy="672075"/>
            <a:chOff x="2996006" y="2598852"/>
            <a:chExt cx="504056" cy="504056"/>
          </a:xfrm>
        </p:grpSpPr>
        <p:sp>
          <p:nvSpPr>
            <p:cNvPr id="66" name="椭圆 65"/>
            <p:cNvSpPr/>
            <p:nvPr/>
          </p:nvSpPr>
          <p:spPr>
            <a:xfrm>
              <a:off x="2996006" y="2598852"/>
              <a:ext cx="504056" cy="5040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7" name="Group 35"/>
            <p:cNvGrpSpPr>
              <a:grpSpLocks noChangeAspect="1"/>
            </p:cNvGrpSpPr>
            <p:nvPr/>
          </p:nvGrpSpPr>
          <p:grpSpPr bwMode="auto">
            <a:xfrm>
              <a:off x="3077723" y="2685493"/>
              <a:ext cx="340622" cy="330774"/>
              <a:chOff x="-82" y="533"/>
              <a:chExt cx="1349" cy="1310"/>
            </a:xfrm>
          </p:grpSpPr>
          <p:sp>
            <p:nvSpPr>
              <p:cNvPr id="68" name="Freeform 36"/>
              <p:cNvSpPr>
                <a:spLocks noEditPoints="1"/>
              </p:cNvSpPr>
              <p:nvPr/>
            </p:nvSpPr>
            <p:spPr bwMode="auto">
              <a:xfrm>
                <a:off x="-82" y="849"/>
                <a:ext cx="1072" cy="994"/>
              </a:xfrm>
              <a:custGeom>
                <a:avLst/>
                <a:gdLst>
                  <a:gd name="T0" fmla="*/ 225 w 454"/>
                  <a:gd name="T1" fmla="*/ 0 h 421"/>
                  <a:gd name="T2" fmla="*/ 304 w 454"/>
                  <a:gd name="T3" fmla="*/ 16 h 421"/>
                  <a:gd name="T4" fmla="*/ 411 w 454"/>
                  <a:gd name="T5" fmla="*/ 280 h 421"/>
                  <a:gd name="T6" fmla="*/ 225 w 454"/>
                  <a:gd name="T7" fmla="*/ 403 h 421"/>
                  <a:gd name="T8" fmla="*/ 224 w 454"/>
                  <a:gd name="T9" fmla="*/ 403 h 421"/>
                  <a:gd name="T10" fmla="*/ 224 w 454"/>
                  <a:gd name="T11" fmla="*/ 403 h 421"/>
                  <a:gd name="T12" fmla="*/ 219 w 454"/>
                  <a:gd name="T13" fmla="*/ 405 h 421"/>
                  <a:gd name="T14" fmla="*/ 145 w 454"/>
                  <a:gd name="T15" fmla="*/ 421 h 421"/>
                  <a:gd name="T16" fmla="*/ 84 w 454"/>
                  <a:gd name="T17" fmla="*/ 412 h 421"/>
                  <a:gd name="T18" fmla="*/ 81 w 454"/>
                  <a:gd name="T19" fmla="*/ 409 h 421"/>
                  <a:gd name="T20" fmla="*/ 127 w 454"/>
                  <a:gd name="T21" fmla="*/ 382 h 421"/>
                  <a:gd name="T22" fmla="*/ 125 w 454"/>
                  <a:gd name="T23" fmla="*/ 376 h 421"/>
                  <a:gd name="T24" fmla="*/ 40 w 454"/>
                  <a:gd name="T25" fmla="*/ 123 h 421"/>
                  <a:gd name="T26" fmla="*/ 225 w 454"/>
                  <a:gd name="T27" fmla="*/ 0 h 421"/>
                  <a:gd name="T28" fmla="*/ 225 w 454"/>
                  <a:gd name="T29" fmla="*/ 21 h 421"/>
                  <a:gd name="T30" fmla="*/ 59 w 454"/>
                  <a:gd name="T31" fmla="*/ 132 h 421"/>
                  <a:gd name="T32" fmla="*/ 136 w 454"/>
                  <a:gd name="T33" fmla="*/ 358 h 421"/>
                  <a:gd name="T34" fmla="*/ 146 w 454"/>
                  <a:gd name="T35" fmla="*/ 391 h 421"/>
                  <a:gd name="T36" fmla="*/ 146 w 454"/>
                  <a:gd name="T37" fmla="*/ 391 h 421"/>
                  <a:gd name="T38" fmla="*/ 146 w 454"/>
                  <a:gd name="T39" fmla="*/ 392 h 421"/>
                  <a:gd name="T40" fmla="*/ 141 w 454"/>
                  <a:gd name="T41" fmla="*/ 399 h 421"/>
                  <a:gd name="T42" fmla="*/ 145 w 454"/>
                  <a:gd name="T43" fmla="*/ 399 h 421"/>
                  <a:gd name="T44" fmla="*/ 210 w 454"/>
                  <a:gd name="T45" fmla="*/ 385 h 421"/>
                  <a:gd name="T46" fmla="*/ 224 w 454"/>
                  <a:gd name="T47" fmla="*/ 382 h 421"/>
                  <a:gd name="T48" fmla="*/ 225 w 454"/>
                  <a:gd name="T49" fmla="*/ 382 h 421"/>
                  <a:gd name="T50" fmla="*/ 391 w 454"/>
                  <a:gd name="T51" fmla="*/ 272 h 421"/>
                  <a:gd name="T52" fmla="*/ 295 w 454"/>
                  <a:gd name="T53" fmla="*/ 36 h 421"/>
                  <a:gd name="T54" fmla="*/ 225 w 454"/>
                  <a:gd name="T55" fmla="*/ 21 h 421"/>
                  <a:gd name="T56" fmla="*/ 225 w 454"/>
                  <a:gd name="T57" fmla="*/ 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4" h="421">
                    <a:moveTo>
                      <a:pt x="225" y="0"/>
                    </a:moveTo>
                    <a:cubicBezTo>
                      <a:pt x="252" y="0"/>
                      <a:pt x="278" y="5"/>
                      <a:pt x="304" y="16"/>
                    </a:cubicBezTo>
                    <a:cubicBezTo>
                      <a:pt x="406" y="59"/>
                      <a:pt x="454" y="177"/>
                      <a:pt x="411" y="280"/>
                    </a:cubicBezTo>
                    <a:cubicBezTo>
                      <a:pt x="379" y="357"/>
                      <a:pt x="304" y="403"/>
                      <a:pt x="225" y="403"/>
                    </a:cubicBezTo>
                    <a:cubicBezTo>
                      <a:pt x="225" y="403"/>
                      <a:pt x="225" y="403"/>
                      <a:pt x="224" y="403"/>
                    </a:cubicBezTo>
                    <a:cubicBezTo>
                      <a:pt x="224" y="403"/>
                      <a:pt x="224" y="403"/>
                      <a:pt x="224" y="403"/>
                    </a:cubicBezTo>
                    <a:cubicBezTo>
                      <a:pt x="223" y="403"/>
                      <a:pt x="221" y="404"/>
                      <a:pt x="219" y="405"/>
                    </a:cubicBezTo>
                    <a:cubicBezTo>
                      <a:pt x="194" y="417"/>
                      <a:pt x="168" y="421"/>
                      <a:pt x="145" y="421"/>
                    </a:cubicBezTo>
                    <a:cubicBezTo>
                      <a:pt x="118" y="421"/>
                      <a:pt x="95" y="416"/>
                      <a:pt x="84" y="412"/>
                    </a:cubicBezTo>
                    <a:cubicBezTo>
                      <a:pt x="81" y="411"/>
                      <a:pt x="79" y="409"/>
                      <a:pt x="81" y="409"/>
                    </a:cubicBezTo>
                    <a:cubicBezTo>
                      <a:pt x="111" y="406"/>
                      <a:pt x="123" y="389"/>
                      <a:pt x="127" y="382"/>
                    </a:cubicBezTo>
                    <a:cubicBezTo>
                      <a:pt x="128" y="379"/>
                      <a:pt x="126" y="377"/>
                      <a:pt x="125" y="376"/>
                    </a:cubicBezTo>
                    <a:cubicBezTo>
                      <a:pt x="38" y="327"/>
                      <a:pt x="0" y="218"/>
                      <a:pt x="40" y="123"/>
                    </a:cubicBezTo>
                    <a:cubicBezTo>
                      <a:pt x="72" y="46"/>
                      <a:pt x="147" y="0"/>
                      <a:pt x="225" y="0"/>
                    </a:cubicBezTo>
                    <a:moveTo>
                      <a:pt x="225" y="21"/>
                    </a:moveTo>
                    <a:cubicBezTo>
                      <a:pt x="153" y="21"/>
                      <a:pt x="88" y="65"/>
                      <a:pt x="59" y="132"/>
                    </a:cubicBezTo>
                    <a:cubicBezTo>
                      <a:pt x="24" y="215"/>
                      <a:pt x="57" y="313"/>
                      <a:pt x="136" y="358"/>
                    </a:cubicBezTo>
                    <a:cubicBezTo>
                      <a:pt x="147" y="365"/>
                      <a:pt x="152" y="379"/>
                      <a:pt x="146" y="391"/>
                    </a:cubicBezTo>
                    <a:cubicBezTo>
                      <a:pt x="146" y="391"/>
                      <a:pt x="146" y="391"/>
                      <a:pt x="146" y="391"/>
                    </a:cubicBezTo>
                    <a:cubicBezTo>
                      <a:pt x="146" y="392"/>
                      <a:pt x="146" y="392"/>
                      <a:pt x="146" y="392"/>
                    </a:cubicBezTo>
                    <a:cubicBezTo>
                      <a:pt x="144" y="394"/>
                      <a:pt x="143" y="396"/>
                      <a:pt x="141" y="399"/>
                    </a:cubicBezTo>
                    <a:cubicBezTo>
                      <a:pt x="142" y="399"/>
                      <a:pt x="143" y="399"/>
                      <a:pt x="145" y="399"/>
                    </a:cubicBezTo>
                    <a:cubicBezTo>
                      <a:pt x="169" y="399"/>
                      <a:pt x="191" y="394"/>
                      <a:pt x="210" y="385"/>
                    </a:cubicBezTo>
                    <a:cubicBezTo>
                      <a:pt x="214" y="383"/>
                      <a:pt x="219" y="382"/>
                      <a:pt x="224" y="382"/>
                    </a:cubicBezTo>
                    <a:cubicBezTo>
                      <a:pt x="225" y="382"/>
                      <a:pt x="225" y="382"/>
                      <a:pt x="225" y="382"/>
                    </a:cubicBezTo>
                    <a:cubicBezTo>
                      <a:pt x="298" y="382"/>
                      <a:pt x="363" y="339"/>
                      <a:pt x="391" y="272"/>
                    </a:cubicBezTo>
                    <a:cubicBezTo>
                      <a:pt x="430" y="180"/>
                      <a:pt x="387" y="74"/>
                      <a:pt x="295" y="36"/>
                    </a:cubicBezTo>
                    <a:cubicBezTo>
                      <a:pt x="273" y="26"/>
                      <a:pt x="249" y="21"/>
                      <a:pt x="225" y="21"/>
                    </a:cubicBezTo>
                    <a:cubicBezTo>
                      <a:pt x="225" y="21"/>
                      <a:pt x="225" y="21"/>
                      <a:pt x="225" y="2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Oval 37"/>
              <p:cNvSpPr>
                <a:spLocks noChangeArrowheads="1"/>
              </p:cNvSpPr>
              <p:nvPr/>
            </p:nvSpPr>
            <p:spPr bwMode="auto">
              <a:xfrm>
                <a:off x="201" y="1291"/>
                <a:ext cx="121" cy="12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Oval 38"/>
              <p:cNvSpPr>
                <a:spLocks noChangeArrowheads="1"/>
              </p:cNvSpPr>
              <p:nvPr/>
            </p:nvSpPr>
            <p:spPr bwMode="auto">
              <a:xfrm>
                <a:off x="400" y="1291"/>
                <a:ext cx="118" cy="12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Oval 39"/>
              <p:cNvSpPr>
                <a:spLocks noChangeArrowheads="1"/>
              </p:cNvSpPr>
              <p:nvPr/>
            </p:nvSpPr>
            <p:spPr bwMode="auto">
              <a:xfrm>
                <a:off x="596" y="1291"/>
                <a:ext cx="118" cy="12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40"/>
              <p:cNvSpPr>
                <a:spLocks noEditPoints="1"/>
              </p:cNvSpPr>
              <p:nvPr/>
            </p:nvSpPr>
            <p:spPr bwMode="auto">
              <a:xfrm>
                <a:off x="440" y="533"/>
                <a:ext cx="827" cy="909"/>
              </a:xfrm>
              <a:custGeom>
                <a:avLst/>
                <a:gdLst>
                  <a:gd name="T0" fmla="*/ 242 w 350"/>
                  <a:gd name="T1" fmla="*/ 350 h 385"/>
                  <a:gd name="T2" fmla="*/ 243 w 350"/>
                  <a:gd name="T3" fmla="*/ 346 h 385"/>
                  <a:gd name="T4" fmla="*/ 316 w 350"/>
                  <a:gd name="T5" fmla="*/ 129 h 385"/>
                  <a:gd name="T6" fmla="*/ 90 w 350"/>
                  <a:gd name="T7" fmla="*/ 37 h 385"/>
                  <a:gd name="T8" fmla="*/ 0 w 350"/>
                  <a:gd name="T9" fmla="*/ 125 h 385"/>
                  <a:gd name="T10" fmla="*/ 4 w 350"/>
                  <a:gd name="T11" fmla="*/ 124 h 385"/>
                  <a:gd name="T12" fmla="*/ 86 w 350"/>
                  <a:gd name="T13" fmla="*/ 141 h 385"/>
                  <a:gd name="T14" fmla="*/ 151 w 350"/>
                  <a:gd name="T15" fmla="*/ 184 h 385"/>
                  <a:gd name="T16" fmla="*/ 164 w 350"/>
                  <a:gd name="T17" fmla="*/ 180 h 385"/>
                  <a:gd name="T18" fmla="*/ 186 w 350"/>
                  <a:gd name="T19" fmla="*/ 202 h 385"/>
                  <a:gd name="T20" fmla="*/ 180 w 350"/>
                  <a:gd name="T21" fmla="*/ 218 h 385"/>
                  <a:gd name="T22" fmla="*/ 210 w 350"/>
                  <a:gd name="T23" fmla="*/ 383 h 385"/>
                  <a:gd name="T24" fmla="*/ 278 w 350"/>
                  <a:gd name="T25" fmla="*/ 376 h 385"/>
                  <a:gd name="T26" fmla="*/ 281 w 350"/>
                  <a:gd name="T27" fmla="*/ 374 h 385"/>
                  <a:gd name="T28" fmla="*/ 242 w 350"/>
                  <a:gd name="T29" fmla="*/ 350 h 385"/>
                  <a:gd name="T30" fmla="*/ 216 w 350"/>
                  <a:gd name="T31" fmla="*/ 202 h 385"/>
                  <a:gd name="T32" fmla="*/ 239 w 350"/>
                  <a:gd name="T33" fmla="*/ 180 h 385"/>
                  <a:gd name="T34" fmla="*/ 261 w 350"/>
                  <a:gd name="T35" fmla="*/ 202 h 385"/>
                  <a:gd name="T36" fmla="*/ 239 w 350"/>
                  <a:gd name="T37" fmla="*/ 225 h 385"/>
                  <a:gd name="T38" fmla="*/ 216 w 350"/>
                  <a:gd name="T39" fmla="*/ 202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0" h="385">
                    <a:moveTo>
                      <a:pt x="242" y="350"/>
                    </a:moveTo>
                    <a:cubicBezTo>
                      <a:pt x="241" y="348"/>
                      <a:pt x="242" y="346"/>
                      <a:pt x="243" y="346"/>
                    </a:cubicBezTo>
                    <a:cubicBezTo>
                      <a:pt x="318" y="303"/>
                      <a:pt x="350" y="210"/>
                      <a:pt x="316" y="129"/>
                    </a:cubicBezTo>
                    <a:cubicBezTo>
                      <a:pt x="279" y="41"/>
                      <a:pt x="178" y="0"/>
                      <a:pt x="90" y="37"/>
                    </a:cubicBezTo>
                    <a:cubicBezTo>
                      <a:pt x="49" y="55"/>
                      <a:pt x="18" y="86"/>
                      <a:pt x="0" y="125"/>
                    </a:cubicBezTo>
                    <a:cubicBezTo>
                      <a:pt x="2" y="124"/>
                      <a:pt x="3" y="124"/>
                      <a:pt x="4" y="124"/>
                    </a:cubicBezTo>
                    <a:cubicBezTo>
                      <a:pt x="32" y="124"/>
                      <a:pt x="59" y="130"/>
                      <a:pt x="86" y="141"/>
                    </a:cubicBezTo>
                    <a:cubicBezTo>
                      <a:pt x="111" y="151"/>
                      <a:pt x="133" y="166"/>
                      <a:pt x="151" y="184"/>
                    </a:cubicBezTo>
                    <a:cubicBezTo>
                      <a:pt x="154" y="181"/>
                      <a:pt x="159" y="180"/>
                      <a:pt x="164" y="180"/>
                    </a:cubicBezTo>
                    <a:cubicBezTo>
                      <a:pt x="176" y="180"/>
                      <a:pt x="186" y="190"/>
                      <a:pt x="186" y="202"/>
                    </a:cubicBezTo>
                    <a:cubicBezTo>
                      <a:pt x="186" y="208"/>
                      <a:pt x="184" y="214"/>
                      <a:pt x="180" y="218"/>
                    </a:cubicBezTo>
                    <a:cubicBezTo>
                      <a:pt x="211" y="265"/>
                      <a:pt x="223" y="325"/>
                      <a:pt x="210" y="383"/>
                    </a:cubicBezTo>
                    <a:cubicBezTo>
                      <a:pt x="240" y="385"/>
                      <a:pt x="266" y="380"/>
                      <a:pt x="278" y="376"/>
                    </a:cubicBezTo>
                    <a:cubicBezTo>
                      <a:pt x="281" y="375"/>
                      <a:pt x="282" y="374"/>
                      <a:pt x="281" y="374"/>
                    </a:cubicBezTo>
                    <a:cubicBezTo>
                      <a:pt x="255" y="371"/>
                      <a:pt x="245" y="356"/>
                      <a:pt x="242" y="350"/>
                    </a:cubicBezTo>
                    <a:close/>
                    <a:moveTo>
                      <a:pt x="216" y="202"/>
                    </a:moveTo>
                    <a:cubicBezTo>
                      <a:pt x="216" y="190"/>
                      <a:pt x="226" y="180"/>
                      <a:pt x="239" y="180"/>
                    </a:cubicBezTo>
                    <a:cubicBezTo>
                      <a:pt x="251" y="180"/>
                      <a:pt x="261" y="190"/>
                      <a:pt x="261" y="202"/>
                    </a:cubicBezTo>
                    <a:cubicBezTo>
                      <a:pt x="261" y="215"/>
                      <a:pt x="251" y="225"/>
                      <a:pt x="239" y="225"/>
                    </a:cubicBezTo>
                    <a:cubicBezTo>
                      <a:pt x="226" y="225"/>
                      <a:pt x="216" y="215"/>
                      <a:pt x="216" y="20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73" name="组合 72"/>
          <p:cNvGrpSpPr/>
          <p:nvPr/>
        </p:nvGrpSpPr>
        <p:grpSpPr>
          <a:xfrm>
            <a:off x="5449780" y="3855769"/>
            <a:ext cx="671987" cy="672075"/>
            <a:chOff x="2996006" y="3225278"/>
            <a:chExt cx="504056" cy="504056"/>
          </a:xfrm>
        </p:grpSpPr>
        <p:sp>
          <p:nvSpPr>
            <p:cNvPr id="74" name="椭圆 73"/>
            <p:cNvSpPr/>
            <p:nvPr/>
          </p:nvSpPr>
          <p:spPr>
            <a:xfrm>
              <a:off x="2996006" y="3225278"/>
              <a:ext cx="504056" cy="50405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Group 44"/>
            <p:cNvGrpSpPr>
              <a:grpSpLocks noChangeAspect="1"/>
            </p:cNvGrpSpPr>
            <p:nvPr/>
          </p:nvGrpSpPr>
          <p:grpSpPr bwMode="auto">
            <a:xfrm>
              <a:off x="3096253" y="3325095"/>
              <a:ext cx="303562" cy="304422"/>
              <a:chOff x="199" y="871"/>
              <a:chExt cx="707" cy="709"/>
            </a:xfrm>
          </p:grpSpPr>
          <p:sp>
            <p:nvSpPr>
              <p:cNvPr id="76" name="Freeform 45"/>
              <p:cNvSpPr>
                <a:spLocks noEditPoints="1"/>
              </p:cNvSpPr>
              <p:nvPr/>
            </p:nvSpPr>
            <p:spPr bwMode="auto">
              <a:xfrm>
                <a:off x="240" y="1247"/>
                <a:ext cx="635" cy="333"/>
              </a:xfrm>
              <a:custGeom>
                <a:avLst/>
                <a:gdLst>
                  <a:gd name="T0" fmla="*/ 269 w 269"/>
                  <a:gd name="T1" fmla="*/ 0 h 141"/>
                  <a:gd name="T2" fmla="*/ 269 w 269"/>
                  <a:gd name="T3" fmla="*/ 109 h 141"/>
                  <a:gd name="T4" fmla="*/ 237 w 269"/>
                  <a:gd name="T5" fmla="*/ 141 h 141"/>
                  <a:gd name="T6" fmla="*/ 32 w 269"/>
                  <a:gd name="T7" fmla="*/ 141 h 141"/>
                  <a:gd name="T8" fmla="*/ 0 w 269"/>
                  <a:gd name="T9" fmla="*/ 109 h 141"/>
                  <a:gd name="T10" fmla="*/ 0 w 269"/>
                  <a:gd name="T11" fmla="*/ 0 h 141"/>
                  <a:gd name="T12" fmla="*/ 269 w 269"/>
                  <a:gd name="T13" fmla="*/ 0 h 141"/>
                  <a:gd name="T14" fmla="*/ 255 w 269"/>
                  <a:gd name="T15" fmla="*/ 13 h 141"/>
                  <a:gd name="T16" fmla="*/ 14 w 269"/>
                  <a:gd name="T17" fmla="*/ 13 h 141"/>
                  <a:gd name="T18" fmla="*/ 14 w 269"/>
                  <a:gd name="T19" fmla="*/ 108 h 141"/>
                  <a:gd name="T20" fmla="*/ 34 w 269"/>
                  <a:gd name="T21" fmla="*/ 128 h 141"/>
                  <a:gd name="T22" fmla="*/ 235 w 269"/>
                  <a:gd name="T23" fmla="*/ 128 h 141"/>
                  <a:gd name="T24" fmla="*/ 255 w 269"/>
                  <a:gd name="T25" fmla="*/ 108 h 141"/>
                  <a:gd name="T26" fmla="*/ 255 w 269"/>
                  <a:gd name="T27" fmla="*/ 1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9" h="141">
                    <a:moveTo>
                      <a:pt x="269" y="0"/>
                    </a:moveTo>
                    <a:cubicBezTo>
                      <a:pt x="269" y="109"/>
                      <a:pt x="269" y="109"/>
                      <a:pt x="269" y="109"/>
                    </a:cubicBezTo>
                    <a:cubicBezTo>
                      <a:pt x="269" y="127"/>
                      <a:pt x="254" y="141"/>
                      <a:pt x="237" y="141"/>
                    </a:cubicBezTo>
                    <a:cubicBezTo>
                      <a:pt x="32" y="141"/>
                      <a:pt x="32" y="141"/>
                      <a:pt x="32" y="141"/>
                    </a:cubicBezTo>
                    <a:cubicBezTo>
                      <a:pt x="15" y="141"/>
                      <a:pt x="0" y="127"/>
                      <a:pt x="0" y="109"/>
                    </a:cubicBezTo>
                    <a:cubicBezTo>
                      <a:pt x="0" y="0"/>
                      <a:pt x="0" y="0"/>
                      <a:pt x="0" y="0"/>
                    </a:cubicBezTo>
                    <a:cubicBezTo>
                      <a:pt x="269" y="0"/>
                      <a:pt x="269" y="0"/>
                      <a:pt x="269" y="0"/>
                    </a:cubicBezTo>
                    <a:moveTo>
                      <a:pt x="255" y="13"/>
                    </a:moveTo>
                    <a:cubicBezTo>
                      <a:pt x="14" y="13"/>
                      <a:pt x="14" y="13"/>
                      <a:pt x="14" y="13"/>
                    </a:cubicBezTo>
                    <a:cubicBezTo>
                      <a:pt x="14" y="108"/>
                      <a:pt x="14" y="108"/>
                      <a:pt x="14" y="108"/>
                    </a:cubicBezTo>
                    <a:cubicBezTo>
                      <a:pt x="14" y="119"/>
                      <a:pt x="23" y="128"/>
                      <a:pt x="34" y="128"/>
                    </a:cubicBezTo>
                    <a:cubicBezTo>
                      <a:pt x="235" y="128"/>
                      <a:pt x="235" y="128"/>
                      <a:pt x="235" y="128"/>
                    </a:cubicBezTo>
                    <a:cubicBezTo>
                      <a:pt x="246" y="128"/>
                      <a:pt x="255" y="119"/>
                      <a:pt x="255" y="108"/>
                    </a:cubicBezTo>
                    <a:cubicBezTo>
                      <a:pt x="255" y="13"/>
                      <a:pt x="255" y="13"/>
                      <a:pt x="255"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6"/>
              <p:cNvSpPr/>
              <p:nvPr/>
            </p:nvSpPr>
            <p:spPr bwMode="auto">
              <a:xfrm>
                <a:off x="240" y="1136"/>
                <a:ext cx="635" cy="97"/>
              </a:xfrm>
              <a:custGeom>
                <a:avLst/>
                <a:gdLst>
                  <a:gd name="T0" fmla="*/ 269 w 269"/>
                  <a:gd name="T1" fmla="*/ 41 h 41"/>
                  <a:gd name="T2" fmla="*/ 269 w 269"/>
                  <a:gd name="T3" fmla="*/ 32 h 41"/>
                  <a:gd name="T4" fmla="*/ 237 w 269"/>
                  <a:gd name="T5" fmla="*/ 0 h 41"/>
                  <a:gd name="T6" fmla="*/ 32 w 269"/>
                  <a:gd name="T7" fmla="*/ 0 h 41"/>
                  <a:gd name="T8" fmla="*/ 0 w 269"/>
                  <a:gd name="T9" fmla="*/ 32 h 41"/>
                  <a:gd name="T10" fmla="*/ 0 w 269"/>
                  <a:gd name="T11" fmla="*/ 41 h 41"/>
                  <a:gd name="T12" fmla="*/ 269 w 269"/>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269" h="41">
                    <a:moveTo>
                      <a:pt x="269" y="41"/>
                    </a:moveTo>
                    <a:cubicBezTo>
                      <a:pt x="269" y="32"/>
                      <a:pt x="269" y="32"/>
                      <a:pt x="269" y="32"/>
                    </a:cubicBezTo>
                    <a:cubicBezTo>
                      <a:pt x="269" y="14"/>
                      <a:pt x="254" y="0"/>
                      <a:pt x="237" y="0"/>
                    </a:cubicBezTo>
                    <a:cubicBezTo>
                      <a:pt x="32" y="0"/>
                      <a:pt x="32" y="0"/>
                      <a:pt x="32" y="0"/>
                    </a:cubicBezTo>
                    <a:cubicBezTo>
                      <a:pt x="15" y="0"/>
                      <a:pt x="0" y="14"/>
                      <a:pt x="0" y="32"/>
                    </a:cubicBezTo>
                    <a:cubicBezTo>
                      <a:pt x="0" y="41"/>
                      <a:pt x="0" y="41"/>
                      <a:pt x="0" y="41"/>
                    </a:cubicBezTo>
                    <a:lnTo>
                      <a:pt x="269" y="4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47"/>
              <p:cNvSpPr/>
              <p:nvPr/>
            </p:nvSpPr>
            <p:spPr bwMode="auto">
              <a:xfrm>
                <a:off x="199" y="871"/>
                <a:ext cx="213" cy="210"/>
              </a:xfrm>
              <a:custGeom>
                <a:avLst/>
                <a:gdLst>
                  <a:gd name="T0" fmla="*/ 39 w 90"/>
                  <a:gd name="T1" fmla="*/ 2 h 89"/>
                  <a:gd name="T2" fmla="*/ 56 w 90"/>
                  <a:gd name="T3" fmla="*/ 35 h 89"/>
                  <a:gd name="T4" fmla="*/ 47 w 90"/>
                  <a:gd name="T5" fmla="*/ 50 h 89"/>
                  <a:gd name="T6" fmla="*/ 30 w 90"/>
                  <a:gd name="T7" fmla="*/ 49 h 89"/>
                  <a:gd name="T8" fmla="*/ 13 w 90"/>
                  <a:gd name="T9" fmla="*/ 16 h 89"/>
                  <a:gd name="T10" fmla="*/ 8 w 90"/>
                  <a:gd name="T11" fmla="*/ 62 h 89"/>
                  <a:gd name="T12" fmla="*/ 62 w 90"/>
                  <a:gd name="T13" fmla="*/ 78 h 89"/>
                  <a:gd name="T14" fmla="*/ 79 w 90"/>
                  <a:gd name="T15" fmla="*/ 23 h 89"/>
                  <a:gd name="T16" fmla="*/ 39 w 90"/>
                  <a:gd name="T17" fmla="*/ 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9">
                    <a:moveTo>
                      <a:pt x="39" y="2"/>
                    </a:moveTo>
                    <a:cubicBezTo>
                      <a:pt x="56" y="35"/>
                      <a:pt x="56" y="35"/>
                      <a:pt x="56" y="35"/>
                    </a:cubicBezTo>
                    <a:cubicBezTo>
                      <a:pt x="47" y="50"/>
                      <a:pt x="47" y="50"/>
                      <a:pt x="47" y="50"/>
                    </a:cubicBezTo>
                    <a:cubicBezTo>
                      <a:pt x="30" y="49"/>
                      <a:pt x="30" y="49"/>
                      <a:pt x="30" y="49"/>
                    </a:cubicBezTo>
                    <a:cubicBezTo>
                      <a:pt x="13" y="16"/>
                      <a:pt x="13" y="16"/>
                      <a:pt x="13" y="16"/>
                    </a:cubicBezTo>
                    <a:cubicBezTo>
                      <a:pt x="2" y="28"/>
                      <a:pt x="0" y="46"/>
                      <a:pt x="8" y="62"/>
                    </a:cubicBezTo>
                    <a:cubicBezTo>
                      <a:pt x="18" y="81"/>
                      <a:pt x="43" y="89"/>
                      <a:pt x="62" y="78"/>
                    </a:cubicBezTo>
                    <a:cubicBezTo>
                      <a:pt x="82" y="68"/>
                      <a:pt x="90" y="43"/>
                      <a:pt x="79" y="23"/>
                    </a:cubicBezTo>
                    <a:cubicBezTo>
                      <a:pt x="71" y="8"/>
                      <a:pt x="55" y="0"/>
                      <a:pt x="39"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48"/>
              <p:cNvSpPr/>
              <p:nvPr/>
            </p:nvSpPr>
            <p:spPr bwMode="auto">
              <a:xfrm>
                <a:off x="303" y="1018"/>
                <a:ext cx="123" cy="108"/>
              </a:xfrm>
              <a:custGeom>
                <a:avLst/>
                <a:gdLst>
                  <a:gd name="T0" fmla="*/ 123 w 123"/>
                  <a:gd name="T1" fmla="*/ 108 h 108"/>
                  <a:gd name="T2" fmla="*/ 64 w 123"/>
                  <a:gd name="T3" fmla="*/ 0 h 108"/>
                  <a:gd name="T4" fmla="*/ 0 w 123"/>
                  <a:gd name="T5" fmla="*/ 33 h 108"/>
                  <a:gd name="T6" fmla="*/ 41 w 123"/>
                  <a:gd name="T7" fmla="*/ 108 h 108"/>
                  <a:gd name="T8" fmla="*/ 123 w 123"/>
                  <a:gd name="T9" fmla="*/ 108 h 108"/>
                </a:gdLst>
                <a:ahLst/>
                <a:cxnLst>
                  <a:cxn ang="0">
                    <a:pos x="T0" y="T1"/>
                  </a:cxn>
                  <a:cxn ang="0">
                    <a:pos x="T2" y="T3"/>
                  </a:cxn>
                  <a:cxn ang="0">
                    <a:pos x="T4" y="T5"/>
                  </a:cxn>
                  <a:cxn ang="0">
                    <a:pos x="T6" y="T7"/>
                  </a:cxn>
                  <a:cxn ang="0">
                    <a:pos x="T8" y="T9"/>
                  </a:cxn>
                </a:cxnLst>
                <a:rect l="0" t="0" r="r" b="b"/>
                <a:pathLst>
                  <a:path w="123" h="108">
                    <a:moveTo>
                      <a:pt x="123" y="108"/>
                    </a:moveTo>
                    <a:lnTo>
                      <a:pt x="64" y="0"/>
                    </a:lnTo>
                    <a:lnTo>
                      <a:pt x="0" y="33"/>
                    </a:lnTo>
                    <a:lnTo>
                      <a:pt x="41" y="108"/>
                    </a:lnTo>
                    <a:lnTo>
                      <a:pt x="123" y="10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49"/>
              <p:cNvSpPr/>
              <p:nvPr/>
            </p:nvSpPr>
            <p:spPr bwMode="auto">
              <a:xfrm>
                <a:off x="476" y="975"/>
                <a:ext cx="184" cy="151"/>
              </a:xfrm>
              <a:custGeom>
                <a:avLst/>
                <a:gdLst>
                  <a:gd name="T0" fmla="*/ 71 w 78"/>
                  <a:gd name="T1" fmla="*/ 25 h 64"/>
                  <a:gd name="T2" fmla="*/ 24 w 78"/>
                  <a:gd name="T3" fmla="*/ 8 h 64"/>
                  <a:gd name="T4" fmla="*/ 8 w 78"/>
                  <a:gd name="T5" fmla="*/ 55 h 64"/>
                  <a:gd name="T6" fmla="*/ 14 w 78"/>
                  <a:gd name="T7" fmla="*/ 64 h 64"/>
                  <a:gd name="T8" fmla="*/ 31 w 78"/>
                  <a:gd name="T9" fmla="*/ 64 h 64"/>
                  <a:gd name="T10" fmla="*/ 16 w 78"/>
                  <a:gd name="T11" fmla="*/ 51 h 64"/>
                  <a:gd name="T12" fmla="*/ 28 w 78"/>
                  <a:gd name="T13" fmla="*/ 17 h 64"/>
                  <a:gd name="T14" fmla="*/ 63 w 78"/>
                  <a:gd name="T15" fmla="*/ 29 h 64"/>
                  <a:gd name="T16" fmla="*/ 51 w 78"/>
                  <a:gd name="T17" fmla="*/ 63 h 64"/>
                  <a:gd name="T18" fmla="*/ 48 w 78"/>
                  <a:gd name="T19" fmla="*/ 64 h 64"/>
                  <a:gd name="T20" fmla="*/ 65 w 78"/>
                  <a:gd name="T21" fmla="*/ 64 h 64"/>
                  <a:gd name="T22" fmla="*/ 71 w 78"/>
                  <a:gd name="T23" fmla="*/ 2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64">
                    <a:moveTo>
                      <a:pt x="71" y="25"/>
                    </a:moveTo>
                    <a:cubicBezTo>
                      <a:pt x="63" y="7"/>
                      <a:pt x="42" y="0"/>
                      <a:pt x="24" y="8"/>
                    </a:cubicBezTo>
                    <a:cubicBezTo>
                      <a:pt x="7" y="17"/>
                      <a:pt x="0" y="38"/>
                      <a:pt x="8" y="55"/>
                    </a:cubicBezTo>
                    <a:cubicBezTo>
                      <a:pt x="10" y="58"/>
                      <a:pt x="12" y="61"/>
                      <a:pt x="14" y="64"/>
                    </a:cubicBezTo>
                    <a:cubicBezTo>
                      <a:pt x="31" y="64"/>
                      <a:pt x="31" y="64"/>
                      <a:pt x="31" y="64"/>
                    </a:cubicBezTo>
                    <a:cubicBezTo>
                      <a:pt x="25" y="62"/>
                      <a:pt x="19" y="57"/>
                      <a:pt x="16" y="51"/>
                    </a:cubicBezTo>
                    <a:cubicBezTo>
                      <a:pt x="10" y="38"/>
                      <a:pt x="16" y="23"/>
                      <a:pt x="28" y="17"/>
                    </a:cubicBezTo>
                    <a:cubicBezTo>
                      <a:pt x="41" y="10"/>
                      <a:pt x="56" y="16"/>
                      <a:pt x="63" y="29"/>
                    </a:cubicBezTo>
                    <a:cubicBezTo>
                      <a:pt x="69" y="41"/>
                      <a:pt x="63" y="57"/>
                      <a:pt x="51" y="63"/>
                    </a:cubicBezTo>
                    <a:cubicBezTo>
                      <a:pt x="50" y="63"/>
                      <a:pt x="49" y="64"/>
                      <a:pt x="48" y="64"/>
                    </a:cubicBezTo>
                    <a:cubicBezTo>
                      <a:pt x="65" y="64"/>
                      <a:pt x="65" y="64"/>
                      <a:pt x="65" y="64"/>
                    </a:cubicBezTo>
                    <a:cubicBezTo>
                      <a:pt x="75" y="54"/>
                      <a:pt x="78" y="38"/>
                      <a:pt x="71" y="2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50"/>
              <p:cNvSpPr/>
              <p:nvPr/>
            </p:nvSpPr>
            <p:spPr bwMode="auto">
              <a:xfrm>
                <a:off x="388" y="881"/>
                <a:ext cx="369" cy="245"/>
              </a:xfrm>
              <a:custGeom>
                <a:avLst/>
                <a:gdLst>
                  <a:gd name="T0" fmla="*/ 153 w 156"/>
                  <a:gd name="T1" fmla="*/ 92 h 104"/>
                  <a:gd name="T2" fmla="*/ 134 w 156"/>
                  <a:gd name="T3" fmla="*/ 82 h 104"/>
                  <a:gd name="T4" fmla="*/ 133 w 156"/>
                  <a:gd name="T5" fmla="*/ 71 h 104"/>
                  <a:gd name="T6" fmla="*/ 151 w 156"/>
                  <a:gd name="T7" fmla="*/ 59 h 104"/>
                  <a:gd name="T8" fmla="*/ 153 w 156"/>
                  <a:gd name="T9" fmla="*/ 54 h 104"/>
                  <a:gd name="T10" fmla="*/ 145 w 156"/>
                  <a:gd name="T11" fmla="*/ 36 h 104"/>
                  <a:gd name="T12" fmla="*/ 139 w 156"/>
                  <a:gd name="T13" fmla="*/ 34 h 104"/>
                  <a:gd name="T14" fmla="*/ 119 w 156"/>
                  <a:gd name="T15" fmla="*/ 41 h 104"/>
                  <a:gd name="T16" fmla="*/ 110 w 156"/>
                  <a:gd name="T17" fmla="*/ 33 h 104"/>
                  <a:gd name="T18" fmla="*/ 115 w 156"/>
                  <a:gd name="T19" fmla="*/ 12 h 104"/>
                  <a:gd name="T20" fmla="*/ 112 w 156"/>
                  <a:gd name="T21" fmla="*/ 7 h 104"/>
                  <a:gd name="T22" fmla="*/ 94 w 156"/>
                  <a:gd name="T23" fmla="*/ 1 h 104"/>
                  <a:gd name="T24" fmla="*/ 89 w 156"/>
                  <a:gd name="T25" fmla="*/ 3 h 104"/>
                  <a:gd name="T26" fmla="*/ 79 w 156"/>
                  <a:gd name="T27" fmla="*/ 22 h 104"/>
                  <a:gd name="T28" fmla="*/ 68 w 156"/>
                  <a:gd name="T29" fmla="*/ 23 h 104"/>
                  <a:gd name="T30" fmla="*/ 56 w 156"/>
                  <a:gd name="T31" fmla="*/ 5 h 104"/>
                  <a:gd name="T32" fmla="*/ 50 w 156"/>
                  <a:gd name="T33" fmla="*/ 3 h 104"/>
                  <a:gd name="T34" fmla="*/ 33 w 156"/>
                  <a:gd name="T35" fmla="*/ 12 h 104"/>
                  <a:gd name="T36" fmla="*/ 31 w 156"/>
                  <a:gd name="T37" fmla="*/ 17 h 104"/>
                  <a:gd name="T38" fmla="*/ 38 w 156"/>
                  <a:gd name="T39" fmla="*/ 37 h 104"/>
                  <a:gd name="T40" fmla="*/ 30 w 156"/>
                  <a:gd name="T41" fmla="*/ 46 h 104"/>
                  <a:gd name="T42" fmla="*/ 10 w 156"/>
                  <a:gd name="T43" fmla="*/ 42 h 104"/>
                  <a:gd name="T44" fmla="*/ 0 w 156"/>
                  <a:gd name="T45" fmla="*/ 67 h 104"/>
                  <a:gd name="T46" fmla="*/ 1 w 156"/>
                  <a:gd name="T47" fmla="*/ 68 h 104"/>
                  <a:gd name="T48" fmla="*/ 19 w 156"/>
                  <a:gd name="T49" fmla="*/ 77 h 104"/>
                  <a:gd name="T50" fmla="*/ 20 w 156"/>
                  <a:gd name="T51" fmla="*/ 89 h 104"/>
                  <a:gd name="T52" fmla="*/ 14 w 156"/>
                  <a:gd name="T53" fmla="*/ 93 h 104"/>
                  <a:gd name="T54" fmla="*/ 20 w 156"/>
                  <a:gd name="T55" fmla="*/ 104 h 104"/>
                  <a:gd name="T56" fmla="*/ 47 w 156"/>
                  <a:gd name="T57" fmla="*/ 104 h 104"/>
                  <a:gd name="T58" fmla="*/ 42 w 156"/>
                  <a:gd name="T59" fmla="*/ 96 h 104"/>
                  <a:gd name="T60" fmla="*/ 60 w 156"/>
                  <a:gd name="T61" fmla="*/ 45 h 104"/>
                  <a:gd name="T62" fmla="*/ 111 w 156"/>
                  <a:gd name="T63" fmla="*/ 63 h 104"/>
                  <a:gd name="T64" fmla="*/ 106 w 156"/>
                  <a:gd name="T65" fmla="*/ 104 h 104"/>
                  <a:gd name="T66" fmla="*/ 153 w 156"/>
                  <a:gd name="T67" fmla="*/ 104 h 104"/>
                  <a:gd name="T68" fmla="*/ 155 w 156"/>
                  <a:gd name="T69" fmla="*/ 97 h 104"/>
                  <a:gd name="T70" fmla="*/ 153 w 156"/>
                  <a:gd name="T71" fmla="*/ 9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6" h="104">
                    <a:moveTo>
                      <a:pt x="153" y="92"/>
                    </a:moveTo>
                    <a:cubicBezTo>
                      <a:pt x="134" y="82"/>
                      <a:pt x="134" y="82"/>
                      <a:pt x="134" y="82"/>
                    </a:cubicBezTo>
                    <a:cubicBezTo>
                      <a:pt x="134" y="78"/>
                      <a:pt x="134" y="75"/>
                      <a:pt x="133" y="71"/>
                    </a:cubicBezTo>
                    <a:cubicBezTo>
                      <a:pt x="151" y="59"/>
                      <a:pt x="151" y="59"/>
                      <a:pt x="151" y="59"/>
                    </a:cubicBezTo>
                    <a:cubicBezTo>
                      <a:pt x="153" y="58"/>
                      <a:pt x="154" y="56"/>
                      <a:pt x="153" y="54"/>
                    </a:cubicBezTo>
                    <a:cubicBezTo>
                      <a:pt x="145" y="36"/>
                      <a:pt x="145" y="36"/>
                      <a:pt x="145" y="36"/>
                    </a:cubicBezTo>
                    <a:cubicBezTo>
                      <a:pt x="144" y="35"/>
                      <a:pt x="141" y="33"/>
                      <a:pt x="139" y="34"/>
                    </a:cubicBezTo>
                    <a:cubicBezTo>
                      <a:pt x="119" y="41"/>
                      <a:pt x="119" y="41"/>
                      <a:pt x="119" y="41"/>
                    </a:cubicBezTo>
                    <a:cubicBezTo>
                      <a:pt x="116" y="38"/>
                      <a:pt x="113" y="36"/>
                      <a:pt x="110" y="33"/>
                    </a:cubicBezTo>
                    <a:cubicBezTo>
                      <a:pt x="115" y="12"/>
                      <a:pt x="115" y="12"/>
                      <a:pt x="115" y="12"/>
                    </a:cubicBezTo>
                    <a:cubicBezTo>
                      <a:pt x="115" y="10"/>
                      <a:pt x="114" y="8"/>
                      <a:pt x="112" y="7"/>
                    </a:cubicBezTo>
                    <a:cubicBezTo>
                      <a:pt x="94" y="1"/>
                      <a:pt x="94" y="1"/>
                      <a:pt x="94" y="1"/>
                    </a:cubicBezTo>
                    <a:cubicBezTo>
                      <a:pt x="92" y="0"/>
                      <a:pt x="90" y="1"/>
                      <a:pt x="89" y="3"/>
                    </a:cubicBezTo>
                    <a:cubicBezTo>
                      <a:pt x="79" y="22"/>
                      <a:pt x="79" y="22"/>
                      <a:pt x="79" y="22"/>
                    </a:cubicBezTo>
                    <a:cubicBezTo>
                      <a:pt x="75" y="22"/>
                      <a:pt x="71" y="22"/>
                      <a:pt x="68" y="23"/>
                    </a:cubicBezTo>
                    <a:cubicBezTo>
                      <a:pt x="56" y="5"/>
                      <a:pt x="56" y="5"/>
                      <a:pt x="56" y="5"/>
                    </a:cubicBezTo>
                    <a:cubicBezTo>
                      <a:pt x="55" y="3"/>
                      <a:pt x="52" y="3"/>
                      <a:pt x="50" y="3"/>
                    </a:cubicBezTo>
                    <a:cubicBezTo>
                      <a:pt x="33" y="12"/>
                      <a:pt x="33" y="12"/>
                      <a:pt x="33" y="12"/>
                    </a:cubicBezTo>
                    <a:cubicBezTo>
                      <a:pt x="31" y="13"/>
                      <a:pt x="30" y="15"/>
                      <a:pt x="31" y="17"/>
                    </a:cubicBezTo>
                    <a:cubicBezTo>
                      <a:pt x="38" y="37"/>
                      <a:pt x="38" y="37"/>
                      <a:pt x="38" y="37"/>
                    </a:cubicBezTo>
                    <a:cubicBezTo>
                      <a:pt x="35" y="40"/>
                      <a:pt x="32" y="43"/>
                      <a:pt x="30" y="46"/>
                    </a:cubicBezTo>
                    <a:cubicBezTo>
                      <a:pt x="10" y="42"/>
                      <a:pt x="10" y="42"/>
                      <a:pt x="10" y="42"/>
                    </a:cubicBezTo>
                    <a:cubicBezTo>
                      <a:pt x="10" y="51"/>
                      <a:pt x="6" y="60"/>
                      <a:pt x="0" y="67"/>
                    </a:cubicBezTo>
                    <a:cubicBezTo>
                      <a:pt x="1" y="68"/>
                      <a:pt x="1" y="68"/>
                      <a:pt x="1" y="68"/>
                    </a:cubicBezTo>
                    <a:cubicBezTo>
                      <a:pt x="19" y="77"/>
                      <a:pt x="19" y="77"/>
                      <a:pt x="19" y="77"/>
                    </a:cubicBezTo>
                    <a:cubicBezTo>
                      <a:pt x="19" y="81"/>
                      <a:pt x="19" y="85"/>
                      <a:pt x="20" y="89"/>
                    </a:cubicBezTo>
                    <a:cubicBezTo>
                      <a:pt x="14" y="93"/>
                      <a:pt x="14" y="93"/>
                      <a:pt x="14" y="93"/>
                    </a:cubicBezTo>
                    <a:cubicBezTo>
                      <a:pt x="20" y="104"/>
                      <a:pt x="20" y="104"/>
                      <a:pt x="20" y="104"/>
                    </a:cubicBezTo>
                    <a:cubicBezTo>
                      <a:pt x="47" y="104"/>
                      <a:pt x="47" y="104"/>
                      <a:pt x="47" y="104"/>
                    </a:cubicBezTo>
                    <a:cubicBezTo>
                      <a:pt x="45" y="102"/>
                      <a:pt x="43" y="99"/>
                      <a:pt x="42" y="96"/>
                    </a:cubicBezTo>
                    <a:cubicBezTo>
                      <a:pt x="33" y="77"/>
                      <a:pt x="41" y="54"/>
                      <a:pt x="60" y="45"/>
                    </a:cubicBezTo>
                    <a:cubicBezTo>
                      <a:pt x="79" y="36"/>
                      <a:pt x="102" y="44"/>
                      <a:pt x="111" y="63"/>
                    </a:cubicBezTo>
                    <a:cubicBezTo>
                      <a:pt x="118" y="77"/>
                      <a:pt x="115" y="93"/>
                      <a:pt x="106" y="104"/>
                    </a:cubicBezTo>
                    <a:cubicBezTo>
                      <a:pt x="153" y="104"/>
                      <a:pt x="153" y="104"/>
                      <a:pt x="153" y="104"/>
                    </a:cubicBezTo>
                    <a:cubicBezTo>
                      <a:pt x="155" y="97"/>
                      <a:pt x="155" y="97"/>
                      <a:pt x="155" y="97"/>
                    </a:cubicBezTo>
                    <a:cubicBezTo>
                      <a:pt x="156" y="95"/>
                      <a:pt x="155" y="93"/>
                      <a:pt x="153" y="9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51"/>
              <p:cNvSpPr/>
              <p:nvPr/>
            </p:nvSpPr>
            <p:spPr bwMode="auto">
              <a:xfrm>
                <a:off x="741" y="876"/>
                <a:ext cx="165" cy="250"/>
              </a:xfrm>
              <a:custGeom>
                <a:avLst/>
                <a:gdLst>
                  <a:gd name="T0" fmla="*/ 68 w 70"/>
                  <a:gd name="T1" fmla="*/ 4 h 106"/>
                  <a:gd name="T2" fmla="*/ 63 w 70"/>
                  <a:gd name="T3" fmla="*/ 1 h 106"/>
                  <a:gd name="T4" fmla="*/ 60 w 70"/>
                  <a:gd name="T5" fmla="*/ 1 h 106"/>
                  <a:gd name="T6" fmla="*/ 49 w 70"/>
                  <a:gd name="T7" fmla="*/ 18 h 106"/>
                  <a:gd name="T8" fmla="*/ 49 w 70"/>
                  <a:gd name="T9" fmla="*/ 20 h 106"/>
                  <a:gd name="T10" fmla="*/ 50 w 70"/>
                  <a:gd name="T11" fmla="*/ 21 h 106"/>
                  <a:gd name="T12" fmla="*/ 22 w 70"/>
                  <a:gd name="T13" fmla="*/ 70 h 106"/>
                  <a:gd name="T14" fmla="*/ 22 w 70"/>
                  <a:gd name="T15" fmla="*/ 69 h 106"/>
                  <a:gd name="T16" fmla="*/ 10 w 70"/>
                  <a:gd name="T17" fmla="*/ 73 h 106"/>
                  <a:gd name="T18" fmla="*/ 0 w 70"/>
                  <a:gd name="T19" fmla="*/ 90 h 106"/>
                  <a:gd name="T20" fmla="*/ 7 w 70"/>
                  <a:gd name="T21" fmla="*/ 93 h 106"/>
                  <a:gd name="T22" fmla="*/ 9 w 70"/>
                  <a:gd name="T23" fmla="*/ 99 h 106"/>
                  <a:gd name="T24" fmla="*/ 7 w 70"/>
                  <a:gd name="T25" fmla="*/ 106 h 106"/>
                  <a:gd name="T26" fmla="*/ 21 w 70"/>
                  <a:gd name="T27" fmla="*/ 106 h 106"/>
                  <a:gd name="T28" fmla="*/ 32 w 70"/>
                  <a:gd name="T29" fmla="*/ 86 h 106"/>
                  <a:gd name="T30" fmla="*/ 29 w 70"/>
                  <a:gd name="T31" fmla="*/ 74 h 106"/>
                  <a:gd name="T32" fmla="*/ 29 w 70"/>
                  <a:gd name="T33" fmla="*/ 73 h 106"/>
                  <a:gd name="T34" fmla="*/ 57 w 70"/>
                  <a:gd name="T35" fmla="*/ 25 h 106"/>
                  <a:gd name="T36" fmla="*/ 58 w 70"/>
                  <a:gd name="T37" fmla="*/ 26 h 106"/>
                  <a:gd name="T38" fmla="*/ 61 w 70"/>
                  <a:gd name="T39" fmla="*/ 25 h 106"/>
                  <a:gd name="T40" fmla="*/ 69 w 70"/>
                  <a:gd name="T41" fmla="*/ 6 h 106"/>
                  <a:gd name="T42" fmla="*/ 68 w 70"/>
                  <a:gd name="T43" fmla="*/ 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0" h="106">
                    <a:moveTo>
                      <a:pt x="68" y="4"/>
                    </a:moveTo>
                    <a:cubicBezTo>
                      <a:pt x="63" y="1"/>
                      <a:pt x="63" y="1"/>
                      <a:pt x="63" y="1"/>
                    </a:cubicBezTo>
                    <a:cubicBezTo>
                      <a:pt x="62" y="0"/>
                      <a:pt x="61" y="0"/>
                      <a:pt x="60" y="1"/>
                    </a:cubicBezTo>
                    <a:cubicBezTo>
                      <a:pt x="49" y="18"/>
                      <a:pt x="49" y="18"/>
                      <a:pt x="49" y="18"/>
                    </a:cubicBezTo>
                    <a:cubicBezTo>
                      <a:pt x="48" y="19"/>
                      <a:pt x="48" y="20"/>
                      <a:pt x="49" y="20"/>
                    </a:cubicBezTo>
                    <a:cubicBezTo>
                      <a:pt x="50" y="21"/>
                      <a:pt x="50" y="21"/>
                      <a:pt x="50" y="21"/>
                    </a:cubicBezTo>
                    <a:cubicBezTo>
                      <a:pt x="22" y="70"/>
                      <a:pt x="22" y="70"/>
                      <a:pt x="22" y="70"/>
                    </a:cubicBezTo>
                    <a:cubicBezTo>
                      <a:pt x="22" y="69"/>
                      <a:pt x="22" y="69"/>
                      <a:pt x="22" y="69"/>
                    </a:cubicBezTo>
                    <a:cubicBezTo>
                      <a:pt x="18" y="67"/>
                      <a:pt x="12" y="68"/>
                      <a:pt x="10" y="73"/>
                    </a:cubicBezTo>
                    <a:cubicBezTo>
                      <a:pt x="0" y="90"/>
                      <a:pt x="0" y="90"/>
                      <a:pt x="0" y="90"/>
                    </a:cubicBezTo>
                    <a:cubicBezTo>
                      <a:pt x="7" y="93"/>
                      <a:pt x="7" y="93"/>
                      <a:pt x="7" y="93"/>
                    </a:cubicBezTo>
                    <a:cubicBezTo>
                      <a:pt x="9" y="94"/>
                      <a:pt x="10" y="97"/>
                      <a:pt x="9" y="99"/>
                    </a:cubicBezTo>
                    <a:cubicBezTo>
                      <a:pt x="7" y="106"/>
                      <a:pt x="7" y="106"/>
                      <a:pt x="7" y="106"/>
                    </a:cubicBezTo>
                    <a:cubicBezTo>
                      <a:pt x="21" y="106"/>
                      <a:pt x="21" y="106"/>
                      <a:pt x="21" y="106"/>
                    </a:cubicBezTo>
                    <a:cubicBezTo>
                      <a:pt x="32" y="86"/>
                      <a:pt x="32" y="86"/>
                      <a:pt x="32" y="86"/>
                    </a:cubicBezTo>
                    <a:cubicBezTo>
                      <a:pt x="35" y="82"/>
                      <a:pt x="33" y="76"/>
                      <a:pt x="29" y="74"/>
                    </a:cubicBezTo>
                    <a:cubicBezTo>
                      <a:pt x="29" y="73"/>
                      <a:pt x="29" y="73"/>
                      <a:pt x="29" y="73"/>
                    </a:cubicBezTo>
                    <a:cubicBezTo>
                      <a:pt x="57" y="25"/>
                      <a:pt x="57" y="25"/>
                      <a:pt x="57" y="25"/>
                    </a:cubicBezTo>
                    <a:cubicBezTo>
                      <a:pt x="58" y="26"/>
                      <a:pt x="58" y="26"/>
                      <a:pt x="58" y="26"/>
                    </a:cubicBezTo>
                    <a:cubicBezTo>
                      <a:pt x="59" y="26"/>
                      <a:pt x="60" y="26"/>
                      <a:pt x="61" y="25"/>
                    </a:cubicBezTo>
                    <a:cubicBezTo>
                      <a:pt x="69" y="6"/>
                      <a:pt x="69" y="6"/>
                      <a:pt x="69" y="6"/>
                    </a:cubicBezTo>
                    <a:cubicBezTo>
                      <a:pt x="70" y="5"/>
                      <a:pt x="69" y="4"/>
                      <a:pt x="68"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矩形 102"/>
          <p:cNvSpPr/>
          <p:nvPr/>
        </p:nvSpPr>
        <p:spPr>
          <a:xfrm>
            <a:off x="581569" y="1552251"/>
            <a:ext cx="6282331" cy="3534097"/>
          </a:xfrm>
          <a:prstGeom prst="rect">
            <a:avLst/>
          </a:prstGeom>
        </p:spPr>
        <p:txBody>
          <a:bodyPr wrap="square" lIns="121908" tIns="60954" rIns="121908" bIns="60954">
            <a:spAutoFit/>
          </a:bodyPr>
          <a:lstStyle/>
          <a:p>
            <a:pPr>
              <a:lnSpc>
                <a:spcPct val="130000"/>
              </a:lnSpc>
              <a:spcAft>
                <a:spcPts val="800"/>
              </a:spcAft>
            </a:pPr>
            <a:r>
              <a:rPr lang="en-US" altLang="zh-CN" dirty="0">
                <a:solidFill>
                  <a:schemeClr val="bg1">
                    <a:lumMod val="65000"/>
                  </a:schemeClr>
                </a:solidFill>
                <a:latin typeface="微软雅黑" panose="020B0503020204020204" pitchFamily="34" charset="-122"/>
                <a:ea typeface="微软雅黑" panose="020B0503020204020204" pitchFamily="34" charset="-122"/>
              </a:rPr>
              <a:t>1.</a:t>
            </a:r>
            <a:r>
              <a:rPr lang="zh-CN" altLang="en-US" dirty="0">
                <a:solidFill>
                  <a:schemeClr val="bg1">
                    <a:lumMod val="65000"/>
                  </a:schemeClr>
                </a:solidFill>
                <a:latin typeface="微软雅黑" panose="020B0503020204020204" pitchFamily="34" charset="-122"/>
                <a:ea typeface="微软雅黑" panose="020B0503020204020204" pitchFamily="34" charset="-122"/>
              </a:rPr>
              <a:t> 基于深度学习与神经网络的目标检测算法取得了</a:t>
            </a:r>
            <a:r>
              <a:rPr lang="zh-CN" altLang="en-US" b="1" dirty="0">
                <a:solidFill>
                  <a:srgbClr val="FF0000"/>
                </a:solidFill>
                <a:latin typeface="微软雅黑" panose="020B0503020204020204" pitchFamily="34" charset="-122"/>
                <a:ea typeface="微软雅黑" panose="020B0503020204020204" pitchFamily="34" charset="-122"/>
              </a:rPr>
              <a:t>显著</a:t>
            </a:r>
            <a:r>
              <a:rPr lang="zh-CN" altLang="en-US" dirty="0">
                <a:solidFill>
                  <a:schemeClr val="bg1">
                    <a:lumMod val="65000"/>
                  </a:schemeClr>
                </a:solidFill>
                <a:latin typeface="微软雅黑" panose="020B0503020204020204" pitchFamily="34" charset="-122"/>
                <a:ea typeface="微软雅黑" panose="020B0503020204020204" pitchFamily="34" charset="-122"/>
              </a:rPr>
              <a:t>的成就。其在边缘设备上的</a:t>
            </a:r>
            <a:r>
              <a:rPr lang="zh-CN" altLang="en-US" b="1" dirty="0">
                <a:solidFill>
                  <a:srgbClr val="FF0000"/>
                </a:solidFill>
                <a:latin typeface="微软雅黑" panose="020B0503020204020204" pitchFamily="34" charset="-122"/>
                <a:ea typeface="微软雅黑" panose="020B0503020204020204" pitchFamily="34" charset="-122"/>
              </a:rPr>
              <a:t>部署</a:t>
            </a:r>
            <a:r>
              <a:rPr lang="zh-CN" altLang="en-US" dirty="0">
                <a:solidFill>
                  <a:schemeClr val="bg1">
                    <a:lumMod val="65000"/>
                  </a:schemeClr>
                </a:solidFill>
                <a:latin typeface="微软雅黑" panose="020B0503020204020204" pitchFamily="34" charset="-122"/>
                <a:ea typeface="微软雅黑" panose="020B0503020204020204" pitchFamily="34" charset="-122"/>
              </a:rPr>
              <a:t>需求非常</a:t>
            </a:r>
            <a:r>
              <a:rPr lang="zh-CN" altLang="en-US" b="1" dirty="0">
                <a:solidFill>
                  <a:srgbClr val="FF0000"/>
                </a:solidFill>
                <a:latin typeface="微软雅黑" panose="020B0503020204020204" pitchFamily="34" charset="-122"/>
                <a:ea typeface="微软雅黑" panose="020B0503020204020204" pitchFamily="34" charset="-122"/>
              </a:rPr>
              <a:t>广泛</a:t>
            </a:r>
            <a:r>
              <a:rPr lang="zh-CN" altLang="en-US" dirty="0">
                <a:solidFill>
                  <a:schemeClr val="bg1">
                    <a:lumMod val="65000"/>
                  </a:schemeClr>
                </a:solidFill>
                <a:latin typeface="微软雅黑" panose="020B0503020204020204" pitchFamily="34" charset="-122"/>
                <a:ea typeface="微软雅黑" panose="020B0503020204020204" pitchFamily="34" charset="-122"/>
              </a:rPr>
              <a:t>。 </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a:p>
            <a:pPr>
              <a:lnSpc>
                <a:spcPct val="130000"/>
              </a:lnSpc>
              <a:spcAft>
                <a:spcPts val="800"/>
              </a:spcAft>
            </a:pPr>
            <a:r>
              <a:rPr lang="en-US" altLang="zh-CN" dirty="0">
                <a:solidFill>
                  <a:schemeClr val="bg1">
                    <a:lumMod val="65000"/>
                  </a:schemeClr>
                </a:solidFill>
                <a:latin typeface="微软雅黑" panose="020B0503020204020204" pitchFamily="34" charset="-122"/>
                <a:ea typeface="微软雅黑" panose="020B0503020204020204" pitchFamily="34" charset="-122"/>
              </a:rPr>
              <a:t>2.</a:t>
            </a:r>
            <a:r>
              <a:rPr lang="zh-CN" altLang="en-US" dirty="0">
                <a:solidFill>
                  <a:schemeClr val="bg1">
                    <a:lumMod val="65000"/>
                  </a:schemeClr>
                </a:solidFill>
                <a:latin typeface="微软雅黑" panose="020B0503020204020204" pitchFamily="34" charset="-122"/>
                <a:ea typeface="微软雅黑" panose="020B0503020204020204" pitchFamily="34" charset="-122"/>
              </a:rPr>
              <a:t>研究人员致力于设计</a:t>
            </a:r>
            <a:r>
              <a:rPr lang="zh-CN" altLang="en-US" b="1" dirty="0">
                <a:solidFill>
                  <a:srgbClr val="FF0000"/>
                </a:solidFill>
                <a:latin typeface="微软雅黑" panose="020B0503020204020204" pitchFamily="34" charset="-122"/>
                <a:ea typeface="微软雅黑" panose="020B0503020204020204" pitchFamily="34" charset="-122"/>
              </a:rPr>
              <a:t>复杂</a:t>
            </a:r>
            <a:r>
              <a:rPr lang="zh-CN" altLang="en-US" dirty="0">
                <a:solidFill>
                  <a:schemeClr val="bg1">
                    <a:lumMod val="65000"/>
                  </a:schemeClr>
                </a:solidFill>
                <a:latin typeface="微软雅黑" panose="020B0503020204020204" pitchFamily="34" charset="-122"/>
                <a:ea typeface="微软雅黑" panose="020B0503020204020204" pitchFamily="34" charset="-122"/>
              </a:rPr>
              <a:t>的深度神经网络以达到更高的</a:t>
            </a:r>
            <a:r>
              <a:rPr lang="zh-CN" altLang="en-US" b="1" dirty="0">
                <a:solidFill>
                  <a:srgbClr val="FF0000"/>
                </a:solidFill>
                <a:latin typeface="微软雅黑" panose="020B0503020204020204" pitchFamily="34" charset="-122"/>
                <a:ea typeface="微软雅黑" panose="020B0503020204020204" pitchFamily="34" charset="-122"/>
              </a:rPr>
              <a:t>精度</a:t>
            </a:r>
            <a:r>
              <a:rPr lang="zh-CN" altLang="en-US" dirty="0">
                <a:solidFill>
                  <a:schemeClr val="bg1">
                    <a:lumMod val="65000"/>
                  </a:schemeClr>
                </a:solidFill>
                <a:latin typeface="微软雅黑" panose="020B0503020204020204" pitchFamily="34" charset="-122"/>
                <a:ea typeface="微软雅黑" panose="020B0503020204020204" pitchFamily="34" charset="-122"/>
              </a:rPr>
              <a:t>，导致了模型计算复杂度提升，占用内存开销扩大。并且</a:t>
            </a:r>
            <a:r>
              <a:rPr lang="zh-CN" altLang="en-US" b="1" dirty="0">
                <a:solidFill>
                  <a:srgbClr val="FF0000"/>
                </a:solidFill>
                <a:latin typeface="微软雅黑" panose="020B0503020204020204" pitchFamily="34" charset="-122"/>
                <a:ea typeface="微软雅黑" panose="020B0503020204020204" pitchFamily="34" charset="-122"/>
              </a:rPr>
              <a:t>手工设计</a:t>
            </a:r>
            <a:r>
              <a:rPr lang="zh-CN" altLang="en-US" dirty="0">
                <a:solidFill>
                  <a:schemeClr val="bg1">
                    <a:lumMod val="65000"/>
                  </a:schemeClr>
                </a:solidFill>
                <a:latin typeface="微软雅黑" panose="020B0503020204020204" pitchFamily="34" charset="-122"/>
                <a:ea typeface="微软雅黑" panose="020B0503020204020204" pitchFamily="34" charset="-122"/>
              </a:rPr>
              <a:t>网络重度依赖专家经验，且十分</a:t>
            </a:r>
            <a:r>
              <a:rPr lang="zh-CN" altLang="en-US" b="1" dirty="0">
                <a:solidFill>
                  <a:srgbClr val="FF0000"/>
                </a:solidFill>
                <a:latin typeface="微软雅黑" panose="020B0503020204020204" pitchFamily="34" charset="-122"/>
                <a:ea typeface="微软雅黑" panose="020B0503020204020204" pitchFamily="34" charset="-122"/>
              </a:rPr>
              <a:t>低效</a:t>
            </a:r>
            <a:r>
              <a:rPr lang="zh-CN" altLang="en-US" dirty="0">
                <a:solidFill>
                  <a:schemeClr val="bg1">
                    <a:lumMod val="65000"/>
                  </a:schemeClr>
                </a:solidFill>
                <a:latin typeface="微软雅黑" panose="020B0503020204020204" pitchFamily="34" charset="-122"/>
                <a:ea typeface="微软雅黑" panose="020B0503020204020204" pitchFamily="34" charset="-122"/>
              </a:rPr>
              <a:t>，难以满足丰富的</a:t>
            </a:r>
            <a:r>
              <a:rPr lang="zh-CN" altLang="en-US" b="1" dirty="0">
                <a:solidFill>
                  <a:srgbClr val="FF0000"/>
                </a:solidFill>
                <a:latin typeface="微软雅黑" panose="020B0503020204020204" pitchFamily="34" charset="-122"/>
                <a:ea typeface="微软雅黑" panose="020B0503020204020204" pitchFamily="34" charset="-122"/>
              </a:rPr>
              <a:t>部署</a:t>
            </a:r>
            <a:r>
              <a:rPr lang="zh-CN" altLang="en-US" dirty="0">
                <a:solidFill>
                  <a:schemeClr val="bg1">
                    <a:lumMod val="65000"/>
                  </a:schemeClr>
                </a:solidFill>
                <a:latin typeface="微软雅黑" panose="020B0503020204020204" pitchFamily="34" charset="-122"/>
                <a:ea typeface="微软雅黑" panose="020B0503020204020204" pitchFamily="34" charset="-122"/>
              </a:rPr>
              <a:t>场景。</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a:p>
            <a:pPr>
              <a:lnSpc>
                <a:spcPct val="130000"/>
              </a:lnSpc>
              <a:spcAft>
                <a:spcPts val="800"/>
              </a:spcAft>
            </a:pPr>
            <a:r>
              <a:rPr lang="en-US" altLang="zh-CN" dirty="0">
                <a:solidFill>
                  <a:schemeClr val="bg1">
                    <a:lumMod val="65000"/>
                  </a:schemeClr>
                </a:solidFill>
                <a:latin typeface="微软雅黑" panose="020B0503020204020204" pitchFamily="34" charset="-122"/>
                <a:ea typeface="微软雅黑" panose="020B0503020204020204" pitchFamily="34" charset="-122"/>
              </a:rPr>
              <a:t>3.</a:t>
            </a:r>
            <a:r>
              <a:rPr lang="zh-CN" altLang="en-US" dirty="0">
                <a:solidFill>
                  <a:schemeClr val="bg1">
                    <a:lumMod val="65000"/>
                  </a:schemeClr>
                </a:solidFill>
                <a:latin typeface="微软雅黑" panose="020B0503020204020204" pitchFamily="34" charset="-122"/>
                <a:ea typeface="微软雅黑" panose="020B0503020204020204" pitchFamily="34" charset="-122"/>
              </a:rPr>
              <a:t>神经架构搜索</a:t>
            </a:r>
            <a:r>
              <a:rPr lang="en-US" altLang="zh-CN" dirty="0">
                <a:solidFill>
                  <a:schemeClr val="bg1">
                    <a:lumMod val="65000"/>
                  </a:schemeClr>
                </a:solidFill>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NAS</a:t>
            </a:r>
            <a:r>
              <a:rPr lang="en-US" altLang="zh-CN" dirty="0">
                <a:solidFill>
                  <a:schemeClr val="bg1">
                    <a:lumMod val="65000"/>
                  </a:schemeClr>
                </a:solidFill>
                <a:latin typeface="微软雅黑" panose="020B0503020204020204" pitchFamily="34" charset="-122"/>
                <a:ea typeface="微软雅黑" panose="020B0503020204020204" pitchFamily="34" charset="-122"/>
              </a:rPr>
              <a:t>)</a:t>
            </a:r>
            <a:r>
              <a:rPr lang="zh-CN" altLang="en-US" dirty="0">
                <a:solidFill>
                  <a:schemeClr val="bg1">
                    <a:lumMod val="65000"/>
                  </a:schemeClr>
                </a:solidFill>
                <a:latin typeface="微软雅黑" panose="020B0503020204020204" pitchFamily="34" charset="-122"/>
                <a:ea typeface="微软雅黑" panose="020B0503020204020204" pitchFamily="34" charset="-122"/>
              </a:rPr>
              <a:t>技术的出现使得</a:t>
            </a:r>
            <a:r>
              <a:rPr lang="zh-CN" altLang="en-US" b="1" dirty="0">
                <a:solidFill>
                  <a:srgbClr val="FF0000"/>
                </a:solidFill>
                <a:latin typeface="微软雅黑" panose="020B0503020204020204" pitchFamily="34" charset="-122"/>
                <a:ea typeface="微软雅黑" panose="020B0503020204020204" pitchFamily="34" charset="-122"/>
              </a:rPr>
              <a:t>自动化机器学习</a:t>
            </a:r>
            <a:r>
              <a:rPr lang="zh-CN" altLang="en-US" dirty="0">
                <a:solidFill>
                  <a:schemeClr val="bg1">
                    <a:lumMod val="65000"/>
                  </a:schemeClr>
                </a:solidFill>
                <a:latin typeface="微软雅黑" panose="020B0503020204020204" pitchFamily="34" charset="-122"/>
                <a:ea typeface="微软雅黑" panose="020B0503020204020204" pitchFamily="34" charset="-122"/>
              </a:rPr>
              <a:t>逐渐成为现实。</a:t>
            </a:r>
            <a:r>
              <a:rPr lang="en-US" altLang="zh-CN" dirty="0">
                <a:solidFill>
                  <a:schemeClr val="bg1">
                    <a:lumMod val="65000"/>
                  </a:schemeClr>
                </a:solidFill>
                <a:latin typeface="微软雅黑" panose="020B0503020204020204" pitchFamily="34" charset="-122"/>
                <a:ea typeface="微软雅黑" panose="020B0503020204020204" pitchFamily="34" charset="-122"/>
              </a:rPr>
              <a:t>NAS</a:t>
            </a:r>
            <a:r>
              <a:rPr lang="zh-CN" altLang="en-US" dirty="0">
                <a:solidFill>
                  <a:schemeClr val="bg1">
                    <a:lumMod val="65000"/>
                  </a:schemeClr>
                </a:solidFill>
                <a:latin typeface="微软雅黑" panose="020B0503020204020204" pitchFamily="34" charset="-122"/>
                <a:ea typeface="微软雅黑" panose="020B0503020204020204" pitchFamily="34" charset="-122"/>
              </a:rPr>
              <a:t>算法能够自动高效地</a:t>
            </a:r>
            <a:r>
              <a:rPr lang="zh-CN" altLang="en-US" b="1" dirty="0">
                <a:solidFill>
                  <a:srgbClr val="FF0000"/>
                </a:solidFill>
                <a:latin typeface="微软雅黑" panose="020B0503020204020204" pitchFamily="34" charset="-122"/>
                <a:ea typeface="微软雅黑" panose="020B0503020204020204" pitchFamily="34" charset="-122"/>
              </a:rPr>
              <a:t>搜索</a:t>
            </a:r>
            <a:r>
              <a:rPr lang="zh-CN" altLang="en-US" dirty="0">
                <a:solidFill>
                  <a:schemeClr val="bg1">
                    <a:lumMod val="65000"/>
                  </a:schemeClr>
                </a:solidFill>
                <a:latin typeface="微软雅黑" panose="020B0503020204020204" pitchFamily="34" charset="-122"/>
                <a:ea typeface="微软雅黑" panose="020B0503020204020204" pitchFamily="34" charset="-122"/>
              </a:rPr>
              <a:t>面向特定任务的</a:t>
            </a:r>
            <a:r>
              <a:rPr lang="zh-CN" altLang="en-US" b="1" dirty="0">
                <a:solidFill>
                  <a:srgbClr val="FF0000"/>
                </a:solidFill>
                <a:latin typeface="微软雅黑" panose="020B0503020204020204" pitchFamily="34" charset="-122"/>
                <a:ea typeface="微软雅黑" panose="020B0503020204020204" pitchFamily="34" charset="-122"/>
              </a:rPr>
              <a:t>网络架构</a:t>
            </a:r>
            <a:r>
              <a:rPr lang="zh-CN" altLang="en-US" dirty="0">
                <a:solidFill>
                  <a:schemeClr val="bg1">
                    <a:lumMod val="65000"/>
                  </a:schemeClr>
                </a:solidFill>
                <a:latin typeface="微软雅黑" panose="020B0503020204020204" pitchFamily="34" charset="-122"/>
                <a:ea typeface="微软雅黑" panose="020B0503020204020204" pitchFamily="34" charset="-122"/>
              </a:rPr>
              <a:t>的前景十分光明。</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选题背景</a:t>
            </a:r>
          </a:p>
        </p:txBody>
      </p:sp>
      <p:pic>
        <p:nvPicPr>
          <p:cNvPr id="5" name="Picture 10" descr="查看源图像">
            <a:extLst>
              <a:ext uri="{FF2B5EF4-FFF2-40B4-BE49-F238E27FC236}">
                <a16:creationId xmlns:a16="http://schemas.microsoft.com/office/drawing/2014/main" id="{EF792B7A-F60D-9B88-994F-53AB537C9A8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2600" t="13861" r="10844"/>
          <a:stretch/>
        </p:blipFill>
        <p:spPr bwMode="auto">
          <a:xfrm>
            <a:off x="9215343" y="982811"/>
            <a:ext cx="841957" cy="86539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查看源图像">
            <a:extLst>
              <a:ext uri="{FF2B5EF4-FFF2-40B4-BE49-F238E27FC236}">
                <a16:creationId xmlns:a16="http://schemas.microsoft.com/office/drawing/2014/main" id="{79DF516F-B976-6AFF-B951-26DAD43BC1C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65586" y="868677"/>
            <a:ext cx="868344" cy="1093657"/>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a:extLst>
              <a:ext uri="{FF2B5EF4-FFF2-40B4-BE49-F238E27FC236}">
                <a16:creationId xmlns:a16="http://schemas.microsoft.com/office/drawing/2014/main" id="{1C7BB776-B848-88E2-F9CD-7D860B2B2B5D}"/>
              </a:ext>
            </a:extLst>
          </p:cNvPr>
          <p:cNvPicPr>
            <a:picLocks noChangeAspect="1"/>
          </p:cNvPicPr>
          <p:nvPr/>
        </p:nvPicPr>
        <p:blipFill rotWithShape="1">
          <a:blip r:embed="rId6"/>
          <a:srcRect t="2521"/>
          <a:stretch/>
        </p:blipFill>
        <p:spPr>
          <a:xfrm>
            <a:off x="10790527" y="868677"/>
            <a:ext cx="884145" cy="1093657"/>
          </a:xfrm>
          <a:prstGeom prst="rect">
            <a:avLst/>
          </a:prstGeom>
        </p:spPr>
      </p:pic>
      <p:cxnSp>
        <p:nvCxnSpPr>
          <p:cNvPr id="17" name="直接箭头连接符 16">
            <a:extLst>
              <a:ext uri="{FF2B5EF4-FFF2-40B4-BE49-F238E27FC236}">
                <a16:creationId xmlns:a16="http://schemas.microsoft.com/office/drawing/2014/main" id="{D544AB50-3782-A0E1-07F2-9837AB51DB84}"/>
              </a:ext>
            </a:extLst>
          </p:cNvPr>
          <p:cNvCxnSpPr>
            <a:cxnSpLocks/>
          </p:cNvCxnSpPr>
          <p:nvPr/>
        </p:nvCxnSpPr>
        <p:spPr>
          <a:xfrm>
            <a:off x="10203461" y="1415505"/>
            <a:ext cx="321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FF3D1FB-E312-6722-CE87-CFAB5D2A8017}"/>
              </a:ext>
            </a:extLst>
          </p:cNvPr>
          <p:cNvCxnSpPr>
            <a:cxnSpLocks/>
          </p:cNvCxnSpPr>
          <p:nvPr/>
        </p:nvCxnSpPr>
        <p:spPr>
          <a:xfrm>
            <a:off x="8633930" y="1415505"/>
            <a:ext cx="3772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2" descr="查看源图像">
            <a:extLst>
              <a:ext uri="{FF2B5EF4-FFF2-40B4-BE49-F238E27FC236}">
                <a16:creationId xmlns:a16="http://schemas.microsoft.com/office/drawing/2014/main" id="{9C115A80-2546-22BF-9252-2B94A4529B3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38883" y="2388106"/>
            <a:ext cx="623930" cy="96573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查看源图像">
            <a:extLst>
              <a:ext uri="{FF2B5EF4-FFF2-40B4-BE49-F238E27FC236}">
                <a16:creationId xmlns:a16="http://schemas.microsoft.com/office/drawing/2014/main" id="{B289F806-FDA5-A58A-E1AC-2C67AFE0C1C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215343" y="2513664"/>
            <a:ext cx="837016" cy="7830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查看源图像">
            <a:extLst>
              <a:ext uri="{FF2B5EF4-FFF2-40B4-BE49-F238E27FC236}">
                <a16:creationId xmlns:a16="http://schemas.microsoft.com/office/drawing/2014/main" id="{8297637E-B62C-C4C8-032D-5517D1DA54F7}"/>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738407" y="2488985"/>
            <a:ext cx="1126663" cy="919204"/>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直接箭头连接符 14">
            <a:extLst>
              <a:ext uri="{FF2B5EF4-FFF2-40B4-BE49-F238E27FC236}">
                <a16:creationId xmlns:a16="http://schemas.microsoft.com/office/drawing/2014/main" id="{0F9008B3-9CDE-0652-FED0-3D42244C4024}"/>
              </a:ext>
            </a:extLst>
          </p:cNvPr>
          <p:cNvCxnSpPr>
            <a:cxnSpLocks/>
          </p:cNvCxnSpPr>
          <p:nvPr/>
        </p:nvCxnSpPr>
        <p:spPr>
          <a:xfrm flipV="1">
            <a:off x="8494344" y="1881109"/>
            <a:ext cx="665742" cy="4100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3100D574-045E-C8B0-B98B-4C8D8DF97954}"/>
              </a:ext>
            </a:extLst>
          </p:cNvPr>
          <p:cNvCxnSpPr>
            <a:cxnSpLocks/>
          </p:cNvCxnSpPr>
          <p:nvPr/>
        </p:nvCxnSpPr>
        <p:spPr>
          <a:xfrm>
            <a:off x="10107617" y="1883953"/>
            <a:ext cx="870052" cy="4358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FBAD1940-1A52-A72A-E1AD-FF29BA76AA7E}"/>
              </a:ext>
            </a:extLst>
          </p:cNvPr>
          <p:cNvCxnSpPr>
            <a:cxnSpLocks/>
          </p:cNvCxnSpPr>
          <p:nvPr/>
        </p:nvCxnSpPr>
        <p:spPr>
          <a:xfrm>
            <a:off x="9633851" y="1893935"/>
            <a:ext cx="0" cy="48495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9" name="图片 28">
            <a:extLst>
              <a:ext uri="{FF2B5EF4-FFF2-40B4-BE49-F238E27FC236}">
                <a16:creationId xmlns:a16="http://schemas.microsoft.com/office/drawing/2014/main" id="{846C1223-8CEE-19E0-B535-0BBE5D475348}"/>
              </a:ext>
            </a:extLst>
          </p:cNvPr>
          <p:cNvPicPr>
            <a:picLocks noChangeAspect="1"/>
          </p:cNvPicPr>
          <p:nvPr/>
        </p:nvPicPr>
        <p:blipFill>
          <a:blip r:embed="rId10"/>
          <a:stretch>
            <a:fillRect/>
          </a:stretch>
        </p:blipFill>
        <p:spPr>
          <a:xfrm>
            <a:off x="8199758" y="3773461"/>
            <a:ext cx="3128833" cy="2472676"/>
          </a:xfrm>
          <a:prstGeom prst="rect">
            <a:avLst/>
          </a:prstGeom>
        </p:spPr>
      </p:pic>
    </p:spTree>
    <p:custDataLst>
      <p:tags r:id="rId1"/>
    </p:custDataLst>
    <p:extLst>
      <p:ext uri="{BB962C8B-B14F-4D97-AF65-F5344CB8AC3E}">
        <p14:creationId xmlns:p14="http://schemas.microsoft.com/office/powerpoint/2010/main" val="163813361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研究意义</a:t>
            </a:r>
          </a:p>
        </p:txBody>
      </p:sp>
      <p:sp>
        <p:nvSpPr>
          <p:cNvPr id="11" name="矩形 10">
            <a:extLst>
              <a:ext uri="{FF2B5EF4-FFF2-40B4-BE49-F238E27FC236}">
                <a16:creationId xmlns:a16="http://schemas.microsoft.com/office/drawing/2014/main" id="{E20C9D16-27E8-CD0A-C996-56FCBD2F0800}"/>
              </a:ext>
            </a:extLst>
          </p:cNvPr>
          <p:cNvSpPr/>
          <p:nvPr/>
        </p:nvSpPr>
        <p:spPr>
          <a:xfrm>
            <a:off x="580081" y="1571522"/>
            <a:ext cx="4245864" cy="1991110"/>
          </a:xfrm>
          <a:prstGeom prst="rect">
            <a:avLst/>
          </a:prstGeom>
        </p:spPr>
        <p:txBody>
          <a:bodyPr wrap="square" lIns="121908" tIns="60954" rIns="121908" bIns="60954">
            <a:spAutoFit/>
          </a:bodyPr>
          <a:lstStyle/>
          <a:p>
            <a:pPr>
              <a:lnSpc>
                <a:spcPct val="130000"/>
              </a:lnSpc>
              <a:spcAft>
                <a:spcPts val="800"/>
              </a:spcAft>
            </a:pPr>
            <a:r>
              <a:rPr lang="zh-CN" altLang="en-US" dirty="0">
                <a:solidFill>
                  <a:schemeClr val="bg1">
                    <a:lumMod val="65000"/>
                  </a:schemeClr>
                </a:solidFill>
                <a:latin typeface="微软雅黑" panose="020B0503020204020204" pitchFamily="34" charset="-122"/>
                <a:ea typeface="微软雅黑" panose="020B0503020204020204" pitchFamily="34" charset="-122"/>
              </a:rPr>
              <a:t>理论意义：</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a:p>
            <a:pPr>
              <a:lnSpc>
                <a:spcPct val="130000"/>
              </a:lnSpc>
              <a:spcAft>
                <a:spcPts val="800"/>
              </a:spcAft>
            </a:pPr>
            <a:r>
              <a:rPr lang="zh-CN" altLang="en-US" dirty="0">
                <a:solidFill>
                  <a:schemeClr val="bg1">
                    <a:lumMod val="65000"/>
                  </a:schemeClr>
                </a:solidFill>
                <a:latin typeface="微软雅黑" panose="020B0503020204020204" pitchFamily="34" charset="-122"/>
                <a:ea typeface="微软雅黑" panose="020B0503020204020204" pitchFamily="34" charset="-122"/>
              </a:rPr>
              <a:t>      神经网络架构搜索涉及深度学习神经网络设计与搭建的底层问题。开展这方面的研究有助于提高对于深度神经网络黑盒的深度认识与理解。</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8B74CCE6-6924-1087-8537-0BC289328D1B}"/>
              </a:ext>
            </a:extLst>
          </p:cNvPr>
          <p:cNvSpPr/>
          <p:nvPr/>
        </p:nvSpPr>
        <p:spPr>
          <a:xfrm>
            <a:off x="6557711" y="1571522"/>
            <a:ext cx="4245864" cy="1991110"/>
          </a:xfrm>
          <a:prstGeom prst="rect">
            <a:avLst/>
          </a:prstGeom>
        </p:spPr>
        <p:txBody>
          <a:bodyPr wrap="square" lIns="121908" tIns="60954" rIns="121908" bIns="60954">
            <a:spAutoFit/>
          </a:bodyPr>
          <a:lstStyle/>
          <a:p>
            <a:pPr>
              <a:lnSpc>
                <a:spcPct val="130000"/>
              </a:lnSpc>
              <a:spcAft>
                <a:spcPts val="800"/>
              </a:spcAft>
            </a:pPr>
            <a:r>
              <a:rPr lang="zh-CN" altLang="en-US" dirty="0">
                <a:solidFill>
                  <a:schemeClr val="bg1">
                    <a:lumMod val="65000"/>
                  </a:schemeClr>
                </a:solidFill>
                <a:latin typeface="微软雅黑" panose="020B0503020204020204" pitchFamily="34" charset="-122"/>
                <a:ea typeface="微软雅黑" panose="020B0503020204020204" pitchFamily="34" charset="-122"/>
              </a:rPr>
              <a:t>现实意义：</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a:p>
            <a:pPr>
              <a:lnSpc>
                <a:spcPct val="130000"/>
              </a:lnSpc>
              <a:spcAft>
                <a:spcPts val="800"/>
              </a:spcAft>
            </a:pPr>
            <a:r>
              <a:rPr lang="zh-CN" altLang="en-US" dirty="0">
                <a:solidFill>
                  <a:schemeClr val="bg1">
                    <a:lumMod val="65000"/>
                  </a:schemeClr>
                </a:solidFill>
                <a:latin typeface="微软雅黑" panose="020B0503020204020204" pitchFamily="34" charset="-122"/>
                <a:ea typeface="微软雅黑" panose="020B0503020204020204" pitchFamily="34" charset="-122"/>
              </a:rPr>
              <a:t>      自动设计神经网络的超参数以达到精度与速度的平衡，解决了手工设计依赖专家经验效率低下等问题。同时满足不同实际部署场景的需求，应用广泛。</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C0C2BD7C-32C0-E94B-01B7-0710A8D63C57}"/>
              </a:ext>
            </a:extLst>
          </p:cNvPr>
          <p:cNvPicPr>
            <a:picLocks noChangeAspect="1"/>
          </p:cNvPicPr>
          <p:nvPr/>
        </p:nvPicPr>
        <p:blipFill>
          <a:blip r:embed="rId4"/>
          <a:stretch>
            <a:fillRect/>
          </a:stretch>
        </p:blipFill>
        <p:spPr>
          <a:xfrm>
            <a:off x="733089" y="3903291"/>
            <a:ext cx="4001005" cy="2183463"/>
          </a:xfrm>
          <a:prstGeom prst="rect">
            <a:avLst/>
          </a:prstGeom>
        </p:spPr>
      </p:pic>
      <p:pic>
        <p:nvPicPr>
          <p:cNvPr id="5" name="图片 4">
            <a:extLst>
              <a:ext uri="{FF2B5EF4-FFF2-40B4-BE49-F238E27FC236}">
                <a16:creationId xmlns:a16="http://schemas.microsoft.com/office/drawing/2014/main" id="{F960B4B8-2E0D-C9BE-B4C0-F48AC41A8417}"/>
              </a:ext>
            </a:extLst>
          </p:cNvPr>
          <p:cNvPicPr>
            <a:picLocks noChangeAspect="1"/>
          </p:cNvPicPr>
          <p:nvPr/>
        </p:nvPicPr>
        <p:blipFill rotWithShape="1">
          <a:blip r:embed="rId5"/>
          <a:srcRect l="7830" t="7561" r="8591" b="4210"/>
          <a:stretch/>
        </p:blipFill>
        <p:spPr>
          <a:xfrm>
            <a:off x="6162786" y="3526492"/>
            <a:ext cx="5150672" cy="2907886"/>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研究现状</a:t>
            </a:r>
          </a:p>
        </p:txBody>
      </p:sp>
      <p:pic>
        <p:nvPicPr>
          <p:cNvPr id="4" name="图片 3">
            <a:extLst>
              <a:ext uri="{FF2B5EF4-FFF2-40B4-BE49-F238E27FC236}">
                <a16:creationId xmlns:a16="http://schemas.microsoft.com/office/drawing/2014/main" id="{16D1FBDA-A3B4-1E57-BCAE-BE7A0507B0DE}"/>
              </a:ext>
            </a:extLst>
          </p:cNvPr>
          <p:cNvPicPr>
            <a:picLocks noChangeAspect="1"/>
          </p:cNvPicPr>
          <p:nvPr/>
        </p:nvPicPr>
        <p:blipFill>
          <a:blip r:embed="rId4"/>
          <a:stretch>
            <a:fillRect/>
          </a:stretch>
        </p:blipFill>
        <p:spPr>
          <a:xfrm>
            <a:off x="1114565" y="939504"/>
            <a:ext cx="9962870" cy="5571393"/>
          </a:xfrm>
          <a:prstGeom prst="rect">
            <a:avLst/>
          </a:prstGeom>
        </p:spPr>
      </p:pic>
    </p:spTree>
    <p:custDataLst>
      <p:tags r:id="rId1"/>
    </p:custDataLst>
    <p:extLst>
      <p:ext uri="{BB962C8B-B14F-4D97-AF65-F5344CB8AC3E}">
        <p14:creationId xmlns:p14="http://schemas.microsoft.com/office/powerpoint/2010/main" val="216636377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研究现状</a:t>
            </a:r>
          </a:p>
        </p:txBody>
      </p:sp>
      <p:pic>
        <p:nvPicPr>
          <p:cNvPr id="7" name="图片 6">
            <a:extLst>
              <a:ext uri="{FF2B5EF4-FFF2-40B4-BE49-F238E27FC236}">
                <a16:creationId xmlns:a16="http://schemas.microsoft.com/office/drawing/2014/main" id="{21A5FD48-E968-4CD3-7A5D-25ACA2D47CF2}"/>
              </a:ext>
            </a:extLst>
          </p:cNvPr>
          <p:cNvPicPr>
            <a:picLocks noChangeAspect="1"/>
          </p:cNvPicPr>
          <p:nvPr/>
        </p:nvPicPr>
        <p:blipFill>
          <a:blip r:embed="rId4"/>
          <a:stretch>
            <a:fillRect/>
          </a:stretch>
        </p:blipFill>
        <p:spPr>
          <a:xfrm>
            <a:off x="1096295" y="1291197"/>
            <a:ext cx="9999410" cy="4777629"/>
          </a:xfrm>
          <a:prstGeom prst="rect">
            <a:avLst/>
          </a:prstGeom>
        </p:spPr>
      </p:pic>
    </p:spTree>
    <p:custDataLst>
      <p:tags r:id="rId1"/>
    </p:custDataLst>
    <p:extLst>
      <p:ext uri="{BB962C8B-B14F-4D97-AF65-F5344CB8AC3E}">
        <p14:creationId xmlns:p14="http://schemas.microsoft.com/office/powerpoint/2010/main" val="195134465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研究现状</a:t>
            </a:r>
          </a:p>
        </p:txBody>
      </p:sp>
      <p:pic>
        <p:nvPicPr>
          <p:cNvPr id="3" name="图片 2">
            <a:extLst>
              <a:ext uri="{FF2B5EF4-FFF2-40B4-BE49-F238E27FC236}">
                <a16:creationId xmlns:a16="http://schemas.microsoft.com/office/drawing/2014/main" id="{1FC1636C-3F37-A0B8-B87E-A519251B2725}"/>
              </a:ext>
            </a:extLst>
          </p:cNvPr>
          <p:cNvPicPr>
            <a:picLocks noChangeAspect="1"/>
          </p:cNvPicPr>
          <p:nvPr/>
        </p:nvPicPr>
        <p:blipFill>
          <a:blip r:embed="rId4"/>
          <a:stretch>
            <a:fillRect/>
          </a:stretch>
        </p:blipFill>
        <p:spPr>
          <a:xfrm>
            <a:off x="1519233" y="1311785"/>
            <a:ext cx="8984642" cy="4873861"/>
          </a:xfrm>
          <a:prstGeom prst="rect">
            <a:avLst/>
          </a:prstGeom>
        </p:spPr>
      </p:pic>
    </p:spTree>
    <p:custDataLst>
      <p:tags r:id="rId1"/>
    </p:custDataLst>
    <p:extLst>
      <p:ext uri="{BB962C8B-B14F-4D97-AF65-F5344CB8AC3E}">
        <p14:creationId xmlns:p14="http://schemas.microsoft.com/office/powerpoint/2010/main" val="317908651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难点与存在的问题</a:t>
            </a:r>
          </a:p>
        </p:txBody>
      </p:sp>
      <p:sp>
        <p:nvSpPr>
          <p:cNvPr id="4" name="矩形 3">
            <a:extLst>
              <a:ext uri="{FF2B5EF4-FFF2-40B4-BE49-F238E27FC236}">
                <a16:creationId xmlns:a16="http://schemas.microsoft.com/office/drawing/2014/main" id="{3957DCAC-CD56-5D34-0D74-62801F670281}"/>
              </a:ext>
            </a:extLst>
          </p:cNvPr>
          <p:cNvSpPr/>
          <p:nvPr/>
        </p:nvSpPr>
        <p:spPr>
          <a:xfrm>
            <a:off x="694213" y="1232705"/>
            <a:ext cx="10735788" cy="3636689"/>
          </a:xfrm>
          <a:prstGeom prst="rect">
            <a:avLst/>
          </a:prstGeom>
        </p:spPr>
        <p:txBody>
          <a:bodyPr wrap="square" lIns="121908" tIns="60954" rIns="121908" bIns="60954">
            <a:spAutoFit/>
          </a:bodyPr>
          <a:lstStyle/>
          <a:p>
            <a:pPr>
              <a:lnSpc>
                <a:spcPct val="130000"/>
              </a:lnSpc>
              <a:spcAft>
                <a:spcPts val="800"/>
              </a:spcAft>
            </a:pPr>
            <a:r>
              <a:rPr lang="en-US" altLang="zh-CN" dirty="0">
                <a:solidFill>
                  <a:schemeClr val="bg1">
                    <a:lumMod val="65000"/>
                  </a:schemeClr>
                </a:solidFill>
                <a:latin typeface="微软雅黑" panose="020B0503020204020204" pitchFamily="34" charset="-122"/>
                <a:ea typeface="微软雅黑" panose="020B0503020204020204" pitchFamily="34" charset="-122"/>
              </a:rPr>
              <a:t>1</a:t>
            </a:r>
            <a:r>
              <a:rPr lang="zh-CN" altLang="en-US" dirty="0">
                <a:solidFill>
                  <a:schemeClr val="bg1">
                    <a:lumMod val="65000"/>
                  </a:schemeClr>
                </a:solidFill>
                <a:latin typeface="微软雅黑" panose="020B0503020204020204" pitchFamily="34" charset="-122"/>
                <a:ea typeface="微软雅黑" panose="020B0503020204020204" pitchFamily="34" charset="-122"/>
              </a:rPr>
              <a:t>、当前目标检测算法的网络</a:t>
            </a:r>
            <a:r>
              <a:rPr lang="zh-CN" altLang="en-US" b="1" dirty="0">
                <a:solidFill>
                  <a:srgbClr val="FF0000"/>
                </a:solidFill>
                <a:latin typeface="微软雅黑" panose="020B0503020204020204" pitchFamily="34" charset="-122"/>
                <a:ea typeface="微软雅黑" panose="020B0503020204020204" pitchFamily="34" charset="-122"/>
              </a:rPr>
              <a:t>架构设计依赖人工经验</a:t>
            </a:r>
            <a:r>
              <a:rPr lang="zh-CN" altLang="en-US" dirty="0">
                <a:solidFill>
                  <a:schemeClr val="bg1">
                    <a:lumMod val="65000"/>
                  </a:schemeClr>
                </a:solidFill>
                <a:latin typeface="微软雅黑" panose="020B0503020204020204" pitchFamily="34" charset="-122"/>
                <a:ea typeface="微软雅黑" panose="020B0503020204020204" pitchFamily="34" charset="-122"/>
              </a:rPr>
              <a:t>。通常由基于分类任务训练的骨干网络（</a:t>
            </a:r>
            <a:r>
              <a:rPr lang="en-US" altLang="zh-CN" dirty="0">
                <a:solidFill>
                  <a:schemeClr val="bg1">
                    <a:lumMod val="65000"/>
                  </a:schemeClr>
                </a:solidFill>
                <a:latin typeface="微软雅黑" panose="020B0503020204020204" pitchFamily="34" charset="-122"/>
                <a:ea typeface="微软雅黑" panose="020B0503020204020204" pitchFamily="34" charset="-122"/>
              </a:rPr>
              <a:t>Backbone</a:t>
            </a:r>
            <a:r>
              <a:rPr lang="zh-CN" altLang="en-US" dirty="0">
                <a:solidFill>
                  <a:schemeClr val="bg1">
                    <a:lumMod val="65000"/>
                  </a:schemeClr>
                </a:solidFill>
                <a:latin typeface="微软雅黑" panose="020B0503020204020204" pitchFamily="34" charset="-122"/>
                <a:ea typeface="微软雅黑" panose="020B0503020204020204" pitchFamily="34" charset="-122"/>
              </a:rPr>
              <a:t>）、特征融合网络（</a:t>
            </a:r>
            <a:r>
              <a:rPr lang="en-US" altLang="zh-CN" dirty="0">
                <a:solidFill>
                  <a:schemeClr val="bg1">
                    <a:lumMod val="65000"/>
                  </a:schemeClr>
                </a:solidFill>
                <a:latin typeface="微软雅黑" panose="020B0503020204020204" pitchFamily="34" charset="-122"/>
                <a:ea typeface="微软雅黑" panose="020B0503020204020204" pitchFamily="34" charset="-122"/>
              </a:rPr>
              <a:t>Neck)</a:t>
            </a:r>
            <a:r>
              <a:rPr lang="zh-CN" altLang="en-US" dirty="0">
                <a:solidFill>
                  <a:schemeClr val="bg1">
                    <a:lumMod val="65000"/>
                  </a:schemeClr>
                </a:solidFill>
                <a:latin typeface="微软雅黑" panose="020B0503020204020204" pitchFamily="34" charset="-122"/>
                <a:ea typeface="微软雅黑" panose="020B0503020204020204" pitchFamily="34" charset="-122"/>
              </a:rPr>
              <a:t>、与检测头（</a:t>
            </a:r>
            <a:r>
              <a:rPr lang="en-US" altLang="zh-CN" dirty="0">
                <a:solidFill>
                  <a:schemeClr val="bg1">
                    <a:lumMod val="65000"/>
                  </a:schemeClr>
                </a:solidFill>
                <a:latin typeface="微软雅黑" panose="020B0503020204020204" pitchFamily="34" charset="-122"/>
                <a:ea typeface="微软雅黑" panose="020B0503020204020204" pitchFamily="34" charset="-122"/>
              </a:rPr>
              <a:t>head</a:t>
            </a:r>
            <a:r>
              <a:rPr lang="zh-CN" altLang="en-US" dirty="0">
                <a:solidFill>
                  <a:schemeClr val="bg1">
                    <a:lumMod val="65000"/>
                  </a:schemeClr>
                </a:solidFill>
                <a:latin typeface="微软雅黑" panose="020B0503020204020204" pitchFamily="34" charset="-122"/>
                <a:ea typeface="微软雅黑" panose="020B0503020204020204" pitchFamily="34" charset="-122"/>
              </a:rPr>
              <a:t>）组成。依赖专家经验效率低下，难以满足不同部署场景。</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a:p>
            <a:pPr>
              <a:lnSpc>
                <a:spcPct val="130000"/>
              </a:lnSpc>
              <a:spcAft>
                <a:spcPts val="800"/>
              </a:spcAft>
            </a:pPr>
            <a:r>
              <a:rPr lang="en-US" altLang="zh-CN" dirty="0">
                <a:solidFill>
                  <a:schemeClr val="bg1">
                    <a:lumMod val="65000"/>
                  </a:schemeClr>
                </a:solidFill>
                <a:latin typeface="微软雅黑" panose="020B0503020204020204" pitchFamily="34" charset="-122"/>
                <a:ea typeface="微软雅黑" panose="020B0503020204020204" pitchFamily="34" charset="-122"/>
              </a:rPr>
              <a:t>2</a:t>
            </a:r>
            <a:r>
              <a:rPr lang="zh-CN" altLang="en-US" dirty="0">
                <a:solidFill>
                  <a:schemeClr val="bg1">
                    <a:lumMod val="65000"/>
                  </a:schemeClr>
                </a:solidFill>
                <a:latin typeface="微软雅黑" panose="020B0503020204020204" pitchFamily="34" charset="-122"/>
                <a:ea typeface="微软雅黑" panose="020B0503020204020204" pitchFamily="34" charset="-122"/>
              </a:rPr>
              <a:t>、当前针对目标检测任务的神经架构搜索工作</a:t>
            </a:r>
            <a:r>
              <a:rPr lang="en-US" altLang="zh-CN" dirty="0">
                <a:solidFill>
                  <a:schemeClr val="bg1">
                    <a:lumMod val="65000"/>
                  </a:schemeClr>
                </a:solidFill>
                <a:latin typeface="微软雅黑" panose="020B0503020204020204" pitchFamily="34" charset="-122"/>
                <a:ea typeface="微软雅黑" panose="020B0503020204020204" pitchFamily="34" charset="-122"/>
              </a:rPr>
              <a:t>,</a:t>
            </a:r>
            <a:r>
              <a:rPr lang="zh-CN" altLang="en-US" dirty="0">
                <a:solidFill>
                  <a:schemeClr val="bg1">
                    <a:lumMod val="65000"/>
                  </a:schemeClr>
                </a:solidFill>
                <a:latin typeface="微软雅黑" panose="020B0503020204020204" pitchFamily="34" charset="-122"/>
                <a:ea typeface="微软雅黑" panose="020B0503020204020204" pitchFamily="34" charset="-122"/>
              </a:rPr>
              <a:t>要么只是考虑</a:t>
            </a:r>
            <a:r>
              <a:rPr lang="en-US" altLang="zh-CN" dirty="0">
                <a:solidFill>
                  <a:schemeClr val="bg1">
                    <a:lumMod val="65000"/>
                  </a:schemeClr>
                </a:solidFill>
                <a:latin typeface="微软雅黑" panose="020B0503020204020204" pitchFamily="34" charset="-122"/>
                <a:ea typeface="微软雅黑" panose="020B0503020204020204" pitchFamily="34" charset="-122"/>
              </a:rPr>
              <a:t>Backbone</a:t>
            </a:r>
            <a:r>
              <a:rPr lang="zh-CN" altLang="en-US" dirty="0">
                <a:solidFill>
                  <a:schemeClr val="bg1">
                    <a:lumMod val="65000"/>
                  </a:schemeClr>
                </a:solidFill>
                <a:latin typeface="微软雅黑" panose="020B0503020204020204" pitchFamily="34" charset="-122"/>
                <a:ea typeface="微软雅黑" panose="020B0503020204020204" pitchFamily="34" charset="-122"/>
              </a:rPr>
              <a:t>的架构</a:t>
            </a:r>
            <a:r>
              <a:rPr lang="en-US" altLang="zh-CN" dirty="0">
                <a:solidFill>
                  <a:schemeClr val="bg1">
                    <a:lumMod val="65000"/>
                  </a:schemeClr>
                </a:solidFill>
                <a:latin typeface="微软雅黑" panose="020B0503020204020204" pitchFamily="34" charset="-122"/>
                <a:ea typeface="微软雅黑" panose="020B0503020204020204" pitchFamily="34" charset="-122"/>
              </a:rPr>
              <a:t>,</a:t>
            </a:r>
            <a:r>
              <a:rPr lang="zh-CN" altLang="en-US" dirty="0">
                <a:solidFill>
                  <a:schemeClr val="bg1">
                    <a:lumMod val="65000"/>
                  </a:schemeClr>
                </a:solidFill>
                <a:latin typeface="微软雅黑" panose="020B0503020204020204" pitchFamily="34" charset="-122"/>
                <a:ea typeface="微软雅黑" panose="020B0503020204020204" pitchFamily="34" charset="-122"/>
              </a:rPr>
              <a:t>要么只考虑了</a:t>
            </a:r>
            <a:r>
              <a:rPr lang="en-US" altLang="zh-CN" dirty="0">
                <a:solidFill>
                  <a:schemeClr val="bg1">
                    <a:lumMod val="65000"/>
                  </a:schemeClr>
                </a:solidFill>
                <a:latin typeface="微软雅黑" panose="020B0503020204020204" pitchFamily="34" charset="-122"/>
                <a:ea typeface="微软雅黑" panose="020B0503020204020204" pitchFamily="34" charset="-122"/>
              </a:rPr>
              <a:t>Neck</a:t>
            </a:r>
            <a:r>
              <a:rPr lang="zh-CN" altLang="en-US" dirty="0">
                <a:solidFill>
                  <a:schemeClr val="bg1">
                    <a:lumMod val="65000"/>
                  </a:schemeClr>
                </a:solidFill>
                <a:latin typeface="微软雅黑" panose="020B0503020204020204" pitchFamily="34" charset="-122"/>
                <a:ea typeface="微软雅黑" panose="020B0503020204020204" pitchFamily="34" charset="-122"/>
              </a:rPr>
              <a:t>的架构，</a:t>
            </a:r>
            <a:r>
              <a:rPr lang="zh-CN" altLang="en-US" b="1" dirty="0">
                <a:solidFill>
                  <a:srgbClr val="FF0000"/>
                </a:solidFill>
                <a:latin typeface="微软雅黑" panose="020B0503020204020204" pitchFamily="34" charset="-122"/>
                <a:ea typeface="微软雅黑" panose="020B0503020204020204" pitchFamily="34" charset="-122"/>
              </a:rPr>
              <a:t>忽略了</a:t>
            </a:r>
            <a:r>
              <a:rPr lang="en-US" altLang="zh-CN" b="1" dirty="0">
                <a:solidFill>
                  <a:srgbClr val="FF0000"/>
                </a:solidFill>
                <a:latin typeface="微软雅黑" panose="020B0503020204020204" pitchFamily="34" charset="-122"/>
                <a:ea typeface="微软雅黑" panose="020B0503020204020204" pitchFamily="34" charset="-122"/>
              </a:rPr>
              <a:t>Backbone</a:t>
            </a:r>
            <a:r>
              <a:rPr lang="zh-CN" altLang="en-US" b="1" dirty="0">
                <a:solidFill>
                  <a:srgbClr val="FF0000"/>
                </a:solidFill>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Neck</a:t>
            </a:r>
            <a:r>
              <a:rPr lang="zh-CN" altLang="en-US" b="1" dirty="0">
                <a:solidFill>
                  <a:srgbClr val="FF0000"/>
                </a:solidFill>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Head</a:t>
            </a:r>
            <a:r>
              <a:rPr lang="zh-CN" altLang="en-US" b="1" dirty="0">
                <a:solidFill>
                  <a:srgbClr val="FF0000"/>
                </a:solidFill>
                <a:latin typeface="微软雅黑" panose="020B0503020204020204" pitchFamily="34" charset="-122"/>
                <a:ea typeface="微软雅黑" panose="020B0503020204020204" pitchFamily="34" charset="-122"/>
              </a:rPr>
              <a:t>三者的联系</a:t>
            </a:r>
            <a:r>
              <a:rPr lang="zh-CN" altLang="en-US" dirty="0">
                <a:solidFill>
                  <a:schemeClr val="bg1">
                    <a:lumMod val="65000"/>
                  </a:schemeClr>
                </a:solidFill>
                <a:latin typeface="微软雅黑" panose="020B0503020204020204" pitchFamily="34" charset="-122"/>
                <a:ea typeface="微软雅黑" panose="020B0503020204020204" pitchFamily="34" charset="-122"/>
              </a:rPr>
              <a:t>。强壮的</a:t>
            </a:r>
            <a:r>
              <a:rPr lang="en-US" altLang="zh-CN" dirty="0">
                <a:solidFill>
                  <a:schemeClr val="bg1">
                    <a:lumMod val="65000"/>
                  </a:schemeClr>
                </a:solidFill>
                <a:latin typeface="微软雅黑" panose="020B0503020204020204" pitchFamily="34" charset="-122"/>
                <a:ea typeface="微软雅黑" panose="020B0503020204020204" pitchFamily="34" charset="-122"/>
              </a:rPr>
              <a:t>Backbone</a:t>
            </a:r>
            <a:r>
              <a:rPr lang="zh-CN" altLang="en-US" dirty="0">
                <a:solidFill>
                  <a:schemeClr val="bg1">
                    <a:lumMod val="65000"/>
                  </a:schemeClr>
                </a:solidFill>
                <a:latin typeface="微软雅黑" panose="020B0503020204020204" pitchFamily="34" charset="-122"/>
                <a:ea typeface="微软雅黑" panose="020B0503020204020204" pitchFamily="34" charset="-122"/>
              </a:rPr>
              <a:t>配合较弱的</a:t>
            </a:r>
            <a:r>
              <a:rPr lang="en-US" altLang="zh-CN" dirty="0">
                <a:solidFill>
                  <a:schemeClr val="bg1">
                    <a:lumMod val="65000"/>
                  </a:schemeClr>
                </a:solidFill>
                <a:latin typeface="微软雅黑" panose="020B0503020204020204" pitchFamily="34" charset="-122"/>
                <a:ea typeface="微软雅黑" panose="020B0503020204020204" pitchFamily="34" charset="-122"/>
              </a:rPr>
              <a:t>Neck</a:t>
            </a:r>
            <a:r>
              <a:rPr lang="zh-CN" altLang="en-US" dirty="0">
                <a:solidFill>
                  <a:schemeClr val="bg1">
                    <a:lumMod val="65000"/>
                  </a:schemeClr>
                </a:solidFill>
                <a:latin typeface="微软雅黑" panose="020B0503020204020204" pitchFamily="34" charset="-122"/>
                <a:ea typeface="微软雅黑" panose="020B0503020204020204" pitchFamily="34" charset="-122"/>
              </a:rPr>
              <a:t>与</a:t>
            </a:r>
            <a:r>
              <a:rPr lang="en-US" altLang="zh-CN" dirty="0">
                <a:solidFill>
                  <a:schemeClr val="bg1">
                    <a:lumMod val="65000"/>
                  </a:schemeClr>
                </a:solidFill>
                <a:latin typeface="微软雅黑" panose="020B0503020204020204" pitchFamily="34" charset="-122"/>
                <a:ea typeface="微软雅黑" panose="020B0503020204020204" pitchFamily="34" charset="-122"/>
              </a:rPr>
              <a:t>head</a:t>
            </a:r>
            <a:r>
              <a:rPr lang="zh-CN" altLang="en-US" dirty="0">
                <a:solidFill>
                  <a:schemeClr val="bg1">
                    <a:lumMod val="65000"/>
                  </a:schemeClr>
                </a:solidFill>
                <a:latin typeface="微软雅黑" panose="020B0503020204020204" pitchFamily="34" charset="-122"/>
                <a:ea typeface="微软雅黑" panose="020B0503020204020204" pitchFamily="34" charset="-122"/>
              </a:rPr>
              <a:t>会产生次优的精度，反之亦然。</a:t>
            </a:r>
          </a:p>
          <a:p>
            <a:pPr>
              <a:lnSpc>
                <a:spcPct val="130000"/>
              </a:lnSpc>
              <a:spcAft>
                <a:spcPts val="800"/>
              </a:spcAft>
            </a:pPr>
            <a:r>
              <a:rPr lang="en-US" altLang="zh-CN" dirty="0">
                <a:solidFill>
                  <a:schemeClr val="bg1">
                    <a:lumMod val="65000"/>
                  </a:schemeClr>
                </a:solidFill>
                <a:latin typeface="微软雅黑" panose="020B0503020204020204" pitchFamily="34" charset="-122"/>
                <a:ea typeface="微软雅黑" panose="020B0503020204020204" pitchFamily="34" charset="-122"/>
              </a:rPr>
              <a:t>3</a:t>
            </a:r>
            <a:r>
              <a:rPr lang="zh-CN" altLang="en-US" dirty="0">
                <a:solidFill>
                  <a:schemeClr val="bg1">
                    <a:lumMod val="65000"/>
                  </a:schemeClr>
                </a:solidFill>
                <a:latin typeface="微软雅黑" panose="020B0503020204020204" pitchFamily="34" charset="-122"/>
                <a:ea typeface="微软雅黑" panose="020B0503020204020204" pitchFamily="34" charset="-122"/>
              </a:rPr>
              <a:t>、使用进化算法进行架构搜索耗费时间较长。</a:t>
            </a:r>
            <a:endParaRPr lang="en-US" altLang="zh-CN" dirty="0">
              <a:solidFill>
                <a:schemeClr val="bg1">
                  <a:lumMod val="65000"/>
                </a:schemeClr>
              </a:solidFill>
              <a:latin typeface="微软雅黑" panose="020B0503020204020204" pitchFamily="34" charset="-122"/>
              <a:ea typeface="微软雅黑" panose="020B0503020204020204" pitchFamily="34" charset="-122"/>
            </a:endParaRPr>
          </a:p>
          <a:p>
            <a:pPr>
              <a:lnSpc>
                <a:spcPct val="130000"/>
              </a:lnSpc>
              <a:spcAft>
                <a:spcPts val="800"/>
              </a:spcAft>
            </a:pPr>
            <a:r>
              <a:rPr lang="en-US" altLang="zh-CN" dirty="0">
                <a:solidFill>
                  <a:schemeClr val="bg1">
                    <a:lumMod val="65000"/>
                  </a:schemeClr>
                </a:solidFill>
                <a:latin typeface="微软雅黑" panose="020B0503020204020204" pitchFamily="34" charset="-122"/>
                <a:ea typeface="微软雅黑" panose="020B0503020204020204" pitchFamily="34" charset="-122"/>
              </a:rPr>
              <a:t>4</a:t>
            </a:r>
            <a:r>
              <a:rPr lang="zh-CN" altLang="en-US" dirty="0">
                <a:solidFill>
                  <a:schemeClr val="bg1">
                    <a:lumMod val="65000"/>
                  </a:schemeClr>
                </a:solidFill>
                <a:latin typeface="微软雅黑" panose="020B0503020204020204" pitchFamily="34" charset="-122"/>
                <a:ea typeface="微软雅黑" panose="020B0503020204020204" pitchFamily="34" charset="-122"/>
              </a:rPr>
              <a:t>、</a:t>
            </a:r>
            <a:r>
              <a:rPr lang="en-US" altLang="zh-CN" dirty="0" err="1">
                <a:solidFill>
                  <a:schemeClr val="bg1">
                    <a:lumMod val="65000"/>
                  </a:schemeClr>
                </a:solidFill>
                <a:latin typeface="微软雅黑" panose="020B0503020204020204" pitchFamily="34" charset="-122"/>
                <a:ea typeface="微软雅黑" panose="020B0503020204020204" pitchFamily="34" charset="-122"/>
              </a:rPr>
              <a:t>BigNAS</a:t>
            </a:r>
            <a:r>
              <a:rPr lang="zh-CN" altLang="en-US" dirty="0">
                <a:solidFill>
                  <a:schemeClr val="bg1">
                    <a:lumMod val="65000"/>
                  </a:schemeClr>
                </a:solidFill>
                <a:latin typeface="微软雅黑" panose="020B0503020204020204" pitchFamily="34" charset="-122"/>
                <a:ea typeface="微软雅黑" panose="020B0503020204020204" pitchFamily="34" charset="-122"/>
              </a:rPr>
              <a:t>算法中，在评估每个子网精度前，需要在训练集上重新计算</a:t>
            </a:r>
            <a:r>
              <a:rPr lang="en-US" altLang="zh-CN" dirty="0">
                <a:solidFill>
                  <a:schemeClr val="bg1">
                    <a:lumMod val="65000"/>
                  </a:schemeClr>
                </a:solidFill>
                <a:latin typeface="微软雅黑" panose="020B0503020204020204" pitchFamily="34" charset="-122"/>
                <a:ea typeface="微软雅黑" panose="020B0503020204020204" pitchFamily="34" charset="-122"/>
              </a:rPr>
              <a:t>BN</a:t>
            </a:r>
            <a:r>
              <a:rPr lang="zh-CN" altLang="en-US" dirty="0">
                <a:solidFill>
                  <a:schemeClr val="bg1">
                    <a:lumMod val="65000"/>
                  </a:schemeClr>
                </a:solidFill>
                <a:latin typeface="微软雅黑" panose="020B0503020204020204" pitchFamily="34" charset="-122"/>
                <a:ea typeface="微软雅黑" panose="020B0503020204020204" pitchFamily="34" charset="-122"/>
              </a:rPr>
              <a:t>算子的权重以获得更稳定的精度。</a:t>
            </a:r>
          </a:p>
        </p:txBody>
      </p:sp>
    </p:spTree>
    <p:custDataLst>
      <p:tags r:id="rId1"/>
    </p:custDataLst>
    <p:extLst>
      <p:ext uri="{BB962C8B-B14F-4D97-AF65-F5344CB8AC3E}">
        <p14:creationId xmlns:p14="http://schemas.microsoft.com/office/powerpoint/2010/main" val="204751514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矩形 102"/>
          <p:cNvSpPr/>
          <p:nvPr/>
        </p:nvSpPr>
        <p:spPr>
          <a:xfrm>
            <a:off x="694212" y="1232705"/>
            <a:ext cx="10803575" cy="3894195"/>
          </a:xfrm>
          <a:prstGeom prst="rect">
            <a:avLst/>
          </a:prstGeom>
        </p:spPr>
        <p:txBody>
          <a:bodyPr wrap="square" lIns="121908" tIns="60954" rIns="121908" bIns="60954">
            <a:spAutoFit/>
          </a:bodyPr>
          <a:lstStyle/>
          <a:p>
            <a:pPr>
              <a:lnSpc>
                <a:spcPct val="130000"/>
              </a:lnSpc>
              <a:spcAft>
                <a:spcPts val="800"/>
              </a:spcAft>
            </a:pPr>
            <a:r>
              <a:rPr lang="en-US" altLang="zh-CN" dirty="0">
                <a:solidFill>
                  <a:schemeClr val="bg1">
                    <a:lumMod val="65000"/>
                  </a:schemeClr>
                </a:solidFill>
                <a:latin typeface="微软雅黑" panose="020B0503020204020204" pitchFamily="34" charset="-122"/>
                <a:ea typeface="微软雅黑" panose="020B0503020204020204" pitchFamily="34" charset="-122"/>
              </a:rPr>
              <a:t>1</a:t>
            </a:r>
            <a:r>
              <a:rPr lang="zh-CN" altLang="en-US" dirty="0">
                <a:solidFill>
                  <a:schemeClr val="bg1">
                    <a:lumMod val="65000"/>
                  </a:schemeClr>
                </a:solidFill>
                <a:latin typeface="微软雅黑" panose="020B0503020204020204" pitchFamily="34" charset="-122"/>
                <a:ea typeface="微软雅黑" panose="020B0503020204020204" pitchFamily="34" charset="-122"/>
              </a:rPr>
              <a:t>、针对当前针对目标检测任务的</a:t>
            </a:r>
            <a:r>
              <a:rPr lang="en-US" altLang="zh-CN" dirty="0">
                <a:solidFill>
                  <a:schemeClr val="bg1">
                    <a:lumMod val="65000"/>
                  </a:schemeClr>
                </a:solidFill>
                <a:latin typeface="微软雅黑" panose="020B0503020204020204" pitchFamily="34" charset="-122"/>
                <a:ea typeface="微软雅黑" panose="020B0503020204020204" pitchFamily="34" charset="-122"/>
              </a:rPr>
              <a:t>NAS</a:t>
            </a:r>
            <a:r>
              <a:rPr lang="zh-CN" altLang="en-US" dirty="0">
                <a:solidFill>
                  <a:schemeClr val="bg1">
                    <a:lumMod val="65000"/>
                  </a:schemeClr>
                </a:solidFill>
                <a:latin typeface="微软雅黑" panose="020B0503020204020204" pitchFamily="34" charset="-122"/>
                <a:ea typeface="微软雅黑" panose="020B0503020204020204" pitchFamily="34" charset="-122"/>
              </a:rPr>
              <a:t>算法，忽略了</a:t>
            </a:r>
            <a:r>
              <a:rPr lang="en-US" altLang="zh-CN" dirty="0">
                <a:solidFill>
                  <a:schemeClr val="bg1">
                    <a:lumMod val="65000"/>
                  </a:schemeClr>
                </a:solidFill>
                <a:latin typeface="微软雅黑" panose="020B0503020204020204" pitchFamily="34" charset="-122"/>
                <a:ea typeface="微软雅黑" panose="020B0503020204020204" pitchFamily="34" charset="-122"/>
              </a:rPr>
              <a:t>Backbone</a:t>
            </a:r>
            <a:r>
              <a:rPr lang="zh-CN" altLang="en-US" dirty="0">
                <a:solidFill>
                  <a:schemeClr val="bg1">
                    <a:lumMod val="65000"/>
                  </a:schemeClr>
                </a:solidFill>
                <a:latin typeface="微软雅黑" panose="020B0503020204020204" pitchFamily="34" charset="-122"/>
                <a:ea typeface="微软雅黑" panose="020B0503020204020204" pitchFamily="34" charset="-122"/>
              </a:rPr>
              <a:t>、</a:t>
            </a:r>
            <a:r>
              <a:rPr lang="en-US" altLang="zh-CN" dirty="0">
                <a:solidFill>
                  <a:schemeClr val="bg1">
                    <a:lumMod val="65000"/>
                  </a:schemeClr>
                </a:solidFill>
                <a:latin typeface="微软雅黑" panose="020B0503020204020204" pitchFamily="34" charset="-122"/>
                <a:ea typeface="微软雅黑" panose="020B0503020204020204" pitchFamily="34" charset="-122"/>
              </a:rPr>
              <a:t>Neck</a:t>
            </a:r>
            <a:r>
              <a:rPr lang="zh-CN" altLang="en-US" dirty="0">
                <a:solidFill>
                  <a:schemeClr val="bg1">
                    <a:lumMod val="65000"/>
                  </a:schemeClr>
                </a:solidFill>
                <a:latin typeface="微软雅黑" panose="020B0503020204020204" pitchFamily="34" charset="-122"/>
                <a:ea typeface="微软雅黑" panose="020B0503020204020204" pitchFamily="34" charset="-122"/>
              </a:rPr>
              <a:t>、</a:t>
            </a:r>
            <a:r>
              <a:rPr lang="en-US" altLang="zh-CN" dirty="0">
                <a:solidFill>
                  <a:schemeClr val="bg1">
                    <a:lumMod val="65000"/>
                  </a:schemeClr>
                </a:solidFill>
                <a:latin typeface="微软雅黑" panose="020B0503020204020204" pitchFamily="34" charset="-122"/>
                <a:ea typeface="微软雅黑" panose="020B0503020204020204" pitchFamily="34" charset="-122"/>
              </a:rPr>
              <a:t>Head</a:t>
            </a:r>
            <a:r>
              <a:rPr lang="zh-CN" altLang="en-US" dirty="0">
                <a:solidFill>
                  <a:schemeClr val="bg1">
                    <a:lumMod val="65000"/>
                  </a:schemeClr>
                </a:solidFill>
                <a:latin typeface="微软雅黑" panose="020B0503020204020204" pitchFamily="34" charset="-122"/>
                <a:ea typeface="微软雅黑" panose="020B0503020204020204" pitchFamily="34" charset="-122"/>
              </a:rPr>
              <a:t>之间的联系，基于</a:t>
            </a:r>
            <a:r>
              <a:rPr lang="en-US" altLang="zh-CN" dirty="0" err="1">
                <a:solidFill>
                  <a:schemeClr val="bg1">
                    <a:lumMod val="65000"/>
                  </a:schemeClr>
                </a:solidFill>
                <a:latin typeface="微软雅黑" panose="020B0503020204020204" pitchFamily="34" charset="-122"/>
                <a:ea typeface="微软雅黑" panose="020B0503020204020204" pitchFamily="34" charset="-122"/>
              </a:rPr>
              <a:t>BigNAS</a:t>
            </a:r>
            <a:r>
              <a:rPr lang="zh-CN" altLang="en-US" dirty="0">
                <a:solidFill>
                  <a:schemeClr val="bg1">
                    <a:lumMod val="65000"/>
                  </a:schemeClr>
                </a:solidFill>
                <a:latin typeface="微软雅黑" panose="020B0503020204020204" pitchFamily="34" charset="-122"/>
                <a:ea typeface="微软雅黑" panose="020B0503020204020204" pitchFamily="34" charset="-122"/>
              </a:rPr>
              <a:t>权重切片思想，设计一个针对的目标检测的</a:t>
            </a:r>
            <a:r>
              <a:rPr lang="zh-CN" altLang="en-US" b="1" dirty="0">
                <a:solidFill>
                  <a:srgbClr val="FF0000"/>
                </a:solidFill>
                <a:latin typeface="微软雅黑" panose="020B0503020204020204" pitchFamily="34" charset="-122"/>
                <a:ea typeface="微软雅黑" panose="020B0503020204020204" pitchFamily="34" charset="-122"/>
              </a:rPr>
              <a:t>整体架构搜索空间</a:t>
            </a:r>
            <a:r>
              <a:rPr lang="zh-CN" altLang="en-US" dirty="0">
                <a:solidFill>
                  <a:schemeClr val="bg1">
                    <a:lumMod val="65000"/>
                  </a:schemeClr>
                </a:solidFill>
                <a:latin typeface="微软雅黑" panose="020B0503020204020204" pitchFamily="34" charset="-122"/>
                <a:ea typeface="微软雅黑" panose="020B0503020204020204" pitchFamily="34" charset="-122"/>
              </a:rPr>
              <a:t>，具体涉及</a:t>
            </a:r>
            <a:r>
              <a:rPr lang="en-US" altLang="zh-CN" dirty="0">
                <a:solidFill>
                  <a:schemeClr val="bg1">
                    <a:lumMod val="65000"/>
                  </a:schemeClr>
                </a:solidFill>
                <a:latin typeface="微软雅黑" panose="020B0503020204020204" pitchFamily="34" charset="-122"/>
                <a:ea typeface="微软雅黑" panose="020B0503020204020204" pitchFamily="34" charset="-122"/>
              </a:rPr>
              <a:t>Backbone</a:t>
            </a:r>
            <a:r>
              <a:rPr lang="zh-CN" altLang="en-US" dirty="0">
                <a:solidFill>
                  <a:schemeClr val="bg1">
                    <a:lumMod val="65000"/>
                  </a:schemeClr>
                </a:solidFill>
                <a:latin typeface="微软雅黑" panose="020B0503020204020204" pitchFamily="34" charset="-122"/>
                <a:ea typeface="微软雅黑" panose="020B0503020204020204" pitchFamily="34" charset="-122"/>
              </a:rPr>
              <a:t>使用的卷积核大小、通道宽度、模型深度；</a:t>
            </a:r>
            <a:r>
              <a:rPr lang="en-US" altLang="zh-CN" dirty="0">
                <a:solidFill>
                  <a:schemeClr val="bg1">
                    <a:lumMod val="65000"/>
                  </a:schemeClr>
                </a:solidFill>
                <a:latin typeface="微软雅黑" panose="020B0503020204020204" pitchFamily="34" charset="-122"/>
                <a:ea typeface="微软雅黑" panose="020B0503020204020204" pitchFamily="34" charset="-122"/>
              </a:rPr>
              <a:t>Neck</a:t>
            </a:r>
            <a:r>
              <a:rPr lang="zh-CN" altLang="en-US" dirty="0">
                <a:solidFill>
                  <a:schemeClr val="bg1">
                    <a:lumMod val="65000"/>
                  </a:schemeClr>
                </a:solidFill>
                <a:latin typeface="微软雅黑" panose="020B0503020204020204" pitchFamily="34" charset="-122"/>
                <a:ea typeface="微软雅黑" panose="020B0503020204020204" pitchFamily="34" charset="-122"/>
              </a:rPr>
              <a:t>各层连接方式；</a:t>
            </a:r>
            <a:r>
              <a:rPr lang="en-US" altLang="zh-CN" dirty="0">
                <a:solidFill>
                  <a:schemeClr val="bg1">
                    <a:lumMod val="65000"/>
                  </a:schemeClr>
                </a:solidFill>
                <a:latin typeface="微软雅黑" panose="020B0503020204020204" pitchFamily="34" charset="-122"/>
                <a:ea typeface="微软雅黑" panose="020B0503020204020204" pitchFamily="34" charset="-122"/>
              </a:rPr>
              <a:t>Head</a:t>
            </a:r>
            <a:r>
              <a:rPr lang="zh-CN" altLang="en-US" dirty="0">
                <a:solidFill>
                  <a:schemeClr val="bg1">
                    <a:lumMod val="65000"/>
                  </a:schemeClr>
                </a:solidFill>
                <a:latin typeface="微软雅黑" panose="020B0503020204020204" pitchFamily="34" charset="-122"/>
                <a:ea typeface="微软雅黑" panose="020B0503020204020204" pitchFamily="34" charset="-122"/>
              </a:rPr>
              <a:t>参数量；图像分辨率大小。并在</a:t>
            </a:r>
            <a:r>
              <a:rPr lang="zh-CN" altLang="en-US" b="1" dirty="0">
                <a:solidFill>
                  <a:srgbClr val="FF0000"/>
                </a:solidFill>
                <a:latin typeface="微软雅黑" panose="020B0503020204020204" pitchFamily="34" charset="-122"/>
                <a:ea typeface="微软雅黑" panose="020B0503020204020204" pitchFamily="34" charset="-122"/>
              </a:rPr>
              <a:t>目标检测数据集</a:t>
            </a:r>
            <a:r>
              <a:rPr lang="en-US" altLang="zh-CN" b="1" dirty="0">
                <a:solidFill>
                  <a:srgbClr val="FF0000"/>
                </a:solidFill>
                <a:latin typeface="微软雅黑" panose="020B0503020204020204" pitchFamily="34" charset="-122"/>
                <a:ea typeface="微软雅黑" panose="020B0503020204020204" pitchFamily="34" charset="-122"/>
              </a:rPr>
              <a:t>PASCAL VOC</a:t>
            </a:r>
            <a:r>
              <a:rPr lang="zh-CN" altLang="en-US" dirty="0">
                <a:solidFill>
                  <a:schemeClr val="bg1">
                    <a:lumMod val="65000"/>
                  </a:schemeClr>
                </a:solidFill>
                <a:latin typeface="微软雅黑" panose="020B0503020204020204" pitchFamily="34" charset="-122"/>
                <a:ea typeface="微软雅黑" panose="020B0503020204020204" pitchFamily="34" charset="-122"/>
              </a:rPr>
              <a:t>上进行搜索，验证算法的可行性。</a:t>
            </a:r>
          </a:p>
          <a:p>
            <a:pPr>
              <a:lnSpc>
                <a:spcPct val="130000"/>
              </a:lnSpc>
              <a:spcAft>
                <a:spcPts val="800"/>
              </a:spcAft>
            </a:pPr>
            <a:r>
              <a:rPr lang="en-US" altLang="zh-CN" dirty="0">
                <a:solidFill>
                  <a:schemeClr val="bg1">
                    <a:lumMod val="65000"/>
                  </a:schemeClr>
                </a:solidFill>
                <a:latin typeface="微软雅黑" panose="020B0503020204020204" pitchFamily="34" charset="-122"/>
                <a:ea typeface="微软雅黑" panose="020B0503020204020204" pitchFamily="34" charset="-122"/>
              </a:rPr>
              <a:t>2</a:t>
            </a:r>
            <a:r>
              <a:rPr lang="zh-CN" altLang="en-US" dirty="0">
                <a:solidFill>
                  <a:schemeClr val="bg1">
                    <a:lumMod val="65000"/>
                  </a:schemeClr>
                </a:solidFill>
                <a:latin typeface="微软雅黑" panose="020B0503020204020204" pitchFamily="34" charset="-122"/>
                <a:ea typeface="微软雅黑" panose="020B0503020204020204" pitchFamily="34" charset="-122"/>
              </a:rPr>
              <a:t>、针对当前</a:t>
            </a:r>
            <a:r>
              <a:rPr lang="en-US" altLang="zh-CN" dirty="0">
                <a:solidFill>
                  <a:schemeClr val="bg1">
                    <a:lumMod val="65000"/>
                  </a:schemeClr>
                </a:solidFill>
                <a:latin typeface="微软雅黑" panose="020B0503020204020204" pitchFamily="34" charset="-122"/>
                <a:ea typeface="微软雅黑" panose="020B0503020204020204" pitchFamily="34" charset="-122"/>
              </a:rPr>
              <a:t>NAS</a:t>
            </a:r>
            <a:r>
              <a:rPr lang="zh-CN" altLang="en-US" dirty="0">
                <a:solidFill>
                  <a:schemeClr val="bg1">
                    <a:lumMod val="65000"/>
                  </a:schemeClr>
                </a:solidFill>
                <a:latin typeface="微软雅黑" panose="020B0503020204020204" pitchFamily="34" charset="-122"/>
                <a:ea typeface="微软雅黑" panose="020B0503020204020204" pitchFamily="34" charset="-122"/>
              </a:rPr>
              <a:t>算法中采用的进化算法存在搜索效率低下问题。拟对搜索空间中子网计算量的分布进行分析，设计一种改进的进化算法实现</a:t>
            </a:r>
            <a:r>
              <a:rPr lang="zh-CN" altLang="en-US" b="1" dirty="0">
                <a:solidFill>
                  <a:srgbClr val="FF0000"/>
                </a:solidFill>
                <a:latin typeface="微软雅黑" panose="020B0503020204020204" pitchFamily="34" charset="-122"/>
                <a:ea typeface="微软雅黑" panose="020B0503020204020204" pitchFamily="34" charset="-122"/>
              </a:rPr>
              <a:t>对不同计算量大小的模型均匀采样</a:t>
            </a:r>
            <a:r>
              <a:rPr lang="zh-CN" altLang="en-US" dirty="0">
                <a:solidFill>
                  <a:schemeClr val="bg1">
                    <a:lumMod val="65000"/>
                  </a:schemeClr>
                </a:solidFill>
                <a:latin typeface="微软雅黑" panose="020B0503020204020204" pitchFamily="34" charset="-122"/>
                <a:ea typeface="微软雅黑" panose="020B0503020204020204" pitchFamily="34" charset="-122"/>
              </a:rPr>
              <a:t>，提升搜索效率。</a:t>
            </a:r>
          </a:p>
          <a:p>
            <a:pPr>
              <a:lnSpc>
                <a:spcPct val="130000"/>
              </a:lnSpc>
              <a:spcAft>
                <a:spcPts val="800"/>
              </a:spcAft>
            </a:pPr>
            <a:r>
              <a:rPr lang="en-US" altLang="zh-CN" dirty="0">
                <a:solidFill>
                  <a:schemeClr val="bg1">
                    <a:lumMod val="65000"/>
                  </a:schemeClr>
                </a:solidFill>
                <a:latin typeface="微软雅黑" panose="020B0503020204020204" pitchFamily="34" charset="-122"/>
                <a:ea typeface="微软雅黑" panose="020B0503020204020204" pitchFamily="34" charset="-122"/>
              </a:rPr>
              <a:t>3</a:t>
            </a:r>
            <a:r>
              <a:rPr lang="zh-CN" altLang="en-US" dirty="0">
                <a:solidFill>
                  <a:schemeClr val="bg1">
                    <a:lumMod val="65000"/>
                  </a:schemeClr>
                </a:solidFill>
                <a:latin typeface="微软雅黑" panose="020B0503020204020204" pitchFamily="34" charset="-122"/>
                <a:ea typeface="微软雅黑" panose="020B0503020204020204" pitchFamily="34" charset="-122"/>
              </a:rPr>
              <a:t>、针对</a:t>
            </a:r>
            <a:r>
              <a:rPr lang="en-US" altLang="zh-CN" dirty="0" err="1">
                <a:solidFill>
                  <a:schemeClr val="bg1">
                    <a:lumMod val="65000"/>
                  </a:schemeClr>
                </a:solidFill>
                <a:latin typeface="微软雅黑" panose="020B0503020204020204" pitchFamily="34" charset="-122"/>
                <a:ea typeface="微软雅黑" panose="020B0503020204020204" pitchFamily="34" charset="-122"/>
              </a:rPr>
              <a:t>BigNAS</a:t>
            </a:r>
            <a:r>
              <a:rPr lang="zh-CN" altLang="en-US" dirty="0">
                <a:solidFill>
                  <a:schemeClr val="bg1">
                    <a:lumMod val="65000"/>
                  </a:schemeClr>
                </a:solidFill>
                <a:latin typeface="微软雅黑" panose="020B0503020204020204" pitchFamily="34" charset="-122"/>
                <a:ea typeface="微软雅黑" panose="020B0503020204020204" pitchFamily="34" charset="-122"/>
              </a:rPr>
              <a:t>中出现子网直接继承超网切片后</a:t>
            </a:r>
            <a:r>
              <a:rPr lang="en-US" altLang="zh-CN" dirty="0">
                <a:solidFill>
                  <a:schemeClr val="bg1">
                    <a:lumMod val="65000"/>
                  </a:schemeClr>
                </a:solidFill>
                <a:latin typeface="微软雅黑" panose="020B0503020204020204" pitchFamily="34" charset="-122"/>
                <a:ea typeface="微软雅黑" panose="020B0503020204020204" pitchFamily="34" charset="-122"/>
              </a:rPr>
              <a:t>BN</a:t>
            </a:r>
            <a:r>
              <a:rPr lang="zh-CN" altLang="en-US" dirty="0">
                <a:solidFill>
                  <a:schemeClr val="bg1">
                    <a:lumMod val="65000"/>
                  </a:schemeClr>
                </a:solidFill>
                <a:latin typeface="微软雅黑" panose="020B0503020204020204" pitchFamily="34" charset="-122"/>
                <a:ea typeface="微软雅黑" panose="020B0503020204020204" pitchFamily="34" charset="-122"/>
              </a:rPr>
              <a:t>算子里的权重，出现精度下降，需要重新在训练集上计算</a:t>
            </a:r>
            <a:r>
              <a:rPr lang="en-US" altLang="zh-CN" dirty="0">
                <a:solidFill>
                  <a:schemeClr val="bg1">
                    <a:lumMod val="65000"/>
                  </a:schemeClr>
                </a:solidFill>
                <a:latin typeface="微软雅黑" panose="020B0503020204020204" pitchFamily="34" charset="-122"/>
                <a:ea typeface="微软雅黑" panose="020B0503020204020204" pitchFamily="34" charset="-122"/>
              </a:rPr>
              <a:t>BN</a:t>
            </a:r>
            <a:r>
              <a:rPr lang="zh-CN" altLang="en-US" dirty="0">
                <a:solidFill>
                  <a:schemeClr val="bg1">
                    <a:lumMod val="65000"/>
                  </a:schemeClr>
                </a:solidFill>
                <a:latin typeface="微软雅黑" panose="020B0503020204020204" pitchFamily="34" charset="-122"/>
                <a:ea typeface="微软雅黑" panose="020B0503020204020204" pitchFamily="34" charset="-122"/>
              </a:rPr>
              <a:t>权重的问题。拟设计一个骨干网络搜索空间，并在</a:t>
            </a:r>
            <a:r>
              <a:rPr lang="en-US" altLang="zh-CN" dirty="0">
                <a:solidFill>
                  <a:schemeClr val="bg1">
                    <a:lumMod val="65000"/>
                  </a:schemeClr>
                </a:solidFill>
                <a:latin typeface="微软雅黑" panose="020B0503020204020204" pitchFamily="34" charset="-122"/>
                <a:ea typeface="微软雅黑" panose="020B0503020204020204" pitchFamily="34" charset="-122"/>
              </a:rPr>
              <a:t>CIFAR-10</a:t>
            </a:r>
            <a:r>
              <a:rPr lang="zh-CN" altLang="en-US" dirty="0">
                <a:solidFill>
                  <a:schemeClr val="bg1">
                    <a:lumMod val="65000"/>
                  </a:schemeClr>
                </a:solidFill>
                <a:latin typeface="微软雅黑" panose="020B0503020204020204" pitchFamily="34" charset="-122"/>
                <a:ea typeface="微软雅黑" panose="020B0503020204020204" pitchFamily="34" charset="-122"/>
              </a:rPr>
              <a:t>与</a:t>
            </a:r>
            <a:r>
              <a:rPr lang="en-US" altLang="zh-CN" dirty="0">
                <a:solidFill>
                  <a:schemeClr val="bg1">
                    <a:lumMod val="65000"/>
                  </a:schemeClr>
                </a:solidFill>
                <a:latin typeface="微软雅黑" panose="020B0503020204020204" pitchFamily="34" charset="-122"/>
                <a:ea typeface="微软雅黑" panose="020B0503020204020204" pitchFamily="34" charset="-122"/>
              </a:rPr>
              <a:t>CIFAR-100</a:t>
            </a:r>
            <a:r>
              <a:rPr lang="zh-CN" altLang="en-US" dirty="0">
                <a:solidFill>
                  <a:schemeClr val="bg1">
                    <a:lumMod val="65000"/>
                  </a:schemeClr>
                </a:solidFill>
                <a:latin typeface="微软雅黑" panose="020B0503020204020204" pitchFamily="34" charset="-122"/>
                <a:ea typeface="微软雅黑" panose="020B0503020204020204" pitchFamily="34" charset="-122"/>
              </a:rPr>
              <a:t>分类数据集对该现象上进行复现。通过</a:t>
            </a:r>
            <a:r>
              <a:rPr lang="zh-CN" altLang="en-US" b="1" dirty="0">
                <a:solidFill>
                  <a:srgbClr val="FF0000"/>
                </a:solidFill>
                <a:latin typeface="微软雅黑" panose="020B0503020204020204" pitchFamily="34" charset="-122"/>
                <a:ea typeface="微软雅黑" panose="020B0503020204020204" pitchFamily="34" charset="-122"/>
              </a:rPr>
              <a:t>比较几种常用正则化算子</a:t>
            </a:r>
            <a:r>
              <a:rPr lang="zh-CN" altLang="en-US" dirty="0">
                <a:solidFill>
                  <a:schemeClr val="bg1">
                    <a:lumMod val="65000"/>
                  </a:schemeClr>
                </a:solidFill>
                <a:latin typeface="微软雅黑" panose="020B0503020204020204" pitchFamily="34" charset="-122"/>
                <a:ea typeface="微软雅黑" panose="020B0503020204020204" pitchFamily="34" charset="-122"/>
              </a:rPr>
              <a:t>（</a:t>
            </a:r>
            <a:r>
              <a:rPr lang="en-US" altLang="zh-CN" dirty="0">
                <a:solidFill>
                  <a:schemeClr val="bg1">
                    <a:lumMod val="65000"/>
                  </a:schemeClr>
                </a:solidFill>
                <a:latin typeface="微软雅黑" panose="020B0503020204020204" pitchFamily="34" charset="-122"/>
                <a:ea typeface="微软雅黑" panose="020B0503020204020204" pitchFamily="34" charset="-122"/>
              </a:rPr>
              <a:t>Batch Norm</a:t>
            </a:r>
            <a:r>
              <a:rPr lang="zh-CN" altLang="en-US" dirty="0">
                <a:solidFill>
                  <a:schemeClr val="bg1">
                    <a:lumMod val="65000"/>
                  </a:schemeClr>
                </a:solidFill>
                <a:latin typeface="微软雅黑" panose="020B0503020204020204" pitchFamily="34" charset="-122"/>
                <a:ea typeface="微软雅黑" panose="020B0503020204020204" pitchFamily="34" charset="-122"/>
              </a:rPr>
              <a:t>、</a:t>
            </a:r>
            <a:r>
              <a:rPr lang="en-US" altLang="zh-CN" dirty="0">
                <a:solidFill>
                  <a:schemeClr val="bg1">
                    <a:lumMod val="65000"/>
                  </a:schemeClr>
                </a:solidFill>
                <a:latin typeface="微软雅黑" panose="020B0503020204020204" pitchFamily="34" charset="-122"/>
                <a:ea typeface="微软雅黑" panose="020B0503020204020204" pitchFamily="34" charset="-122"/>
              </a:rPr>
              <a:t>Layer Norm</a:t>
            </a:r>
            <a:r>
              <a:rPr lang="zh-CN" altLang="en-US" dirty="0">
                <a:solidFill>
                  <a:schemeClr val="bg1">
                    <a:lumMod val="65000"/>
                  </a:schemeClr>
                </a:solidFill>
                <a:latin typeface="微软雅黑" panose="020B0503020204020204" pitchFamily="34" charset="-122"/>
                <a:ea typeface="微软雅黑" panose="020B0503020204020204" pitchFamily="34" charset="-122"/>
              </a:rPr>
              <a:t>、</a:t>
            </a:r>
            <a:r>
              <a:rPr lang="en-US" altLang="zh-CN" dirty="0">
                <a:solidFill>
                  <a:schemeClr val="bg1">
                    <a:lumMod val="65000"/>
                  </a:schemeClr>
                </a:solidFill>
                <a:latin typeface="微软雅黑" panose="020B0503020204020204" pitchFamily="34" charset="-122"/>
                <a:ea typeface="微软雅黑" panose="020B0503020204020204" pitchFamily="34" charset="-122"/>
              </a:rPr>
              <a:t>Instance Norm</a:t>
            </a:r>
            <a:r>
              <a:rPr lang="zh-CN" altLang="en-US" dirty="0">
                <a:solidFill>
                  <a:schemeClr val="bg1">
                    <a:lumMod val="65000"/>
                  </a:schemeClr>
                </a:solidFill>
                <a:latin typeface="微软雅黑" panose="020B0503020204020204" pitchFamily="34" charset="-122"/>
                <a:ea typeface="微软雅黑" panose="020B0503020204020204" pitchFamily="34" charset="-122"/>
              </a:rPr>
              <a:t>、</a:t>
            </a:r>
            <a:r>
              <a:rPr lang="en-US" altLang="zh-CN" dirty="0">
                <a:solidFill>
                  <a:schemeClr val="bg1">
                    <a:lumMod val="65000"/>
                  </a:schemeClr>
                </a:solidFill>
                <a:latin typeface="微软雅黑" panose="020B0503020204020204" pitchFamily="34" charset="-122"/>
                <a:ea typeface="微软雅黑" panose="020B0503020204020204" pitchFamily="34" charset="-122"/>
              </a:rPr>
              <a:t>Group Norm</a:t>
            </a:r>
            <a:r>
              <a:rPr lang="zh-CN" altLang="en-US" dirty="0">
                <a:solidFill>
                  <a:schemeClr val="bg1">
                    <a:lumMod val="65000"/>
                  </a:schemeClr>
                </a:solidFill>
                <a:latin typeface="微软雅黑" panose="020B0503020204020204" pitchFamily="34" charset="-122"/>
                <a:ea typeface="微软雅黑" panose="020B0503020204020204" pitchFamily="34" charset="-122"/>
              </a:rPr>
              <a:t>）的差异与其在超网训练过程中精度的变化，对这种现象的原因进行理论分析与解释。</a:t>
            </a:r>
          </a:p>
        </p:txBody>
      </p:sp>
      <p:sp>
        <p:nvSpPr>
          <p:cNvPr id="2" name="标题 1"/>
          <p:cNvSpPr>
            <a:spLocks noGrp="1"/>
          </p:cNvSpPr>
          <p:nvPr>
            <p:ph type="title"/>
          </p:nvPr>
        </p:nvSpPr>
        <p:spPr/>
        <p:txBody>
          <a:bodyPr/>
          <a:lstStyle/>
          <a:p>
            <a:r>
              <a:rPr lang="zh-CN" altLang="en-US" dirty="0"/>
              <a:t>拟采用的方法</a:t>
            </a:r>
          </a:p>
        </p:txBody>
      </p:sp>
    </p:spTree>
    <p:custDataLst>
      <p:tags r:id="rId1"/>
    </p:custDataLst>
    <p:extLst>
      <p:ext uri="{BB962C8B-B14F-4D97-AF65-F5344CB8AC3E}">
        <p14:creationId xmlns:p14="http://schemas.microsoft.com/office/powerpoint/2010/main" val="100245187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C00000"/>
      </a:dk2>
      <a:lt2>
        <a:srgbClr val="E3DED1"/>
      </a:lt2>
      <a:accent1>
        <a:srgbClr val="C00000"/>
      </a:accent1>
      <a:accent2>
        <a:srgbClr val="C00000"/>
      </a:accent2>
      <a:accent3>
        <a:srgbClr val="C00000"/>
      </a:accent3>
      <a:accent4>
        <a:srgbClr val="C00000"/>
      </a:accent4>
      <a:accent5>
        <a:srgbClr val="C00000"/>
      </a:accent5>
      <a:accent6>
        <a:srgbClr val="C00000"/>
      </a:accent6>
      <a:hlink>
        <a:srgbClr val="6B9F25"/>
      </a:hlink>
      <a:folHlink>
        <a:srgbClr val="BA6906"/>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2031</TotalTime>
  <Words>743</Words>
  <Application>Microsoft Office PowerPoint</Application>
  <PresentationFormat>宽屏</PresentationFormat>
  <Paragraphs>57</Paragraphs>
  <Slides>12</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Kozuka Gothic Pro M</vt:lpstr>
      <vt:lpstr>微软雅黑</vt:lpstr>
      <vt:lpstr>Arial</vt:lpstr>
      <vt:lpstr>Arial Black</vt:lpstr>
      <vt:lpstr>Calibri</vt:lpstr>
      <vt:lpstr>Office 主题</vt:lpstr>
      <vt:lpstr>PowerPoint 演示文稿</vt:lpstr>
      <vt:lpstr>PowerPoint 演示文稿</vt:lpstr>
      <vt:lpstr>选题背景</vt:lpstr>
      <vt:lpstr>研究意义</vt:lpstr>
      <vt:lpstr>研究现状</vt:lpstr>
      <vt:lpstr>研究现状</vt:lpstr>
      <vt:lpstr>研究现状</vt:lpstr>
      <vt:lpstr>难点与存在的问题</vt:lpstr>
      <vt:lpstr>拟采用的方法</vt:lpstr>
      <vt:lpstr>研究计划</vt:lpstr>
      <vt:lpstr>预期成果</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MICHAEL</dc:creator>
  <cp:lastModifiedBy>Hu Weiyu</cp:lastModifiedBy>
  <cp:revision>87</cp:revision>
  <dcterms:created xsi:type="dcterms:W3CDTF">2015-05-05T08:02:00Z</dcterms:created>
  <dcterms:modified xsi:type="dcterms:W3CDTF">2022-11-08T03:32:29Z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