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86243a8f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86243a8f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86243a8f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86243a8f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61620cd2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61620cd2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861620cd2_2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861620cd2_2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861620cd2_2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861620cd2_2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Reinforcement Communication Learning in Different Social Network Structures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Marina Dubova, Arseny Moskvichev, Robert L. Goldstone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Introduction and Set-Up</a:t>
            </a:r>
            <a:endParaRPr/>
          </a:p>
        </p:txBody>
      </p:sp>
      <p:sp>
        <p:nvSpPr>
          <p:cNvPr id="93" name="Google Shape;93;p14"/>
          <p:cNvSpPr txBox="1"/>
          <p:nvPr>
            <p:ph idx="1" type="body"/>
          </p:nvPr>
        </p:nvSpPr>
        <p:spPr>
          <a:xfrm>
            <a:off x="729450" y="2078875"/>
            <a:ext cx="7688700" cy="27330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de"/>
              <a:t>Motivation: Word conventions in human languages are </a:t>
            </a:r>
            <a:r>
              <a:rPr lang="de"/>
              <a:t>affected</a:t>
            </a:r>
            <a:r>
              <a:rPr lang="de"/>
              <a:t> by the social topology</a:t>
            </a:r>
            <a:endParaRPr/>
          </a:p>
          <a:p>
            <a:pPr indent="-311150" lvl="0" marL="457200" rtl="0" algn="l">
              <a:lnSpc>
                <a:spcPct val="115000"/>
              </a:lnSpc>
              <a:spcBef>
                <a:spcPts val="0"/>
              </a:spcBef>
              <a:spcAft>
                <a:spcPts val="0"/>
              </a:spcAft>
              <a:buSzPts val="1300"/>
              <a:buChar char="●"/>
            </a:pPr>
            <a:r>
              <a:rPr lang="de"/>
              <a:t>Experiment: Assess the influence of different </a:t>
            </a:r>
            <a:r>
              <a:rPr lang="de"/>
              <a:t>topologies</a:t>
            </a:r>
            <a:r>
              <a:rPr lang="de"/>
              <a:t> using MARL emergent languages</a:t>
            </a:r>
            <a:endParaRPr/>
          </a:p>
          <a:p>
            <a:pPr indent="-311150" lvl="0" marL="457200" rtl="0" algn="l">
              <a:lnSpc>
                <a:spcPct val="115000"/>
              </a:lnSpc>
              <a:spcBef>
                <a:spcPts val="0"/>
              </a:spcBef>
              <a:spcAft>
                <a:spcPts val="0"/>
              </a:spcAft>
              <a:buSzPts val="1300"/>
              <a:buChar char="●"/>
            </a:pPr>
            <a:r>
              <a:rPr lang="de"/>
              <a:t>Game set-up: </a:t>
            </a:r>
            <a:endParaRPr/>
          </a:p>
          <a:p>
            <a:pPr indent="-298450" lvl="1" marL="914400" rtl="0" algn="l">
              <a:lnSpc>
                <a:spcPct val="115000"/>
              </a:lnSpc>
              <a:spcBef>
                <a:spcPts val="0"/>
              </a:spcBef>
              <a:spcAft>
                <a:spcPts val="0"/>
              </a:spcAft>
              <a:buSzPts val="1100"/>
              <a:buChar char="○"/>
            </a:pPr>
            <a:r>
              <a:rPr lang="de"/>
              <a:t>10 Agents, Coordination Game, 4 possible messages, 4 possible actions</a:t>
            </a:r>
            <a:endParaRPr/>
          </a:p>
          <a:p>
            <a:pPr indent="-298450" lvl="1" marL="914400" rtl="0" algn="l">
              <a:lnSpc>
                <a:spcPct val="115000"/>
              </a:lnSpc>
              <a:spcBef>
                <a:spcPts val="0"/>
              </a:spcBef>
              <a:spcAft>
                <a:spcPts val="0"/>
              </a:spcAft>
              <a:buSzPts val="1100"/>
              <a:buChar char="○"/>
            </a:pPr>
            <a:r>
              <a:rPr lang="de"/>
              <a:t>Social network types:</a:t>
            </a:r>
            <a:endParaRPr/>
          </a:p>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948700" y="3267675"/>
            <a:ext cx="1200850" cy="1135050"/>
          </a:xfrm>
          <a:prstGeom prst="rect">
            <a:avLst/>
          </a:prstGeom>
          <a:noFill/>
          <a:ln>
            <a:noFill/>
          </a:ln>
        </p:spPr>
      </p:pic>
      <p:pic>
        <p:nvPicPr>
          <p:cNvPr id="95" name="Google Shape;95;p14"/>
          <p:cNvPicPr preferRelativeResize="0"/>
          <p:nvPr/>
        </p:nvPicPr>
        <p:blipFill>
          <a:blip r:embed="rId4">
            <a:alphaModFix/>
          </a:blip>
          <a:stretch>
            <a:fillRect/>
          </a:stretch>
        </p:blipFill>
        <p:spPr>
          <a:xfrm>
            <a:off x="2876125" y="3291499"/>
            <a:ext cx="1200850" cy="1175832"/>
          </a:xfrm>
          <a:prstGeom prst="rect">
            <a:avLst/>
          </a:prstGeom>
          <a:noFill/>
          <a:ln>
            <a:noFill/>
          </a:ln>
        </p:spPr>
      </p:pic>
      <p:pic>
        <p:nvPicPr>
          <p:cNvPr id="96" name="Google Shape;96;p14"/>
          <p:cNvPicPr preferRelativeResize="0"/>
          <p:nvPr/>
        </p:nvPicPr>
        <p:blipFill>
          <a:blip r:embed="rId5">
            <a:alphaModFix/>
          </a:blip>
          <a:stretch>
            <a:fillRect/>
          </a:stretch>
        </p:blipFill>
        <p:spPr>
          <a:xfrm>
            <a:off x="4695825" y="3287274"/>
            <a:ext cx="1315925" cy="1219400"/>
          </a:xfrm>
          <a:prstGeom prst="rect">
            <a:avLst/>
          </a:prstGeom>
          <a:noFill/>
          <a:ln>
            <a:noFill/>
          </a:ln>
        </p:spPr>
      </p:pic>
      <p:pic>
        <p:nvPicPr>
          <p:cNvPr id="97" name="Google Shape;97;p14"/>
          <p:cNvPicPr preferRelativeResize="0"/>
          <p:nvPr/>
        </p:nvPicPr>
        <p:blipFill>
          <a:blip r:embed="rId6">
            <a:alphaModFix/>
          </a:blip>
          <a:stretch>
            <a:fillRect/>
          </a:stretch>
        </p:blipFill>
        <p:spPr>
          <a:xfrm>
            <a:off x="6576425" y="3316025"/>
            <a:ext cx="1235205" cy="1135050"/>
          </a:xfrm>
          <a:prstGeom prst="rect">
            <a:avLst/>
          </a:prstGeom>
          <a:noFill/>
          <a:ln>
            <a:noFill/>
          </a:ln>
        </p:spPr>
      </p:pic>
      <p:sp>
        <p:nvSpPr>
          <p:cNvPr id="98" name="Google Shape;98;p14"/>
          <p:cNvSpPr txBox="1"/>
          <p:nvPr/>
        </p:nvSpPr>
        <p:spPr>
          <a:xfrm>
            <a:off x="1280800" y="4420125"/>
            <a:ext cx="12807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100">
                <a:solidFill>
                  <a:schemeClr val="accent1"/>
                </a:solidFill>
                <a:latin typeface="Lato"/>
                <a:ea typeface="Lato"/>
                <a:cs typeface="Lato"/>
                <a:sym typeface="Lato"/>
              </a:rPr>
              <a:t>a) Fully connected (clique)</a:t>
            </a:r>
            <a:endParaRPr sz="1100">
              <a:solidFill>
                <a:schemeClr val="accent1"/>
              </a:solidFill>
              <a:latin typeface="Lato"/>
              <a:ea typeface="Lato"/>
              <a:cs typeface="Lato"/>
              <a:sym typeface="Lato"/>
            </a:endParaRPr>
          </a:p>
        </p:txBody>
      </p:sp>
      <p:sp>
        <p:nvSpPr>
          <p:cNvPr id="99" name="Google Shape;99;p14"/>
          <p:cNvSpPr txBox="1"/>
          <p:nvPr/>
        </p:nvSpPr>
        <p:spPr>
          <a:xfrm>
            <a:off x="3101325" y="4430475"/>
            <a:ext cx="11700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100">
                <a:solidFill>
                  <a:schemeClr val="accent1"/>
                </a:solidFill>
                <a:latin typeface="Lato"/>
                <a:ea typeface="Lato"/>
                <a:cs typeface="Lato"/>
                <a:sym typeface="Lato"/>
              </a:rPr>
              <a:t>b)  Ring</a:t>
            </a:r>
            <a:endParaRPr sz="1100">
              <a:solidFill>
                <a:schemeClr val="accent1"/>
              </a:solidFill>
              <a:latin typeface="Lato"/>
              <a:ea typeface="Lato"/>
              <a:cs typeface="Lato"/>
              <a:sym typeface="Lato"/>
            </a:endParaRPr>
          </a:p>
        </p:txBody>
      </p:sp>
      <p:sp>
        <p:nvSpPr>
          <p:cNvPr id="100" name="Google Shape;100;p14"/>
          <p:cNvSpPr txBox="1"/>
          <p:nvPr/>
        </p:nvSpPr>
        <p:spPr>
          <a:xfrm>
            <a:off x="4831825" y="4492725"/>
            <a:ext cx="12009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100">
                <a:solidFill>
                  <a:schemeClr val="accent1"/>
                </a:solidFill>
                <a:latin typeface="Lato"/>
                <a:ea typeface="Lato"/>
                <a:cs typeface="Lato"/>
                <a:sym typeface="Lato"/>
              </a:rPr>
              <a:t>c) Small-world</a:t>
            </a:r>
            <a:endParaRPr sz="1100">
              <a:solidFill>
                <a:schemeClr val="accent1"/>
              </a:solidFill>
              <a:latin typeface="Lato"/>
              <a:ea typeface="Lato"/>
              <a:cs typeface="Lato"/>
              <a:sym typeface="Lato"/>
            </a:endParaRPr>
          </a:p>
        </p:txBody>
      </p:sp>
      <p:sp>
        <p:nvSpPr>
          <p:cNvPr id="101" name="Google Shape;101;p14"/>
          <p:cNvSpPr txBox="1"/>
          <p:nvPr/>
        </p:nvSpPr>
        <p:spPr>
          <a:xfrm>
            <a:off x="6804925" y="4471950"/>
            <a:ext cx="12807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100">
                <a:solidFill>
                  <a:schemeClr val="accent1"/>
                </a:solidFill>
                <a:latin typeface="Lato"/>
                <a:ea typeface="Lato"/>
                <a:cs typeface="Lato"/>
                <a:sym typeface="Lato"/>
              </a:rPr>
              <a:t>d) Random</a:t>
            </a:r>
            <a:endParaRPr sz="11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Metrics</a:t>
            </a:r>
            <a:endParaRPr/>
          </a:p>
        </p:txBody>
      </p:sp>
      <p:sp>
        <p:nvSpPr>
          <p:cNvPr id="107" name="Google Shape;107;p15"/>
          <p:cNvSpPr txBox="1"/>
          <p:nvPr>
            <p:ph idx="1" type="body"/>
          </p:nvPr>
        </p:nvSpPr>
        <p:spPr>
          <a:xfrm>
            <a:off x="200750" y="1850275"/>
            <a:ext cx="8811300" cy="26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 </a:t>
            </a:r>
            <a:endParaRPr/>
          </a:p>
          <a:p>
            <a:pPr indent="-311150" lvl="0" marL="457200" rtl="0" algn="l">
              <a:lnSpc>
                <a:spcPct val="150000"/>
              </a:lnSpc>
              <a:spcBef>
                <a:spcPts val="1200"/>
              </a:spcBef>
              <a:spcAft>
                <a:spcPts val="0"/>
              </a:spcAft>
              <a:buSzPts val="1300"/>
              <a:buAutoNum type="arabicPeriod"/>
            </a:pPr>
            <a:r>
              <a:rPr lang="de"/>
              <a:t>Speaking and Listening Consistency:</a:t>
            </a:r>
            <a:r>
              <a:rPr lang="de" sz="1200"/>
              <a:t> Do the </a:t>
            </a:r>
            <a:r>
              <a:rPr lang="de" sz="1200"/>
              <a:t>chosen</a:t>
            </a:r>
            <a:r>
              <a:rPr lang="de" sz="1200"/>
              <a:t> actions depend on the signal? </a:t>
            </a:r>
            <a:endParaRPr sz="1200"/>
          </a:p>
          <a:p>
            <a:pPr indent="-311150" lvl="0" marL="457200" rtl="0" algn="l">
              <a:lnSpc>
                <a:spcPct val="150000"/>
              </a:lnSpc>
              <a:spcBef>
                <a:spcPts val="0"/>
              </a:spcBef>
              <a:spcAft>
                <a:spcPts val="0"/>
              </a:spcAft>
              <a:buSzPts val="1300"/>
              <a:buAutoNum type="arabicPeriod"/>
            </a:pPr>
            <a:r>
              <a:rPr lang="de"/>
              <a:t>Communication Asymmetry metrics: </a:t>
            </a:r>
            <a:r>
              <a:rPr lang="de" sz="1200"/>
              <a:t>Different communication patterns between agents ?  </a:t>
            </a:r>
            <a:endParaRPr sz="1200"/>
          </a:p>
          <a:p>
            <a:pPr indent="-298450" lvl="1" marL="914400" rtl="0" algn="l">
              <a:lnSpc>
                <a:spcPct val="150000"/>
              </a:lnSpc>
              <a:spcBef>
                <a:spcPts val="0"/>
              </a:spcBef>
              <a:spcAft>
                <a:spcPts val="0"/>
              </a:spcAft>
              <a:buSzPts val="1100"/>
              <a:buAutoNum type="alphaLcPeriod"/>
            </a:pPr>
            <a:r>
              <a:rPr lang="de"/>
              <a:t>Between-agent signal-action mapping divergence: Dictionaries similar for different agents?</a:t>
            </a:r>
            <a:endParaRPr/>
          </a:p>
          <a:p>
            <a:pPr indent="-298450" lvl="1" marL="914400" rtl="0" algn="l">
              <a:lnSpc>
                <a:spcPct val="150000"/>
              </a:lnSpc>
              <a:spcBef>
                <a:spcPts val="0"/>
              </a:spcBef>
              <a:spcAft>
                <a:spcPts val="0"/>
              </a:spcAft>
              <a:buSzPts val="1100"/>
              <a:buAutoNum type="alphaLcPeriod"/>
            </a:pPr>
            <a:r>
              <a:rPr lang="de"/>
              <a:t>Within-agent signal-action mapping divergence: Difference between “speaker” and “listener” dictionaries?</a:t>
            </a:r>
            <a:endParaRPr/>
          </a:p>
          <a:p>
            <a:pPr indent="-298450" lvl="1" marL="914400" rtl="0" algn="l">
              <a:lnSpc>
                <a:spcPct val="150000"/>
              </a:lnSpc>
              <a:spcBef>
                <a:spcPts val="0"/>
              </a:spcBef>
              <a:spcAft>
                <a:spcPts val="0"/>
              </a:spcAft>
              <a:buSzPts val="1100"/>
              <a:buAutoNum type="alphaLcPeriod"/>
            </a:pPr>
            <a:r>
              <a:rPr lang="de"/>
              <a:t>Talking divergence: Different Agents = Different communication patterns?</a:t>
            </a:r>
            <a:endParaRPr/>
          </a:p>
          <a:p>
            <a:pPr indent="-311150" lvl="0" marL="457200" rtl="0" algn="l">
              <a:lnSpc>
                <a:spcPct val="150000"/>
              </a:lnSpc>
              <a:spcBef>
                <a:spcPts val="0"/>
              </a:spcBef>
              <a:spcAft>
                <a:spcPts val="0"/>
              </a:spcAft>
              <a:buSzPts val="1300"/>
              <a:buAutoNum type="arabicPeriod"/>
            </a:pPr>
            <a:r>
              <a:rPr lang="de"/>
              <a:t>Behavioural Predictability:</a:t>
            </a:r>
            <a:r>
              <a:rPr lang="de" sz="1100"/>
              <a:t> </a:t>
            </a:r>
            <a:r>
              <a:rPr lang="de" sz="1200"/>
              <a:t>How uniform do agents look-up words? How uniform are the actions based on the received signal?</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Experiment 1: Social Network Types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3" name="Google Shape;11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They found that the global connectivity of a social network plays a crucial role in driving the convergence of populations on shared and symmetric communication systems. </a:t>
            </a:r>
            <a:endParaRPr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This prevents the agents from forming many local "dialects". </a:t>
            </a:r>
            <a:endParaRPr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Additionally, the degree of an agent in the network is inversely related to the consistency of its use of communicative conventions.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299475" y="1325175"/>
            <a:ext cx="8118600" cy="30147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None/>
            </a:pPr>
            <a:r>
              <a:rPr b="1" lang="de" sz="1400">
                <a:solidFill>
                  <a:srgbClr val="000000"/>
                </a:solidFill>
                <a:latin typeface="Times New Roman"/>
                <a:ea typeface="Times New Roman"/>
                <a:cs typeface="Times New Roman"/>
                <a:sym typeface="Times New Roman"/>
              </a:rPr>
              <a:t>Experiment 2: Average Degree and Speaker Consistency</a:t>
            </a:r>
            <a:endParaRPr b="1"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The average degree of a social network has a negative effect on both speaker and listener consistencies. As the average degree increases, the consistencies decrease</a:t>
            </a:r>
            <a:endParaRPr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b="1" lang="de" sz="1400">
                <a:solidFill>
                  <a:srgbClr val="000000"/>
                </a:solidFill>
                <a:latin typeface="Times New Roman"/>
                <a:ea typeface="Times New Roman"/>
                <a:cs typeface="Times New Roman"/>
                <a:sym typeface="Times New Roman"/>
              </a:rPr>
              <a:t>Experiment 3: Effect of Global Connections</a:t>
            </a:r>
            <a:endParaRPr b="1" sz="1400">
              <a:solidFill>
                <a:srgbClr val="000000"/>
              </a:solidFill>
              <a:latin typeface="Times New Roman"/>
              <a:ea typeface="Times New Roman"/>
              <a:cs typeface="Times New Roman"/>
              <a:sym typeface="Times New Roman"/>
            </a:endParaRPr>
          </a:p>
          <a:p>
            <a:pPr indent="0" lvl="0" marL="0" rtl="0" algn="just">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The results showed that high local connectivity led to the emergence of local communication patterns within the population, while more global connections forced agents to find global consensus.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486650" y="1340150"/>
            <a:ext cx="7931400" cy="3406500"/>
          </a:xfrm>
          <a:prstGeom prst="rect">
            <a:avLst/>
          </a:prstGeom>
        </p:spPr>
        <p:txBody>
          <a:bodyPr anchorCtr="0" anchor="t" bIns="91425" lIns="91425" spcFirstLastPara="1" rIns="91425" wrap="square" tIns="91425">
            <a:normAutofit lnSpcReduction="10000"/>
          </a:bodyPr>
          <a:lstStyle/>
          <a:p>
            <a:pPr indent="0" lvl="0" marL="0" rtl="0" algn="just">
              <a:lnSpc>
                <a:spcPct val="6818"/>
              </a:lnSpc>
              <a:spcBef>
                <a:spcPts val="1200"/>
              </a:spcBef>
              <a:spcAft>
                <a:spcPts val="0"/>
              </a:spcAft>
              <a:buNone/>
            </a:pPr>
            <a:r>
              <a:rPr b="1" lang="de" sz="1400">
                <a:solidFill>
                  <a:srgbClr val="000000"/>
                </a:solidFill>
                <a:latin typeface="Times New Roman"/>
                <a:ea typeface="Times New Roman"/>
                <a:cs typeface="Times New Roman"/>
                <a:sym typeface="Times New Roman"/>
              </a:rPr>
              <a:t>Summary:</a:t>
            </a:r>
            <a:endParaRPr b="1" sz="1400">
              <a:solidFill>
                <a:srgbClr val="000000"/>
              </a:solidFill>
              <a:latin typeface="Times New Roman"/>
              <a:ea typeface="Times New Roman"/>
              <a:cs typeface="Times New Roman"/>
              <a:sym typeface="Times New Roman"/>
            </a:endParaRPr>
          </a:p>
          <a:p>
            <a:pPr indent="0" lvl="0" marL="0" rtl="0" algn="just">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In this scientific article, the researchers investigated the impact of social network structure on the development of communication systems in decentralized, multi-agent reinforcement learning communities. They found that the global connectivity of a social network plays a crucial role in driving the convergence of populations on shared and symmetric communication systems. This prevents the agents from forming many local "dialects". Additionally, the degree of an agent in the network is inversely related to the consistency of its use of communicative conventions.</a:t>
            </a:r>
            <a:endParaRPr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b="1" lang="de" sz="1400">
                <a:solidFill>
                  <a:srgbClr val="000000"/>
                </a:solidFill>
                <a:latin typeface="Times New Roman"/>
                <a:ea typeface="Times New Roman"/>
                <a:cs typeface="Times New Roman"/>
                <a:sym typeface="Times New Roman"/>
              </a:rPr>
              <a:t>Future Scope:</a:t>
            </a:r>
            <a:endParaRPr b="1"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1. Explore the impact of different social network structures on the properties of communication systems emerging in decentralized multi-agent reinforcement learning communities.</a:t>
            </a:r>
            <a:endParaRPr sz="1400">
              <a:solidFill>
                <a:srgbClr val="000000"/>
              </a:solidFill>
              <a:latin typeface="Times New Roman"/>
              <a:ea typeface="Times New Roman"/>
              <a:cs typeface="Times New Roman"/>
              <a:sym typeface="Times New Roman"/>
            </a:endParaRPr>
          </a:p>
          <a:p>
            <a:pPr indent="0" lvl="0" marL="0" rtl="0" algn="l">
              <a:lnSpc>
                <a:spcPct val="6818"/>
              </a:lnSpc>
              <a:spcBef>
                <a:spcPts val="1200"/>
              </a:spcBef>
              <a:spcAft>
                <a:spcPts val="0"/>
              </a:spcAft>
              <a:buNone/>
            </a:pPr>
            <a:r>
              <a:rPr lang="de" sz="1400">
                <a:solidFill>
                  <a:srgbClr val="000000"/>
                </a:solidFill>
                <a:latin typeface="Times New Roman"/>
                <a:ea typeface="Times New Roman"/>
                <a:cs typeface="Times New Roman"/>
                <a:sym typeface="Times New Roman"/>
              </a:rPr>
              <a:t>2. Investigate the role of social network connectivity on the convergence of populations on shared communication systems.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