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Song Myung" charset="1" panose="000000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10" Target="https://github.com/Vipul-124/Amazing-Mart-Sales" TargetMode="External" Type="http://schemas.openxmlformats.org/officeDocument/2006/relationships/hyperlink"/><Relationship Id="rId11" Target="https://github.com/Vipul-124/Amazing-Mart-Sales" TargetMode="External" Type="http://schemas.openxmlformats.org/officeDocument/2006/relationships/hyperlink"/><Relationship Id="rId12" Target="https://github.com/Vipul-124/Amazing-Mart-Sales" TargetMode="External" Type="http://schemas.openxmlformats.org/officeDocument/2006/relationships/hyperlink"/><Relationship Id="rId2" Target="../media/image34.png" Type="http://schemas.openxmlformats.org/officeDocument/2006/relationships/image"/><Relationship Id="rId3" Target="https://github.com/Vipul-124/Amazing-Mart-Sales" TargetMode="External" Type="http://schemas.openxmlformats.org/officeDocument/2006/relationships/hyperlink"/><Relationship Id="rId4" Target="https://github.com/Vipul-124/Amazing-Mart-Sales" TargetMode="External" Type="http://schemas.openxmlformats.org/officeDocument/2006/relationships/hyperlink"/><Relationship Id="rId5" Target="https://github.com/Vipul-124/Amazing-Mart-Sales" TargetMode="External" Type="http://schemas.openxmlformats.org/officeDocument/2006/relationships/hyperlink"/><Relationship Id="rId6" Target="https://github.com/Vipul-124/Amazing-Mart-Sales" TargetMode="External" Type="http://schemas.openxmlformats.org/officeDocument/2006/relationships/hyperlink"/><Relationship Id="rId7" Target="https://github.com/Vipul-124/Amazing-Mart-Sales" TargetMode="External" Type="http://schemas.openxmlformats.org/officeDocument/2006/relationships/hyperlink"/><Relationship Id="rId8" Target="https://github.com/Vipul-124/Amazing-Mart-Sales" TargetMode="External" Type="http://schemas.openxmlformats.org/officeDocument/2006/relationships/hyperlink"/><Relationship Id="rId9" Target="https://github.com/Vipul-124/Amazing-Mart-Sales"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5639"/>
        </a:solidFill>
      </p:bgPr>
    </p:bg>
    <p:spTree>
      <p:nvGrpSpPr>
        <p:cNvPr id="1" name=""/>
        <p:cNvGrpSpPr/>
        <p:nvPr/>
      </p:nvGrpSpPr>
      <p:grpSpPr>
        <a:xfrm>
          <a:off x="0" y="0"/>
          <a:ext cx="0" cy="0"/>
          <a:chOff x="0" y="0"/>
          <a:chExt cx="0" cy="0"/>
        </a:xfrm>
      </p:grpSpPr>
      <p:sp>
        <p:nvSpPr>
          <p:cNvPr name="AutoShape 2" id="2"/>
          <p:cNvSpPr/>
          <p:nvPr/>
        </p:nvSpPr>
        <p:spPr>
          <a:xfrm rot="-10796464">
            <a:off x="-237228" y="8376466"/>
            <a:ext cx="18525233" cy="0"/>
          </a:xfrm>
          <a:prstGeom prst="line">
            <a:avLst/>
          </a:prstGeom>
          <a:ln cap="flat" w="38100">
            <a:solidFill>
              <a:srgbClr val="FFFFFF"/>
            </a:solidFill>
            <a:prstDash val="solid"/>
            <a:headEnd type="none" len="sm" w="sm"/>
            <a:tailEnd type="none" len="sm" w="sm"/>
          </a:ln>
        </p:spPr>
      </p:sp>
      <p:grpSp>
        <p:nvGrpSpPr>
          <p:cNvPr name="Group 3" id="3"/>
          <p:cNvGrpSpPr/>
          <p:nvPr/>
        </p:nvGrpSpPr>
        <p:grpSpPr>
          <a:xfrm rot="0">
            <a:off x="0" y="8405041"/>
            <a:ext cx="18288000" cy="1934153"/>
            <a:chOff x="0" y="0"/>
            <a:chExt cx="4816593" cy="509406"/>
          </a:xfrm>
        </p:grpSpPr>
        <p:sp>
          <p:nvSpPr>
            <p:cNvPr name="Freeform 4" id="4"/>
            <p:cNvSpPr/>
            <p:nvPr/>
          </p:nvSpPr>
          <p:spPr>
            <a:xfrm flipH="false" flipV="false">
              <a:off x="0" y="0"/>
              <a:ext cx="4816592" cy="509407"/>
            </a:xfrm>
            <a:custGeom>
              <a:avLst/>
              <a:gdLst/>
              <a:ahLst/>
              <a:cxnLst/>
              <a:rect r="r" b="b" t="t" l="l"/>
              <a:pathLst>
                <a:path h="509407" w="4816592">
                  <a:moveTo>
                    <a:pt x="0" y="0"/>
                  </a:moveTo>
                  <a:lnTo>
                    <a:pt x="4816592" y="0"/>
                  </a:lnTo>
                  <a:lnTo>
                    <a:pt x="4816592" y="509407"/>
                  </a:lnTo>
                  <a:lnTo>
                    <a:pt x="0" y="509407"/>
                  </a:lnTo>
                  <a:close/>
                </a:path>
              </a:pathLst>
            </a:custGeom>
            <a:solidFill>
              <a:srgbClr val="000000"/>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sp>
        <p:nvSpPr>
          <p:cNvPr name="AutoShape 6" id="6"/>
          <p:cNvSpPr/>
          <p:nvPr/>
        </p:nvSpPr>
        <p:spPr>
          <a:xfrm rot="5406366">
            <a:off x="-4105284" y="5124450"/>
            <a:ext cx="10287018" cy="0"/>
          </a:xfrm>
          <a:prstGeom prst="line">
            <a:avLst/>
          </a:prstGeom>
          <a:ln cap="flat" w="38100">
            <a:solidFill>
              <a:srgbClr val="FFFFFF"/>
            </a:solidFill>
            <a:prstDash val="solid"/>
            <a:headEnd type="none" len="sm" w="sm"/>
            <a:tailEnd type="none" len="sm" w="sm"/>
          </a:ln>
        </p:spPr>
      </p:sp>
      <p:pic>
        <p:nvPicPr>
          <p:cNvPr name="Picture 7" id="7"/>
          <p:cNvPicPr>
            <a:picLocks noChangeAspect="true"/>
          </p:cNvPicPr>
          <p:nvPr/>
        </p:nvPicPr>
        <p:blipFill>
          <a:blip r:embed="rId2"/>
          <a:srcRect l="0" t="0" r="42206" b="0"/>
          <a:stretch>
            <a:fillRect/>
          </a:stretch>
        </p:blipFill>
        <p:spPr>
          <a:xfrm flipH="false" flipV="false" rot="0">
            <a:off x="10659719" y="1602662"/>
            <a:ext cx="7628281" cy="7635154"/>
          </a:xfrm>
          <a:prstGeom prst="rect">
            <a:avLst/>
          </a:prstGeom>
        </p:spPr>
      </p:pic>
      <p:sp>
        <p:nvSpPr>
          <p:cNvPr name="TextBox 8" id="8"/>
          <p:cNvSpPr txBox="true"/>
          <p:nvPr/>
        </p:nvSpPr>
        <p:spPr>
          <a:xfrm rot="0">
            <a:off x="1753340" y="2607602"/>
            <a:ext cx="8906379" cy="4382179"/>
          </a:xfrm>
          <a:prstGeom prst="rect">
            <a:avLst/>
          </a:prstGeom>
        </p:spPr>
        <p:txBody>
          <a:bodyPr anchor="t" rtlCol="false" tIns="0" lIns="0" bIns="0" rIns="0">
            <a:spAutoFit/>
          </a:bodyPr>
          <a:lstStyle/>
          <a:p>
            <a:pPr algn="l">
              <a:lnSpc>
                <a:spcPts val="8761"/>
              </a:lnSpc>
            </a:pPr>
            <a:r>
              <a:rPr lang="en-US" sz="6258">
                <a:solidFill>
                  <a:srgbClr val="FFFFFF"/>
                </a:solidFill>
                <a:latin typeface="Canva Sans Bold"/>
              </a:rPr>
              <a:t>Data Science with Python Career Program - Internship Project</a:t>
            </a:r>
          </a:p>
        </p:txBody>
      </p:sp>
      <p:grpSp>
        <p:nvGrpSpPr>
          <p:cNvPr name="Group 9" id="9"/>
          <p:cNvGrpSpPr/>
          <p:nvPr/>
        </p:nvGrpSpPr>
        <p:grpSpPr>
          <a:xfrm rot="0">
            <a:off x="1778805" y="703752"/>
            <a:ext cx="3575703" cy="649895"/>
            <a:chOff x="0" y="0"/>
            <a:chExt cx="4767604" cy="866527"/>
          </a:xfrm>
        </p:grpSpPr>
        <p:pic>
          <p:nvPicPr>
            <p:cNvPr name="Picture 10" id="10"/>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0" y="0"/>
              <a:ext cx="902632" cy="866527"/>
            </a:xfrm>
            <a:prstGeom prst="rect">
              <a:avLst/>
            </a:prstGeom>
          </p:spPr>
        </p:pic>
        <p:sp>
          <p:nvSpPr>
            <p:cNvPr name="TextBox 11" id="11"/>
            <p:cNvSpPr txBox="true"/>
            <p:nvPr/>
          </p:nvSpPr>
          <p:spPr>
            <a:xfrm rot="0">
              <a:off x="1188387" y="38699"/>
              <a:ext cx="3579217" cy="827828"/>
            </a:xfrm>
            <a:prstGeom prst="rect">
              <a:avLst/>
            </a:prstGeom>
          </p:spPr>
          <p:txBody>
            <a:bodyPr anchor="t" rtlCol="false" tIns="0" lIns="0" bIns="0" rIns="0">
              <a:spAutoFit/>
            </a:bodyPr>
            <a:lstStyle/>
            <a:p>
              <a:pPr algn="ctr">
                <a:lnSpc>
                  <a:spcPts val="4759"/>
                </a:lnSpc>
              </a:pPr>
              <a:r>
                <a:rPr lang="en-US" sz="3399">
                  <a:solidFill>
                    <a:srgbClr val="FFFFFF"/>
                  </a:solidFill>
                  <a:latin typeface="Song Myung"/>
                </a:rPr>
                <a:t>Skill Academy</a:t>
              </a:r>
            </a:p>
          </p:txBody>
        </p:sp>
      </p:grpSp>
      <p:sp>
        <p:nvSpPr>
          <p:cNvPr name="TextBox 12" id="12"/>
          <p:cNvSpPr txBox="true"/>
          <p:nvPr/>
        </p:nvSpPr>
        <p:spPr>
          <a:xfrm rot="0">
            <a:off x="2117292" y="8890153"/>
            <a:ext cx="2893983" cy="571500"/>
          </a:xfrm>
          <a:prstGeom prst="rect">
            <a:avLst/>
          </a:prstGeom>
        </p:spPr>
        <p:txBody>
          <a:bodyPr anchor="t" rtlCol="false" tIns="0" lIns="0" bIns="0" rIns="0">
            <a:spAutoFit/>
          </a:bodyPr>
          <a:lstStyle/>
          <a:p>
            <a:pPr algn="ctr">
              <a:lnSpc>
                <a:spcPts val="4199"/>
              </a:lnSpc>
            </a:pPr>
            <a:r>
              <a:rPr lang="en-US" sz="2999">
                <a:solidFill>
                  <a:srgbClr val="FFFFFF"/>
                </a:solidFill>
                <a:latin typeface="Song Myung Bold"/>
              </a:rPr>
              <a:t>By Vipul Dalal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591567"/>
            <a:chOff x="0" y="0"/>
            <a:chExt cx="4816593" cy="419178"/>
          </a:xfrm>
        </p:grpSpPr>
        <p:sp>
          <p:nvSpPr>
            <p:cNvPr name="Freeform 3" id="3"/>
            <p:cNvSpPr/>
            <p:nvPr/>
          </p:nvSpPr>
          <p:spPr>
            <a:xfrm flipH="false" flipV="false">
              <a:off x="0" y="0"/>
              <a:ext cx="4816592" cy="419178"/>
            </a:xfrm>
            <a:custGeom>
              <a:avLst/>
              <a:gdLst/>
              <a:ahLst/>
              <a:cxnLst/>
              <a:rect r="r" b="b" t="t" l="l"/>
              <a:pathLst>
                <a:path h="419178" w="4816592">
                  <a:moveTo>
                    <a:pt x="0" y="0"/>
                  </a:moveTo>
                  <a:lnTo>
                    <a:pt x="4816592" y="0"/>
                  </a:lnTo>
                  <a:lnTo>
                    <a:pt x="4816592" y="419178"/>
                  </a:lnTo>
                  <a:lnTo>
                    <a:pt x="0" y="419178"/>
                  </a:lnTo>
                  <a:close/>
                </a:path>
              </a:pathLst>
            </a:custGeom>
            <a:solidFill>
              <a:srgbClr val="FF56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rot="5360280">
            <a:off x="3398798" y="805308"/>
            <a:ext cx="1648827" cy="0"/>
          </a:xfrm>
          <a:prstGeom prst="line">
            <a:avLst/>
          </a:prstGeom>
          <a:ln cap="flat" w="38100">
            <a:solidFill>
              <a:srgbClr val="000000"/>
            </a:solidFill>
            <a:prstDash val="solid"/>
            <a:headEnd type="none" len="sm" w="sm"/>
            <a:tailEnd type="none" len="sm" w="sm"/>
          </a:ln>
        </p:spPr>
      </p:sp>
      <p:sp>
        <p:nvSpPr>
          <p:cNvPr name="AutoShape 6" id="6"/>
          <p:cNvSpPr/>
          <p:nvPr/>
        </p:nvSpPr>
        <p:spPr>
          <a:xfrm rot="3580">
            <a:off x="-25" y="1601092"/>
            <a:ext cx="18288010" cy="0"/>
          </a:xfrm>
          <a:prstGeom prst="line">
            <a:avLst/>
          </a:prstGeom>
          <a:ln cap="flat" w="38100">
            <a:solidFill>
              <a:srgbClr val="000000"/>
            </a:solidFill>
            <a:prstDash val="solid"/>
            <a:headEnd type="none" len="sm" w="sm"/>
            <a:tailEnd type="none" len="sm" w="sm"/>
          </a:ln>
        </p:spPr>
      </p:sp>
      <p:sp>
        <p:nvSpPr>
          <p:cNvPr name="AutoShape 7" id="7"/>
          <p:cNvSpPr/>
          <p:nvPr/>
        </p:nvSpPr>
        <p:spPr>
          <a:xfrm>
            <a:off x="11786679" y="776733"/>
            <a:ext cx="6501321" cy="38100"/>
          </a:xfrm>
          <a:prstGeom prst="line">
            <a:avLst/>
          </a:prstGeom>
          <a:ln cap="flat" w="38100">
            <a:solidFill>
              <a:srgbClr val="000000"/>
            </a:solidFill>
            <a:prstDash val="solid"/>
            <a:headEnd type="none" len="sm" w="sm"/>
            <a:tailEnd type="none" len="sm" w="sm"/>
          </a:ln>
        </p:spPr>
      </p:sp>
      <p:grpSp>
        <p:nvGrpSpPr>
          <p:cNvPr name="Group 8" id="8"/>
          <p:cNvGrpSpPr/>
          <p:nvPr/>
        </p:nvGrpSpPr>
        <p:grpSpPr>
          <a:xfrm rot="0">
            <a:off x="380808" y="378805"/>
            <a:ext cx="3575703" cy="649895"/>
            <a:chOff x="0" y="0"/>
            <a:chExt cx="4767604" cy="866527"/>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02632" cy="866527"/>
            </a:xfrm>
            <a:prstGeom prst="rect">
              <a:avLst/>
            </a:prstGeom>
          </p:spPr>
        </p:pic>
        <p:sp>
          <p:nvSpPr>
            <p:cNvPr name="TextBox 10" id="10"/>
            <p:cNvSpPr txBox="true"/>
            <p:nvPr/>
          </p:nvSpPr>
          <p:spPr>
            <a:xfrm rot="0">
              <a:off x="1188387" y="38699"/>
              <a:ext cx="3579217" cy="827828"/>
            </a:xfrm>
            <a:prstGeom prst="rect">
              <a:avLst/>
            </a:prstGeom>
          </p:spPr>
          <p:txBody>
            <a:bodyPr anchor="t" rtlCol="false" tIns="0" lIns="0" bIns="0" rIns="0">
              <a:spAutoFit/>
            </a:bodyPr>
            <a:lstStyle/>
            <a:p>
              <a:pPr algn="ctr">
                <a:lnSpc>
                  <a:spcPts val="4759"/>
                </a:lnSpc>
              </a:pPr>
              <a:r>
                <a:rPr lang="en-US" sz="3399">
                  <a:solidFill>
                    <a:srgbClr val="FFFFFF"/>
                  </a:solidFill>
                  <a:latin typeface="Song Myung"/>
                </a:rPr>
                <a:t>Skill Academy</a:t>
              </a:r>
            </a:p>
          </p:txBody>
        </p:sp>
      </p:grpSp>
      <p:pic>
        <p:nvPicPr>
          <p:cNvPr name="Picture 11" id="11"/>
          <p:cNvPicPr>
            <a:picLocks noChangeAspect="true"/>
          </p:cNvPicPr>
          <p:nvPr/>
        </p:nvPicPr>
        <p:blipFill>
          <a:blip r:embed="rId4"/>
          <a:srcRect l="0" t="0" r="0" b="0"/>
          <a:stretch>
            <a:fillRect/>
          </a:stretch>
        </p:blipFill>
        <p:spPr>
          <a:xfrm flipH="false" flipV="false" rot="0">
            <a:off x="138588" y="4736438"/>
            <a:ext cx="7635848" cy="1071698"/>
          </a:xfrm>
          <a:prstGeom prst="rect">
            <a:avLst/>
          </a:prstGeom>
        </p:spPr>
      </p:pic>
      <p:pic>
        <p:nvPicPr>
          <p:cNvPr name="Picture 12" id="12"/>
          <p:cNvPicPr>
            <a:picLocks noChangeAspect="true"/>
          </p:cNvPicPr>
          <p:nvPr/>
        </p:nvPicPr>
        <p:blipFill>
          <a:blip r:embed="rId5"/>
          <a:srcRect l="0" t="0" r="0" b="0"/>
          <a:stretch>
            <a:fillRect/>
          </a:stretch>
        </p:blipFill>
        <p:spPr>
          <a:xfrm flipH="false" flipV="false" rot="0">
            <a:off x="13171521" y="2355864"/>
            <a:ext cx="5114458" cy="3108509"/>
          </a:xfrm>
          <a:prstGeom prst="rect">
            <a:avLst/>
          </a:prstGeom>
        </p:spPr>
      </p:pic>
      <p:pic>
        <p:nvPicPr>
          <p:cNvPr name="Picture 13" id="13"/>
          <p:cNvPicPr>
            <a:picLocks noChangeAspect="true"/>
          </p:cNvPicPr>
          <p:nvPr/>
        </p:nvPicPr>
        <p:blipFill>
          <a:blip r:embed="rId6"/>
          <a:srcRect l="0" t="0" r="0" b="0"/>
          <a:stretch>
            <a:fillRect/>
          </a:stretch>
        </p:blipFill>
        <p:spPr>
          <a:xfrm flipH="false" flipV="false" rot="0">
            <a:off x="8161061" y="1914593"/>
            <a:ext cx="5011216" cy="3991051"/>
          </a:xfrm>
          <a:prstGeom prst="rect">
            <a:avLst/>
          </a:prstGeom>
        </p:spPr>
      </p:pic>
      <p:pic>
        <p:nvPicPr>
          <p:cNvPr name="Picture 14" id="14"/>
          <p:cNvPicPr>
            <a:picLocks noChangeAspect="true"/>
          </p:cNvPicPr>
          <p:nvPr/>
        </p:nvPicPr>
        <p:blipFill>
          <a:blip r:embed="rId7"/>
          <a:srcRect l="0" t="0" r="0" b="0"/>
          <a:stretch>
            <a:fillRect/>
          </a:stretch>
        </p:blipFill>
        <p:spPr>
          <a:xfrm flipH="false" flipV="false" rot="0">
            <a:off x="380808" y="1757383"/>
            <a:ext cx="5607982" cy="2870608"/>
          </a:xfrm>
          <a:prstGeom prst="rect">
            <a:avLst/>
          </a:prstGeom>
        </p:spPr>
      </p:pic>
      <p:sp>
        <p:nvSpPr>
          <p:cNvPr name="TextBox 15" id="15"/>
          <p:cNvSpPr txBox="true"/>
          <p:nvPr/>
        </p:nvSpPr>
        <p:spPr>
          <a:xfrm rot="0">
            <a:off x="4535443" y="197297"/>
            <a:ext cx="7251236" cy="977899"/>
          </a:xfrm>
          <a:prstGeom prst="rect">
            <a:avLst/>
          </a:prstGeom>
        </p:spPr>
        <p:txBody>
          <a:bodyPr anchor="t" rtlCol="false" tIns="0" lIns="0" bIns="0" rIns="0">
            <a:spAutoFit/>
          </a:bodyPr>
          <a:lstStyle/>
          <a:p>
            <a:pPr algn="ctr">
              <a:lnSpc>
                <a:spcPts val="7000"/>
              </a:lnSpc>
            </a:pPr>
            <a:r>
              <a:rPr lang="en-US" sz="5000">
                <a:solidFill>
                  <a:srgbClr val="000000"/>
                </a:solidFill>
                <a:latin typeface="Song Myung"/>
              </a:rPr>
              <a:t>Deployment of ML Model</a:t>
            </a:r>
          </a:p>
        </p:txBody>
      </p:sp>
      <p:sp>
        <p:nvSpPr>
          <p:cNvPr name="TextBox 16" id="16"/>
          <p:cNvSpPr txBox="true"/>
          <p:nvPr/>
        </p:nvSpPr>
        <p:spPr>
          <a:xfrm rot="0">
            <a:off x="380808" y="6057220"/>
            <a:ext cx="17568100" cy="3936795"/>
          </a:xfrm>
          <a:prstGeom prst="rect">
            <a:avLst/>
          </a:prstGeom>
        </p:spPr>
        <p:txBody>
          <a:bodyPr anchor="t" rtlCol="false" tIns="0" lIns="0" bIns="0" rIns="0">
            <a:spAutoFit/>
          </a:bodyPr>
          <a:lstStyle/>
          <a:p>
            <a:pPr>
              <a:lnSpc>
                <a:spcPts val="3850"/>
              </a:lnSpc>
            </a:pPr>
            <a:r>
              <a:rPr lang="en-US" sz="2750">
                <a:solidFill>
                  <a:srgbClr val="000000"/>
                </a:solidFill>
                <a:latin typeface="Song Myung Bold"/>
              </a:rPr>
              <a:t>In the final step of the project, we created a Streamlit app for predicting the sales of Amazing Mart. We utilized the Streamlit library to build an interactive and user-friendly application that could provide instant predictions based on the input data. The app was titled "Sales Predictor of Amazing Mart" and had a user-friendly interface that consisted of selectboxes for 11 columns: Product, Category, Sub-Category, Order Year, Region, Country, State , City, Segment, Ship Year, Ship Mode,  and 4 number inputs for Quantity, Actual Discount, Profit, Days to Ship and a slider for Discount. After the user inputs the required data, a button was provided to generate the prediction of the Sales, which was calculated using the saved machine learning model from the previous step. This Streamlit app was an effective tool that allowed users to easily predict the sales and make informed decisions.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3836205" cy="3228573"/>
            <a:chOff x="0" y="0"/>
            <a:chExt cx="1010359" cy="850324"/>
          </a:xfrm>
        </p:grpSpPr>
        <p:sp>
          <p:nvSpPr>
            <p:cNvPr name="Freeform 3" id="3"/>
            <p:cNvSpPr/>
            <p:nvPr/>
          </p:nvSpPr>
          <p:spPr>
            <a:xfrm flipH="false" flipV="false">
              <a:off x="0" y="0"/>
              <a:ext cx="1010359" cy="850324"/>
            </a:xfrm>
            <a:custGeom>
              <a:avLst/>
              <a:gdLst/>
              <a:ahLst/>
              <a:cxnLst/>
              <a:rect r="r" b="b" t="t" l="l"/>
              <a:pathLst>
                <a:path h="850324" w="1010359">
                  <a:moveTo>
                    <a:pt x="0" y="0"/>
                  </a:moveTo>
                  <a:lnTo>
                    <a:pt x="1010359" y="0"/>
                  </a:lnTo>
                  <a:lnTo>
                    <a:pt x="1010359" y="850324"/>
                  </a:lnTo>
                  <a:lnTo>
                    <a:pt x="0" y="850324"/>
                  </a:lnTo>
                  <a:close/>
                </a:path>
              </a:pathLst>
            </a:custGeom>
            <a:solidFill>
              <a:srgbClr val="FF56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rot="5400000">
            <a:off x="-1326345" y="5124450"/>
            <a:ext cx="10287000" cy="0"/>
          </a:xfrm>
          <a:prstGeom prst="line">
            <a:avLst/>
          </a:prstGeom>
          <a:ln cap="flat" w="38100">
            <a:solidFill>
              <a:srgbClr val="000000"/>
            </a:solidFill>
            <a:prstDash val="solid"/>
            <a:headEnd type="none" len="sm" w="sm"/>
            <a:tailEnd type="none" len="sm" w="sm"/>
          </a:ln>
        </p:spPr>
      </p:sp>
      <p:sp>
        <p:nvSpPr>
          <p:cNvPr name="AutoShape 6" id="6"/>
          <p:cNvSpPr/>
          <p:nvPr/>
        </p:nvSpPr>
        <p:spPr>
          <a:xfrm rot="3580">
            <a:off x="-25" y="3238098"/>
            <a:ext cx="18288010" cy="0"/>
          </a:xfrm>
          <a:prstGeom prst="line">
            <a:avLst/>
          </a:prstGeom>
          <a:ln cap="flat" w="38100">
            <a:solidFill>
              <a:srgbClr val="000000"/>
            </a:solidFill>
            <a:prstDash val="solid"/>
            <a:headEnd type="none" len="sm" w="sm"/>
            <a:tailEnd type="none" len="sm" w="sm"/>
          </a:ln>
        </p:spPr>
      </p:sp>
      <p:sp>
        <p:nvSpPr>
          <p:cNvPr name="AutoShape 7" id="7"/>
          <p:cNvSpPr/>
          <p:nvPr/>
        </p:nvSpPr>
        <p:spPr>
          <a:xfrm>
            <a:off x="9679789" y="1595236"/>
            <a:ext cx="8608211" cy="38100"/>
          </a:xfrm>
          <a:prstGeom prst="line">
            <a:avLst/>
          </a:prstGeom>
          <a:ln cap="flat" w="38100">
            <a:solidFill>
              <a:srgbClr val="000000"/>
            </a:solidFill>
            <a:prstDash val="solid"/>
            <a:headEnd type="none" len="sm" w="sm"/>
            <a:tailEnd type="none" len="sm" w="sm"/>
          </a:ln>
        </p:spPr>
      </p:sp>
      <p:pic>
        <p:nvPicPr>
          <p:cNvPr name="Picture 8" id="8"/>
          <p:cNvPicPr>
            <a:picLocks noChangeAspect="true"/>
          </p:cNvPicPr>
          <p:nvPr/>
        </p:nvPicPr>
        <p:blipFill>
          <a:blip r:embed="rId2"/>
          <a:srcRect l="0" t="0" r="0" b="0"/>
          <a:stretch>
            <a:fillRect/>
          </a:stretch>
        </p:blipFill>
        <p:spPr>
          <a:xfrm flipH="false" flipV="false" rot="0">
            <a:off x="337614" y="4684568"/>
            <a:ext cx="3160977" cy="3737066"/>
          </a:xfrm>
          <a:prstGeom prst="rect">
            <a:avLst/>
          </a:prstGeom>
        </p:spPr>
      </p:pic>
      <p:sp>
        <p:nvSpPr>
          <p:cNvPr name="TextBox 9" id="9"/>
          <p:cNvSpPr txBox="true"/>
          <p:nvPr/>
        </p:nvSpPr>
        <p:spPr>
          <a:xfrm rot="0">
            <a:off x="5220230" y="788786"/>
            <a:ext cx="4459560" cy="1355725"/>
          </a:xfrm>
          <a:prstGeom prst="rect">
            <a:avLst/>
          </a:prstGeom>
        </p:spPr>
        <p:txBody>
          <a:bodyPr anchor="t" rtlCol="false" tIns="0" lIns="0" bIns="0" rIns="0">
            <a:spAutoFit/>
          </a:bodyPr>
          <a:lstStyle/>
          <a:p>
            <a:pPr algn="ctr">
              <a:lnSpc>
                <a:spcPts val="9799"/>
              </a:lnSpc>
            </a:pPr>
            <a:r>
              <a:rPr lang="en-US" sz="6999">
                <a:solidFill>
                  <a:srgbClr val="24252D"/>
                </a:solidFill>
                <a:latin typeface="Song Myung"/>
              </a:rPr>
              <a:t>Conclusion</a:t>
            </a:r>
          </a:p>
        </p:txBody>
      </p:sp>
      <p:sp>
        <p:nvSpPr>
          <p:cNvPr name="TextBox 10" id="10"/>
          <p:cNvSpPr txBox="true"/>
          <p:nvPr/>
        </p:nvSpPr>
        <p:spPr>
          <a:xfrm rot="0">
            <a:off x="4074330" y="3494107"/>
            <a:ext cx="13832170" cy="5924550"/>
          </a:xfrm>
          <a:prstGeom prst="rect">
            <a:avLst/>
          </a:prstGeom>
        </p:spPr>
        <p:txBody>
          <a:bodyPr anchor="t" rtlCol="false" tIns="0" lIns="0" bIns="0" rIns="0">
            <a:spAutoFit/>
          </a:bodyPr>
          <a:lstStyle/>
          <a:p>
            <a:pPr>
              <a:lnSpc>
                <a:spcPts val="4200"/>
              </a:lnSpc>
            </a:pPr>
            <a:r>
              <a:rPr lang="en-US" sz="3000">
                <a:solidFill>
                  <a:srgbClr val="24252D"/>
                </a:solidFill>
                <a:latin typeface="Song Myung"/>
              </a:rPr>
              <a:t>In conclusion, this project successfully demonstrated the application of machine learning algorithms for predicting the sales of Amazing Mart based on different features. We started with exploring and cleaning the data, followed by performing exploratory data analysis to gain insights into the dataset. Then we built and evaluated different regression models to predict sales and concluded that the Random Forest Regressor was the best model. Finally, we created an interactive Streamlit app that utilized the best model to generate predictions based on user inputs. This project highlights the importance of data analysis and modeling in making informed business decisions. By predicting sales, Amazing Mart can make better decisions regarding product promotions, inventory management, and sales strategies.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3836205" cy="3222721"/>
            <a:chOff x="0" y="0"/>
            <a:chExt cx="1010359" cy="848782"/>
          </a:xfrm>
        </p:grpSpPr>
        <p:sp>
          <p:nvSpPr>
            <p:cNvPr name="Freeform 3" id="3"/>
            <p:cNvSpPr/>
            <p:nvPr/>
          </p:nvSpPr>
          <p:spPr>
            <a:xfrm flipH="false" flipV="false">
              <a:off x="0" y="0"/>
              <a:ext cx="1010359" cy="848782"/>
            </a:xfrm>
            <a:custGeom>
              <a:avLst/>
              <a:gdLst/>
              <a:ahLst/>
              <a:cxnLst/>
              <a:rect r="r" b="b" t="t" l="l"/>
              <a:pathLst>
                <a:path h="848782" w="1010359">
                  <a:moveTo>
                    <a:pt x="0" y="0"/>
                  </a:moveTo>
                  <a:lnTo>
                    <a:pt x="1010359" y="0"/>
                  </a:lnTo>
                  <a:lnTo>
                    <a:pt x="1010359" y="848782"/>
                  </a:lnTo>
                  <a:lnTo>
                    <a:pt x="0" y="848782"/>
                  </a:lnTo>
                  <a:close/>
                </a:path>
              </a:pathLst>
            </a:custGeom>
            <a:solidFill>
              <a:srgbClr val="FF56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rot="5400000">
            <a:off x="-1326345" y="5124450"/>
            <a:ext cx="10287000" cy="0"/>
          </a:xfrm>
          <a:prstGeom prst="line">
            <a:avLst/>
          </a:prstGeom>
          <a:ln cap="flat" w="38100">
            <a:solidFill>
              <a:srgbClr val="000000"/>
            </a:solidFill>
            <a:prstDash val="solid"/>
            <a:headEnd type="none" len="sm" w="sm"/>
            <a:tailEnd type="none" len="sm" w="sm"/>
          </a:ln>
        </p:spPr>
      </p:sp>
      <p:sp>
        <p:nvSpPr>
          <p:cNvPr name="AutoShape 6" id="6"/>
          <p:cNvSpPr/>
          <p:nvPr/>
        </p:nvSpPr>
        <p:spPr>
          <a:xfrm rot="3580">
            <a:off x="-25" y="3232246"/>
            <a:ext cx="18288010" cy="0"/>
          </a:xfrm>
          <a:prstGeom prst="line">
            <a:avLst/>
          </a:prstGeom>
          <a:ln cap="flat" w="38100">
            <a:solidFill>
              <a:srgbClr val="000000"/>
            </a:solidFill>
            <a:prstDash val="solid"/>
            <a:headEnd type="none" len="sm" w="sm"/>
            <a:tailEnd type="none" len="sm" w="sm"/>
          </a:ln>
        </p:spPr>
      </p:sp>
      <p:sp>
        <p:nvSpPr>
          <p:cNvPr name="AutoShape 7" id="7"/>
          <p:cNvSpPr/>
          <p:nvPr/>
        </p:nvSpPr>
        <p:spPr>
          <a:xfrm>
            <a:off x="10028053" y="1592310"/>
            <a:ext cx="8259947" cy="38100"/>
          </a:xfrm>
          <a:prstGeom prst="line">
            <a:avLst/>
          </a:prstGeom>
          <a:ln cap="flat" w="38100">
            <a:solidFill>
              <a:srgbClr val="000000"/>
            </a:solidFill>
            <a:prstDash val="solid"/>
            <a:headEnd type="none" len="sm" w="sm"/>
            <a:tailEnd type="none" len="sm" w="sm"/>
          </a:ln>
        </p:spPr>
      </p:sp>
      <p:pic>
        <p:nvPicPr>
          <p:cNvPr name="Picture 8" id="8"/>
          <p:cNvPicPr>
            <a:picLocks noChangeAspect="true"/>
          </p:cNvPicPr>
          <p:nvPr/>
        </p:nvPicPr>
        <p:blipFill>
          <a:blip r:embed="rId2"/>
          <a:srcRect l="0" t="0" r="0" b="12527"/>
          <a:stretch>
            <a:fillRect/>
          </a:stretch>
        </p:blipFill>
        <p:spPr>
          <a:xfrm flipH="false" flipV="false" rot="0">
            <a:off x="412620" y="4979252"/>
            <a:ext cx="3010965" cy="2992920"/>
          </a:xfrm>
          <a:prstGeom prst="rect">
            <a:avLst/>
          </a:prstGeom>
        </p:spPr>
      </p:pic>
      <p:sp>
        <p:nvSpPr>
          <p:cNvPr name="TextBox 9" id="9"/>
          <p:cNvSpPr txBox="true"/>
          <p:nvPr/>
        </p:nvSpPr>
        <p:spPr>
          <a:xfrm rot="0">
            <a:off x="5220230" y="785860"/>
            <a:ext cx="4807823" cy="1355725"/>
          </a:xfrm>
          <a:prstGeom prst="rect">
            <a:avLst/>
          </a:prstGeom>
        </p:spPr>
        <p:txBody>
          <a:bodyPr anchor="t" rtlCol="false" tIns="0" lIns="0" bIns="0" rIns="0">
            <a:spAutoFit/>
          </a:bodyPr>
          <a:lstStyle/>
          <a:p>
            <a:pPr algn="ctr">
              <a:lnSpc>
                <a:spcPts val="9799"/>
              </a:lnSpc>
            </a:pPr>
            <a:r>
              <a:rPr lang="en-US" sz="6999">
                <a:solidFill>
                  <a:srgbClr val="24252D"/>
                </a:solidFill>
                <a:latin typeface="Song Myung"/>
              </a:rPr>
              <a:t>References</a:t>
            </a:r>
          </a:p>
        </p:txBody>
      </p:sp>
      <p:sp>
        <p:nvSpPr>
          <p:cNvPr name="TextBox 10" id="10"/>
          <p:cNvSpPr txBox="true"/>
          <p:nvPr/>
        </p:nvSpPr>
        <p:spPr>
          <a:xfrm rot="0">
            <a:off x="4781104" y="4046221"/>
            <a:ext cx="12313948" cy="3469004"/>
          </a:xfrm>
          <a:prstGeom prst="rect">
            <a:avLst/>
          </a:prstGeom>
        </p:spPr>
        <p:txBody>
          <a:bodyPr anchor="t" rtlCol="false" tIns="0" lIns="0" bIns="0" rIns="0">
            <a:spAutoFit/>
          </a:bodyPr>
          <a:lstStyle/>
          <a:p>
            <a:pPr marL="712480" indent="-356240" lvl="1">
              <a:lnSpc>
                <a:spcPts val="4620"/>
              </a:lnSpc>
              <a:buFont typeface="Arial"/>
              <a:buChar char="•"/>
            </a:pPr>
            <a:r>
              <a:rPr lang="en-US" sz="3300" u="sng">
                <a:solidFill>
                  <a:srgbClr val="24252D"/>
                </a:solidFill>
                <a:latin typeface="Canva Sans Bold"/>
                <a:hlinkClick r:id="rId3" tooltip="https://github.com/Vipul-124/Amazing-Mart-Sales"/>
              </a:rPr>
              <a:t>Tools use</a:t>
            </a:r>
            <a:r>
              <a:rPr lang="en-US" sz="3300" u="sng">
                <a:solidFill>
                  <a:srgbClr val="24252D"/>
                </a:solidFill>
                <a:latin typeface="Canva Sans Bold"/>
                <a:hlinkClick r:id="rId4" tooltip="https://github.com/Vipul-124/Amazing-Mart-Sales"/>
              </a:rPr>
              <a:t>d:- </a:t>
            </a:r>
            <a:r>
              <a:rPr lang="en-US" sz="3300" u="sng">
                <a:solidFill>
                  <a:srgbClr val="24252D"/>
                </a:solidFill>
                <a:latin typeface="Canva Sans"/>
                <a:hlinkClick r:id="rId5" tooltip="https://github.com/Vipul-124/Amazing-Mart-Sales"/>
              </a:rPr>
              <a:t>MS</a:t>
            </a:r>
            <a:r>
              <a:rPr lang="en-US" sz="3300" u="sng">
                <a:solidFill>
                  <a:srgbClr val="24252D"/>
                </a:solidFill>
                <a:latin typeface="Canva Sans Bold"/>
                <a:hlinkClick r:id="rId6" tooltip="https://github.com/Vipul-124/Amazing-Mart-Sales"/>
              </a:rPr>
              <a:t> </a:t>
            </a:r>
            <a:r>
              <a:rPr lang="en-US" sz="3300" u="sng">
                <a:solidFill>
                  <a:srgbClr val="24252D"/>
                </a:solidFill>
                <a:latin typeface="Canva Sans"/>
                <a:hlinkClick r:id="rId7" tooltip="https://github.com/Vipul-124/Amazing-Mart-Sales"/>
              </a:rPr>
              <a:t>Excel, VSCode, Python, Numpy, Pandas, Matplotlib, Seaborn, Scikit Learn, Streamlit.</a:t>
            </a:r>
          </a:p>
          <a:p>
            <a:pPr>
              <a:lnSpc>
                <a:spcPts val="4620"/>
              </a:lnSpc>
            </a:pPr>
          </a:p>
          <a:p>
            <a:pPr marL="712480" indent="-356240" lvl="1">
              <a:lnSpc>
                <a:spcPts val="4620"/>
              </a:lnSpc>
              <a:buFont typeface="Arial"/>
              <a:buChar char="•"/>
            </a:pPr>
            <a:r>
              <a:rPr lang="en-US" sz="3300" u="sng">
                <a:solidFill>
                  <a:srgbClr val="24252D"/>
                </a:solidFill>
                <a:latin typeface="Canva Sans Bold"/>
                <a:hlinkClick r:id="rId8" tooltip="https://github.com/Vipul-124/Amazing-Mart-Sales"/>
              </a:rPr>
              <a:t>Git Hub:- </a:t>
            </a:r>
            <a:r>
              <a:rPr lang="en-US" sz="3300" u="sng">
                <a:solidFill>
                  <a:srgbClr val="24252D"/>
                </a:solidFill>
                <a:latin typeface="Canva Sans"/>
                <a:hlinkClick r:id="rId9" tooltip="https://github.com/Vipul-124/Amazing-Mart-Sales"/>
              </a:rPr>
              <a:t>https://github.com/Vipul-124/Amazing-Mart-Sales</a:t>
            </a:r>
          </a:p>
          <a:p>
            <a:pPr>
              <a:lnSpc>
                <a:spcPts val="4620"/>
              </a:lnSpc>
            </a:pPr>
          </a:p>
        </p:txBody>
      </p:sp>
      <p:sp>
        <p:nvSpPr>
          <p:cNvPr name="TextBox 11" id="11"/>
          <p:cNvSpPr txBox="true"/>
          <p:nvPr/>
        </p:nvSpPr>
        <p:spPr>
          <a:xfrm rot="0">
            <a:off x="4781104" y="7448550"/>
            <a:ext cx="12313948" cy="1725929"/>
          </a:xfrm>
          <a:prstGeom prst="rect">
            <a:avLst/>
          </a:prstGeom>
        </p:spPr>
        <p:txBody>
          <a:bodyPr anchor="t" rtlCol="false" tIns="0" lIns="0" bIns="0" rIns="0">
            <a:spAutoFit/>
          </a:bodyPr>
          <a:lstStyle/>
          <a:p>
            <a:pPr marL="712480" indent="-356240" lvl="1">
              <a:lnSpc>
                <a:spcPts val="4620"/>
              </a:lnSpc>
              <a:buFont typeface="Arial"/>
              <a:buChar char="•"/>
            </a:pPr>
            <a:r>
              <a:rPr lang="en-US" sz="3300" u="sng">
                <a:solidFill>
                  <a:srgbClr val="24252D"/>
                </a:solidFill>
                <a:latin typeface="Canva Sans Bold"/>
                <a:hlinkClick r:id="rId10" tooltip="https://github.com/Vipul-124/Amazing-Mart-Sales"/>
              </a:rPr>
              <a:t>Streamlit App:-</a:t>
            </a:r>
            <a:r>
              <a:rPr lang="en-US" sz="3300" u="sng">
                <a:solidFill>
                  <a:srgbClr val="24252D"/>
                </a:solidFill>
                <a:latin typeface="Canva Sans Bold"/>
                <a:hlinkClick r:id="rId11" tooltip="https://github.com/Vipul-124/Amazing-Mart-Sales"/>
              </a:rPr>
              <a:t> </a:t>
            </a:r>
            <a:r>
              <a:rPr lang="en-US" sz="3300" u="sng">
                <a:solidFill>
                  <a:srgbClr val="24252D"/>
                </a:solidFill>
                <a:latin typeface="Canva Sans"/>
                <a:hlinkClick r:id="rId12" tooltip="https://github.com/Vipul-124/Amazing-Mart-Sales"/>
              </a:rPr>
              <a:t>https://vipul-124-amazing-mart-sales-app-sales-izrhab.streamlit.app/</a:t>
            </a:r>
          </a:p>
          <a:p>
            <a:pPr>
              <a:lnSpc>
                <a:spcPts val="462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3597664" cy="5143500"/>
            <a:chOff x="0" y="0"/>
            <a:chExt cx="947533" cy="1354667"/>
          </a:xfrm>
        </p:grpSpPr>
        <p:sp>
          <p:nvSpPr>
            <p:cNvPr name="Freeform 3" id="3"/>
            <p:cNvSpPr/>
            <p:nvPr/>
          </p:nvSpPr>
          <p:spPr>
            <a:xfrm flipH="false" flipV="false">
              <a:off x="0" y="0"/>
              <a:ext cx="947533" cy="1354667"/>
            </a:xfrm>
            <a:custGeom>
              <a:avLst/>
              <a:gdLst/>
              <a:ahLst/>
              <a:cxnLst/>
              <a:rect r="r" b="b" t="t" l="l"/>
              <a:pathLst>
                <a:path h="1354667" w="947533">
                  <a:moveTo>
                    <a:pt x="0" y="0"/>
                  </a:moveTo>
                  <a:lnTo>
                    <a:pt x="947533" y="0"/>
                  </a:lnTo>
                  <a:lnTo>
                    <a:pt x="947533" y="1354667"/>
                  </a:lnTo>
                  <a:lnTo>
                    <a:pt x="0" y="1354667"/>
                  </a:lnTo>
                  <a:close/>
                </a:path>
              </a:pathLst>
            </a:custGeom>
            <a:solidFill>
              <a:srgbClr val="FF56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rot="5400000">
            <a:off x="-1526786" y="5124450"/>
            <a:ext cx="10287000" cy="0"/>
          </a:xfrm>
          <a:prstGeom prst="line">
            <a:avLst/>
          </a:prstGeom>
          <a:ln cap="flat" w="38100">
            <a:solidFill>
              <a:srgbClr val="000000"/>
            </a:solidFill>
            <a:prstDash val="solid"/>
            <a:headEnd type="none" len="sm" w="sm"/>
            <a:tailEnd type="none" len="sm" w="sm"/>
          </a:ln>
        </p:spPr>
      </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586179" y="2367048"/>
            <a:ext cx="3804263" cy="3382335"/>
          </a:xfrm>
          <a:prstGeom prst="rect">
            <a:avLst/>
          </a:prstGeom>
        </p:spPr>
      </p:pic>
      <p:sp>
        <p:nvSpPr>
          <p:cNvPr name="TextBox 7" id="7"/>
          <p:cNvSpPr txBox="true"/>
          <p:nvPr/>
        </p:nvSpPr>
        <p:spPr>
          <a:xfrm rot="0">
            <a:off x="5886326" y="258762"/>
            <a:ext cx="3262028" cy="1263651"/>
          </a:xfrm>
          <a:prstGeom prst="rect">
            <a:avLst/>
          </a:prstGeom>
        </p:spPr>
        <p:txBody>
          <a:bodyPr anchor="t" rtlCol="false" tIns="0" lIns="0" bIns="0" rIns="0">
            <a:spAutoFit/>
          </a:bodyPr>
          <a:lstStyle/>
          <a:p>
            <a:pPr>
              <a:lnSpc>
                <a:spcPts val="9099"/>
              </a:lnSpc>
            </a:pPr>
            <a:r>
              <a:rPr lang="en-US" sz="6499" u="sng">
                <a:solidFill>
                  <a:srgbClr val="24252D"/>
                </a:solidFill>
                <a:latin typeface="Song Myung"/>
              </a:rPr>
              <a:t>Agenda</a:t>
            </a:r>
          </a:p>
        </p:txBody>
      </p:sp>
      <p:sp>
        <p:nvSpPr>
          <p:cNvPr name="TextBox 8" id="8"/>
          <p:cNvSpPr txBox="true"/>
          <p:nvPr/>
        </p:nvSpPr>
        <p:spPr>
          <a:xfrm rot="0">
            <a:off x="5610090" y="3080291"/>
            <a:ext cx="7067819" cy="5007521"/>
          </a:xfrm>
          <a:prstGeom prst="rect">
            <a:avLst/>
          </a:prstGeom>
        </p:spPr>
        <p:txBody>
          <a:bodyPr anchor="t" rtlCol="false" tIns="0" lIns="0" bIns="0" rIns="0">
            <a:spAutoFit/>
          </a:bodyPr>
          <a:lstStyle/>
          <a:p>
            <a:pPr marL="791306" indent="-395653" lvl="1">
              <a:lnSpc>
                <a:spcPts val="6743"/>
              </a:lnSpc>
              <a:buFont typeface="Arial"/>
              <a:buChar char="•"/>
            </a:pPr>
            <a:r>
              <a:rPr lang="en-US" sz="3665">
                <a:solidFill>
                  <a:srgbClr val="24252D"/>
                </a:solidFill>
                <a:latin typeface="Canva Sans Bold"/>
              </a:rPr>
              <a:t>Data Exploration </a:t>
            </a:r>
          </a:p>
          <a:p>
            <a:pPr marL="791306" indent="-395653" lvl="1">
              <a:lnSpc>
                <a:spcPts val="6743"/>
              </a:lnSpc>
              <a:buFont typeface="Arial"/>
              <a:buChar char="•"/>
            </a:pPr>
            <a:r>
              <a:rPr lang="en-US" sz="3665">
                <a:solidFill>
                  <a:srgbClr val="24252D"/>
                </a:solidFill>
                <a:latin typeface="Canva Sans Bold"/>
              </a:rPr>
              <a:t>Data insights </a:t>
            </a:r>
          </a:p>
          <a:p>
            <a:pPr marL="791306" indent="-395653" lvl="1">
              <a:lnSpc>
                <a:spcPts val="6743"/>
              </a:lnSpc>
              <a:buFont typeface="Arial"/>
              <a:buChar char="•"/>
            </a:pPr>
            <a:r>
              <a:rPr lang="en-US" sz="3665">
                <a:solidFill>
                  <a:srgbClr val="24252D"/>
                </a:solidFill>
                <a:latin typeface="Canva Sans Bold"/>
              </a:rPr>
              <a:t>Data Cleaning</a:t>
            </a:r>
          </a:p>
          <a:p>
            <a:pPr marL="791306" indent="-395653" lvl="1">
              <a:lnSpc>
                <a:spcPts val="6743"/>
              </a:lnSpc>
              <a:buFont typeface="Arial"/>
              <a:buChar char="•"/>
            </a:pPr>
            <a:r>
              <a:rPr lang="en-US" sz="3665">
                <a:solidFill>
                  <a:srgbClr val="24252D"/>
                </a:solidFill>
                <a:latin typeface="Canva Sans Bold"/>
              </a:rPr>
              <a:t>Exploratory Data Analysis</a:t>
            </a:r>
          </a:p>
          <a:p>
            <a:pPr marL="791306" indent="-395653" lvl="1">
              <a:lnSpc>
                <a:spcPts val="6743"/>
              </a:lnSpc>
              <a:buFont typeface="Arial"/>
              <a:buChar char="•"/>
            </a:pPr>
            <a:r>
              <a:rPr lang="en-US" sz="3665">
                <a:solidFill>
                  <a:srgbClr val="24252D"/>
                </a:solidFill>
                <a:latin typeface="Canva Sans Bold"/>
              </a:rPr>
              <a:t>Model Building</a:t>
            </a:r>
          </a:p>
          <a:p>
            <a:pPr marL="791306" indent="-395653" lvl="1">
              <a:lnSpc>
                <a:spcPts val="6743"/>
              </a:lnSpc>
              <a:buFont typeface="Arial"/>
              <a:buChar char="•"/>
            </a:pPr>
            <a:r>
              <a:rPr lang="en-US" sz="3665">
                <a:solidFill>
                  <a:srgbClr val="24252D"/>
                </a:solidFill>
                <a:latin typeface="Canva Sans Bold"/>
              </a:rPr>
              <a:t>Deployment of ML Model</a:t>
            </a:r>
          </a:p>
        </p:txBody>
      </p:sp>
      <p:sp>
        <p:nvSpPr>
          <p:cNvPr name="AutoShape 9" id="9"/>
          <p:cNvSpPr/>
          <p:nvPr/>
        </p:nvSpPr>
        <p:spPr>
          <a:xfrm rot="-4463">
            <a:off x="3616708" y="1946822"/>
            <a:ext cx="14671298"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591567"/>
            <a:chOff x="0" y="0"/>
            <a:chExt cx="4816593" cy="419178"/>
          </a:xfrm>
        </p:grpSpPr>
        <p:sp>
          <p:nvSpPr>
            <p:cNvPr name="Freeform 3" id="3"/>
            <p:cNvSpPr/>
            <p:nvPr/>
          </p:nvSpPr>
          <p:spPr>
            <a:xfrm flipH="false" flipV="false">
              <a:off x="0" y="0"/>
              <a:ext cx="4816592" cy="419178"/>
            </a:xfrm>
            <a:custGeom>
              <a:avLst/>
              <a:gdLst/>
              <a:ahLst/>
              <a:cxnLst/>
              <a:rect r="r" b="b" t="t" l="l"/>
              <a:pathLst>
                <a:path h="419178" w="4816592">
                  <a:moveTo>
                    <a:pt x="0" y="0"/>
                  </a:moveTo>
                  <a:lnTo>
                    <a:pt x="4816592" y="0"/>
                  </a:lnTo>
                  <a:lnTo>
                    <a:pt x="4816592" y="419178"/>
                  </a:lnTo>
                  <a:lnTo>
                    <a:pt x="0" y="419178"/>
                  </a:lnTo>
                  <a:close/>
                </a:path>
              </a:pathLst>
            </a:custGeom>
            <a:solidFill>
              <a:srgbClr val="FF56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rot="5360280">
            <a:off x="3398798" y="805308"/>
            <a:ext cx="1648827" cy="0"/>
          </a:xfrm>
          <a:prstGeom prst="line">
            <a:avLst/>
          </a:prstGeom>
          <a:ln cap="flat" w="38100">
            <a:solidFill>
              <a:srgbClr val="000000"/>
            </a:solidFill>
            <a:prstDash val="solid"/>
            <a:headEnd type="none" len="sm" w="sm"/>
            <a:tailEnd type="none" len="sm" w="sm"/>
          </a:ln>
        </p:spPr>
      </p:sp>
      <p:sp>
        <p:nvSpPr>
          <p:cNvPr name="AutoShape 6" id="6"/>
          <p:cNvSpPr/>
          <p:nvPr/>
        </p:nvSpPr>
        <p:spPr>
          <a:xfrm rot="3580">
            <a:off x="-25" y="1601092"/>
            <a:ext cx="18288010" cy="0"/>
          </a:xfrm>
          <a:prstGeom prst="line">
            <a:avLst/>
          </a:prstGeom>
          <a:ln cap="flat" w="38100">
            <a:solidFill>
              <a:srgbClr val="000000"/>
            </a:solidFill>
            <a:prstDash val="solid"/>
            <a:headEnd type="none" len="sm" w="sm"/>
            <a:tailEnd type="none" len="sm" w="sm"/>
          </a:ln>
        </p:spPr>
      </p:sp>
      <p:sp>
        <p:nvSpPr>
          <p:cNvPr name="AutoShape 7" id="7"/>
          <p:cNvSpPr/>
          <p:nvPr/>
        </p:nvSpPr>
        <p:spPr>
          <a:xfrm>
            <a:off x="10200529" y="776733"/>
            <a:ext cx="8087471" cy="38100"/>
          </a:xfrm>
          <a:prstGeom prst="line">
            <a:avLst/>
          </a:prstGeom>
          <a:ln cap="flat" w="38100">
            <a:solidFill>
              <a:srgbClr val="000000"/>
            </a:solidFill>
            <a:prstDash val="solid"/>
            <a:headEnd type="none" len="sm" w="sm"/>
            <a:tailEnd type="none" len="sm" w="sm"/>
          </a:ln>
        </p:spPr>
      </p:sp>
      <p:grpSp>
        <p:nvGrpSpPr>
          <p:cNvPr name="Group 8" id="8"/>
          <p:cNvGrpSpPr/>
          <p:nvPr/>
        </p:nvGrpSpPr>
        <p:grpSpPr>
          <a:xfrm rot="0">
            <a:off x="380808" y="378805"/>
            <a:ext cx="3575703" cy="649895"/>
            <a:chOff x="0" y="0"/>
            <a:chExt cx="4767604" cy="866527"/>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02632" cy="866527"/>
            </a:xfrm>
            <a:prstGeom prst="rect">
              <a:avLst/>
            </a:prstGeom>
          </p:spPr>
        </p:pic>
        <p:sp>
          <p:nvSpPr>
            <p:cNvPr name="TextBox 10" id="10"/>
            <p:cNvSpPr txBox="true"/>
            <p:nvPr/>
          </p:nvSpPr>
          <p:spPr>
            <a:xfrm rot="0">
              <a:off x="1188387" y="38699"/>
              <a:ext cx="3579217" cy="827828"/>
            </a:xfrm>
            <a:prstGeom prst="rect">
              <a:avLst/>
            </a:prstGeom>
          </p:spPr>
          <p:txBody>
            <a:bodyPr anchor="t" rtlCol="false" tIns="0" lIns="0" bIns="0" rIns="0">
              <a:spAutoFit/>
            </a:bodyPr>
            <a:lstStyle/>
            <a:p>
              <a:pPr algn="ctr">
                <a:lnSpc>
                  <a:spcPts val="4759"/>
                </a:lnSpc>
              </a:pPr>
              <a:r>
                <a:rPr lang="en-US" sz="3399">
                  <a:solidFill>
                    <a:srgbClr val="FFFFFF"/>
                  </a:solidFill>
                  <a:latin typeface="Song Myung"/>
                </a:rPr>
                <a:t>Skill Academy</a:t>
              </a:r>
            </a:p>
          </p:txBody>
        </p:sp>
      </p:grpSp>
      <p:pic>
        <p:nvPicPr>
          <p:cNvPr name="Picture 11" id="11"/>
          <p:cNvPicPr>
            <a:picLocks noChangeAspect="true"/>
          </p:cNvPicPr>
          <p:nvPr/>
        </p:nvPicPr>
        <p:blipFill>
          <a:blip r:embed="rId4"/>
          <a:srcRect l="0" t="0" r="0" b="0"/>
          <a:stretch>
            <a:fillRect/>
          </a:stretch>
        </p:blipFill>
        <p:spPr>
          <a:xfrm flipH="false" flipV="false" rot="0">
            <a:off x="1938554" y="2068037"/>
            <a:ext cx="12305710" cy="1759455"/>
          </a:xfrm>
          <a:prstGeom prst="rect">
            <a:avLst/>
          </a:prstGeom>
        </p:spPr>
      </p:pic>
      <p:pic>
        <p:nvPicPr>
          <p:cNvPr name="Picture 12" id="12"/>
          <p:cNvPicPr>
            <a:picLocks noChangeAspect="true"/>
          </p:cNvPicPr>
          <p:nvPr/>
        </p:nvPicPr>
        <p:blipFill>
          <a:blip r:embed="rId5"/>
          <a:srcRect l="0" t="0" r="0" b="0"/>
          <a:stretch>
            <a:fillRect/>
          </a:stretch>
        </p:blipFill>
        <p:spPr>
          <a:xfrm flipH="false" flipV="false" rot="0">
            <a:off x="2168660" y="4108468"/>
            <a:ext cx="11873120" cy="2070063"/>
          </a:xfrm>
          <a:prstGeom prst="rect">
            <a:avLst/>
          </a:prstGeom>
        </p:spPr>
      </p:pic>
      <p:sp>
        <p:nvSpPr>
          <p:cNvPr name="TextBox 13" id="13"/>
          <p:cNvSpPr txBox="true"/>
          <p:nvPr/>
        </p:nvSpPr>
        <p:spPr>
          <a:xfrm rot="0">
            <a:off x="4535443" y="197297"/>
            <a:ext cx="5665086" cy="977899"/>
          </a:xfrm>
          <a:prstGeom prst="rect">
            <a:avLst/>
          </a:prstGeom>
        </p:spPr>
        <p:txBody>
          <a:bodyPr anchor="t" rtlCol="false" tIns="0" lIns="0" bIns="0" rIns="0">
            <a:spAutoFit/>
          </a:bodyPr>
          <a:lstStyle/>
          <a:p>
            <a:pPr algn="ctr">
              <a:lnSpc>
                <a:spcPts val="7000"/>
              </a:lnSpc>
            </a:pPr>
            <a:r>
              <a:rPr lang="en-US" sz="5000">
                <a:solidFill>
                  <a:srgbClr val="000000"/>
                </a:solidFill>
                <a:latin typeface="Song Myung"/>
              </a:rPr>
              <a:t>Data Exploration</a:t>
            </a:r>
          </a:p>
        </p:txBody>
      </p:sp>
      <p:sp>
        <p:nvSpPr>
          <p:cNvPr name="TextBox 14" id="14"/>
          <p:cNvSpPr txBox="true"/>
          <p:nvPr/>
        </p:nvSpPr>
        <p:spPr>
          <a:xfrm rot="0">
            <a:off x="1028700" y="6473807"/>
            <a:ext cx="16624241" cy="4015105"/>
          </a:xfrm>
          <a:prstGeom prst="rect">
            <a:avLst/>
          </a:prstGeom>
        </p:spPr>
        <p:txBody>
          <a:bodyPr anchor="t" rtlCol="false" tIns="0" lIns="0" bIns="0" rIns="0">
            <a:spAutoFit/>
          </a:bodyPr>
          <a:lstStyle/>
          <a:p>
            <a:pPr>
              <a:lnSpc>
                <a:spcPts val="3919"/>
              </a:lnSpc>
            </a:pPr>
            <a:r>
              <a:rPr lang="en-US" sz="2799">
                <a:solidFill>
                  <a:srgbClr val="24252D"/>
                </a:solidFill>
                <a:latin typeface="Song Myung"/>
              </a:rPr>
              <a:t>For this project, we have two datasets:</a:t>
            </a:r>
          </a:p>
          <a:p>
            <a:pPr marL="604519" indent="-302260" lvl="1">
              <a:lnSpc>
                <a:spcPts val="3919"/>
              </a:lnSpc>
              <a:buFont typeface="Arial"/>
              <a:buChar char="•"/>
            </a:pPr>
            <a:r>
              <a:rPr lang="en-US" sz="2799">
                <a:solidFill>
                  <a:srgbClr val="24252D"/>
                </a:solidFill>
                <a:latin typeface="Song Myung"/>
              </a:rPr>
              <a:t>Order.tsv file: This dataset contains information about the orders placed at Amazing Mart. It includes details such as Order ID, Order Date, Ship Date, Customer Name, region, country, state, city, Segment, Ship Mode, and Days to Ship.</a:t>
            </a:r>
          </a:p>
          <a:p>
            <a:pPr marL="604519" indent="-302260" lvl="1">
              <a:lnSpc>
                <a:spcPts val="3919"/>
              </a:lnSpc>
              <a:buFont typeface="Arial"/>
              <a:buChar char="•"/>
            </a:pPr>
            <a:r>
              <a:rPr lang="en-US" sz="2799">
                <a:solidFill>
                  <a:srgbClr val="24252D"/>
                </a:solidFill>
                <a:latin typeface="Song Myung"/>
              </a:rPr>
              <a:t>Order_breakdown.json: This dataset contains information about the breakdown of each order placed at Amazing Mart. It includes details such as Order ID, Product Name, Quantity, Discount, Actual Discount, Profit, Sales, Category, and Sub-Category.</a:t>
            </a:r>
          </a:p>
          <a:p>
            <a:pPr>
              <a:lnSpc>
                <a:spcPts val="391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591567"/>
            <a:chOff x="0" y="0"/>
            <a:chExt cx="4816593" cy="419178"/>
          </a:xfrm>
        </p:grpSpPr>
        <p:sp>
          <p:nvSpPr>
            <p:cNvPr name="Freeform 3" id="3"/>
            <p:cNvSpPr/>
            <p:nvPr/>
          </p:nvSpPr>
          <p:spPr>
            <a:xfrm flipH="false" flipV="false">
              <a:off x="0" y="0"/>
              <a:ext cx="4816592" cy="419178"/>
            </a:xfrm>
            <a:custGeom>
              <a:avLst/>
              <a:gdLst/>
              <a:ahLst/>
              <a:cxnLst/>
              <a:rect r="r" b="b" t="t" l="l"/>
              <a:pathLst>
                <a:path h="419178" w="4816592">
                  <a:moveTo>
                    <a:pt x="0" y="0"/>
                  </a:moveTo>
                  <a:lnTo>
                    <a:pt x="4816592" y="0"/>
                  </a:lnTo>
                  <a:lnTo>
                    <a:pt x="4816592" y="419178"/>
                  </a:lnTo>
                  <a:lnTo>
                    <a:pt x="0" y="419178"/>
                  </a:lnTo>
                  <a:close/>
                </a:path>
              </a:pathLst>
            </a:custGeom>
            <a:solidFill>
              <a:srgbClr val="FF56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rot="5360280">
            <a:off x="3398798" y="805308"/>
            <a:ext cx="1648827" cy="0"/>
          </a:xfrm>
          <a:prstGeom prst="line">
            <a:avLst/>
          </a:prstGeom>
          <a:ln cap="flat" w="38100">
            <a:solidFill>
              <a:srgbClr val="000000"/>
            </a:solidFill>
            <a:prstDash val="solid"/>
            <a:headEnd type="none" len="sm" w="sm"/>
            <a:tailEnd type="none" len="sm" w="sm"/>
          </a:ln>
        </p:spPr>
      </p:sp>
      <p:sp>
        <p:nvSpPr>
          <p:cNvPr name="AutoShape 6" id="6"/>
          <p:cNvSpPr/>
          <p:nvPr/>
        </p:nvSpPr>
        <p:spPr>
          <a:xfrm rot="3580">
            <a:off x="-25" y="1601092"/>
            <a:ext cx="18288010" cy="0"/>
          </a:xfrm>
          <a:prstGeom prst="line">
            <a:avLst/>
          </a:prstGeom>
          <a:ln cap="flat" w="38100">
            <a:solidFill>
              <a:srgbClr val="000000"/>
            </a:solidFill>
            <a:prstDash val="solid"/>
            <a:headEnd type="none" len="sm" w="sm"/>
            <a:tailEnd type="none" len="sm" w="sm"/>
          </a:ln>
        </p:spPr>
      </p:sp>
      <p:sp>
        <p:nvSpPr>
          <p:cNvPr name="AutoShape 7" id="7"/>
          <p:cNvSpPr/>
          <p:nvPr/>
        </p:nvSpPr>
        <p:spPr>
          <a:xfrm>
            <a:off x="10200529" y="776733"/>
            <a:ext cx="8087471" cy="38100"/>
          </a:xfrm>
          <a:prstGeom prst="line">
            <a:avLst/>
          </a:prstGeom>
          <a:ln cap="flat" w="38100">
            <a:solidFill>
              <a:srgbClr val="000000"/>
            </a:solidFill>
            <a:prstDash val="solid"/>
            <a:headEnd type="none" len="sm" w="sm"/>
            <a:tailEnd type="none" len="sm" w="sm"/>
          </a:ln>
        </p:spPr>
      </p:sp>
      <p:grpSp>
        <p:nvGrpSpPr>
          <p:cNvPr name="Group 8" id="8"/>
          <p:cNvGrpSpPr/>
          <p:nvPr/>
        </p:nvGrpSpPr>
        <p:grpSpPr>
          <a:xfrm rot="0">
            <a:off x="380808" y="378805"/>
            <a:ext cx="3575703" cy="649895"/>
            <a:chOff x="0" y="0"/>
            <a:chExt cx="4767604" cy="866527"/>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02632" cy="866527"/>
            </a:xfrm>
            <a:prstGeom prst="rect">
              <a:avLst/>
            </a:prstGeom>
          </p:spPr>
        </p:pic>
        <p:sp>
          <p:nvSpPr>
            <p:cNvPr name="TextBox 10" id="10"/>
            <p:cNvSpPr txBox="true"/>
            <p:nvPr/>
          </p:nvSpPr>
          <p:spPr>
            <a:xfrm rot="0">
              <a:off x="1188387" y="38699"/>
              <a:ext cx="3579217" cy="827828"/>
            </a:xfrm>
            <a:prstGeom prst="rect">
              <a:avLst/>
            </a:prstGeom>
          </p:spPr>
          <p:txBody>
            <a:bodyPr anchor="t" rtlCol="false" tIns="0" lIns="0" bIns="0" rIns="0">
              <a:spAutoFit/>
            </a:bodyPr>
            <a:lstStyle/>
            <a:p>
              <a:pPr algn="ctr">
                <a:lnSpc>
                  <a:spcPts val="4759"/>
                </a:lnSpc>
              </a:pPr>
              <a:r>
                <a:rPr lang="en-US" sz="3399">
                  <a:solidFill>
                    <a:srgbClr val="FFFFFF"/>
                  </a:solidFill>
                  <a:latin typeface="Song Myung"/>
                </a:rPr>
                <a:t>Skill Academy</a:t>
              </a:r>
            </a:p>
          </p:txBody>
        </p:sp>
      </p:grpSp>
      <p:pic>
        <p:nvPicPr>
          <p:cNvPr name="Picture 11" id="11"/>
          <p:cNvPicPr>
            <a:picLocks noChangeAspect="true"/>
          </p:cNvPicPr>
          <p:nvPr/>
        </p:nvPicPr>
        <p:blipFill>
          <a:blip r:embed="rId4"/>
          <a:srcRect l="0" t="0" r="0" b="17375"/>
          <a:stretch>
            <a:fillRect/>
          </a:stretch>
        </p:blipFill>
        <p:spPr>
          <a:xfrm flipH="false" flipV="false" rot="0">
            <a:off x="2145731" y="3031817"/>
            <a:ext cx="12491587" cy="4223366"/>
          </a:xfrm>
          <a:prstGeom prst="rect">
            <a:avLst/>
          </a:prstGeom>
        </p:spPr>
      </p:pic>
      <p:pic>
        <p:nvPicPr>
          <p:cNvPr name="Picture 12" id="12"/>
          <p:cNvPicPr>
            <a:picLocks noChangeAspect="true"/>
          </p:cNvPicPr>
          <p:nvPr/>
        </p:nvPicPr>
        <p:blipFill>
          <a:blip r:embed="rId5"/>
          <a:srcRect l="0" t="0" r="0" b="15641"/>
          <a:stretch>
            <a:fillRect/>
          </a:stretch>
        </p:blipFill>
        <p:spPr>
          <a:xfrm flipH="false" flipV="false" rot="0">
            <a:off x="2168660" y="1816326"/>
            <a:ext cx="12468658" cy="1161224"/>
          </a:xfrm>
          <a:prstGeom prst="rect">
            <a:avLst/>
          </a:prstGeom>
        </p:spPr>
      </p:pic>
      <p:sp>
        <p:nvSpPr>
          <p:cNvPr name="TextBox 13" id="13"/>
          <p:cNvSpPr txBox="true"/>
          <p:nvPr/>
        </p:nvSpPr>
        <p:spPr>
          <a:xfrm rot="0">
            <a:off x="4535443" y="197297"/>
            <a:ext cx="5665086" cy="977899"/>
          </a:xfrm>
          <a:prstGeom prst="rect">
            <a:avLst/>
          </a:prstGeom>
        </p:spPr>
        <p:txBody>
          <a:bodyPr anchor="t" rtlCol="false" tIns="0" lIns="0" bIns="0" rIns="0">
            <a:spAutoFit/>
          </a:bodyPr>
          <a:lstStyle/>
          <a:p>
            <a:pPr algn="ctr">
              <a:lnSpc>
                <a:spcPts val="7000"/>
              </a:lnSpc>
            </a:pPr>
            <a:r>
              <a:rPr lang="en-US" sz="5000">
                <a:solidFill>
                  <a:srgbClr val="000000"/>
                </a:solidFill>
                <a:latin typeface="Song Myung"/>
              </a:rPr>
              <a:t>Data Insights</a:t>
            </a:r>
          </a:p>
        </p:txBody>
      </p:sp>
      <p:sp>
        <p:nvSpPr>
          <p:cNvPr name="TextBox 14" id="14"/>
          <p:cNvSpPr txBox="true"/>
          <p:nvPr/>
        </p:nvSpPr>
        <p:spPr>
          <a:xfrm rot="0">
            <a:off x="1334837" y="7244480"/>
            <a:ext cx="15924463" cy="3024505"/>
          </a:xfrm>
          <a:prstGeom prst="rect">
            <a:avLst/>
          </a:prstGeom>
        </p:spPr>
        <p:txBody>
          <a:bodyPr anchor="t" rtlCol="false" tIns="0" lIns="0" bIns="0" rIns="0">
            <a:spAutoFit/>
          </a:bodyPr>
          <a:lstStyle/>
          <a:p>
            <a:pPr>
              <a:lnSpc>
                <a:spcPts val="3919"/>
              </a:lnSpc>
            </a:pPr>
            <a:r>
              <a:rPr lang="en-US" sz="2799">
                <a:solidFill>
                  <a:srgbClr val="24252D"/>
                </a:solidFill>
                <a:latin typeface="Song Myung"/>
              </a:rPr>
              <a:t>We combined the Order.tsv file and Order_breakdown.json datasets based on the common Order ID column using the pandas library. This merged dataset now contains 8047 observations and 19 columns, combining information about both the order and the order breakdown details. This step helped us gain further insight into the data and allowed us to identify any relationships between the different variables. By merging the datasets, we were able to gain a more comprehensive understanding of the sales data for Amazing Mart and prepare it for further analysis.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591567"/>
            <a:chOff x="0" y="0"/>
            <a:chExt cx="4816593" cy="419178"/>
          </a:xfrm>
        </p:grpSpPr>
        <p:sp>
          <p:nvSpPr>
            <p:cNvPr name="Freeform 3" id="3"/>
            <p:cNvSpPr/>
            <p:nvPr/>
          </p:nvSpPr>
          <p:spPr>
            <a:xfrm flipH="false" flipV="false">
              <a:off x="0" y="0"/>
              <a:ext cx="4816592" cy="419178"/>
            </a:xfrm>
            <a:custGeom>
              <a:avLst/>
              <a:gdLst/>
              <a:ahLst/>
              <a:cxnLst/>
              <a:rect r="r" b="b" t="t" l="l"/>
              <a:pathLst>
                <a:path h="419178" w="4816592">
                  <a:moveTo>
                    <a:pt x="0" y="0"/>
                  </a:moveTo>
                  <a:lnTo>
                    <a:pt x="4816592" y="0"/>
                  </a:lnTo>
                  <a:lnTo>
                    <a:pt x="4816592" y="419178"/>
                  </a:lnTo>
                  <a:lnTo>
                    <a:pt x="0" y="419178"/>
                  </a:lnTo>
                  <a:close/>
                </a:path>
              </a:pathLst>
            </a:custGeom>
            <a:solidFill>
              <a:srgbClr val="FF56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rot="5360280">
            <a:off x="3398798" y="805308"/>
            <a:ext cx="1648827" cy="0"/>
          </a:xfrm>
          <a:prstGeom prst="line">
            <a:avLst/>
          </a:prstGeom>
          <a:ln cap="flat" w="38100">
            <a:solidFill>
              <a:srgbClr val="000000"/>
            </a:solidFill>
            <a:prstDash val="solid"/>
            <a:headEnd type="none" len="sm" w="sm"/>
            <a:tailEnd type="none" len="sm" w="sm"/>
          </a:ln>
        </p:spPr>
      </p:sp>
      <p:sp>
        <p:nvSpPr>
          <p:cNvPr name="AutoShape 6" id="6"/>
          <p:cNvSpPr/>
          <p:nvPr/>
        </p:nvSpPr>
        <p:spPr>
          <a:xfrm rot="3580">
            <a:off x="-25" y="1601092"/>
            <a:ext cx="18288010" cy="0"/>
          </a:xfrm>
          <a:prstGeom prst="line">
            <a:avLst/>
          </a:prstGeom>
          <a:ln cap="flat" w="38100">
            <a:solidFill>
              <a:srgbClr val="000000"/>
            </a:solidFill>
            <a:prstDash val="solid"/>
            <a:headEnd type="none" len="sm" w="sm"/>
            <a:tailEnd type="none" len="sm" w="sm"/>
          </a:ln>
        </p:spPr>
      </p:sp>
      <p:sp>
        <p:nvSpPr>
          <p:cNvPr name="AutoShape 7" id="7"/>
          <p:cNvSpPr/>
          <p:nvPr/>
        </p:nvSpPr>
        <p:spPr>
          <a:xfrm>
            <a:off x="10200529" y="776733"/>
            <a:ext cx="8087471" cy="38100"/>
          </a:xfrm>
          <a:prstGeom prst="line">
            <a:avLst/>
          </a:prstGeom>
          <a:ln cap="flat" w="38100">
            <a:solidFill>
              <a:srgbClr val="000000"/>
            </a:solidFill>
            <a:prstDash val="solid"/>
            <a:headEnd type="none" len="sm" w="sm"/>
            <a:tailEnd type="none" len="sm" w="sm"/>
          </a:ln>
        </p:spPr>
      </p:sp>
      <p:grpSp>
        <p:nvGrpSpPr>
          <p:cNvPr name="Group 8" id="8"/>
          <p:cNvGrpSpPr/>
          <p:nvPr/>
        </p:nvGrpSpPr>
        <p:grpSpPr>
          <a:xfrm rot="0">
            <a:off x="380808" y="378805"/>
            <a:ext cx="3575703" cy="649895"/>
            <a:chOff x="0" y="0"/>
            <a:chExt cx="4767604" cy="866527"/>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02632" cy="866527"/>
            </a:xfrm>
            <a:prstGeom prst="rect">
              <a:avLst/>
            </a:prstGeom>
          </p:spPr>
        </p:pic>
        <p:sp>
          <p:nvSpPr>
            <p:cNvPr name="TextBox 10" id="10"/>
            <p:cNvSpPr txBox="true"/>
            <p:nvPr/>
          </p:nvSpPr>
          <p:spPr>
            <a:xfrm rot="0">
              <a:off x="1188387" y="38699"/>
              <a:ext cx="3579217" cy="827828"/>
            </a:xfrm>
            <a:prstGeom prst="rect">
              <a:avLst/>
            </a:prstGeom>
          </p:spPr>
          <p:txBody>
            <a:bodyPr anchor="t" rtlCol="false" tIns="0" lIns="0" bIns="0" rIns="0">
              <a:spAutoFit/>
            </a:bodyPr>
            <a:lstStyle/>
            <a:p>
              <a:pPr algn="ctr">
                <a:lnSpc>
                  <a:spcPts val="4759"/>
                </a:lnSpc>
              </a:pPr>
              <a:r>
                <a:rPr lang="en-US" sz="3399">
                  <a:solidFill>
                    <a:srgbClr val="FFFFFF"/>
                  </a:solidFill>
                  <a:latin typeface="Song Myung"/>
                </a:rPr>
                <a:t>Skill Academy</a:t>
              </a:r>
            </a:p>
          </p:txBody>
        </p:sp>
      </p:grpSp>
      <p:pic>
        <p:nvPicPr>
          <p:cNvPr name="Picture 11" id="11"/>
          <p:cNvPicPr>
            <a:picLocks noChangeAspect="true"/>
          </p:cNvPicPr>
          <p:nvPr/>
        </p:nvPicPr>
        <p:blipFill>
          <a:blip r:embed="rId4"/>
          <a:srcRect l="0" t="0" r="0" b="0"/>
          <a:stretch>
            <a:fillRect/>
          </a:stretch>
        </p:blipFill>
        <p:spPr>
          <a:xfrm flipH="false" flipV="false" rot="0">
            <a:off x="139650" y="1591567"/>
            <a:ext cx="2029010" cy="5599039"/>
          </a:xfrm>
          <a:prstGeom prst="rect">
            <a:avLst/>
          </a:prstGeom>
        </p:spPr>
      </p:pic>
      <p:pic>
        <p:nvPicPr>
          <p:cNvPr name="Picture 12" id="12"/>
          <p:cNvPicPr>
            <a:picLocks noChangeAspect="true"/>
          </p:cNvPicPr>
          <p:nvPr/>
        </p:nvPicPr>
        <p:blipFill>
          <a:blip r:embed="rId5"/>
          <a:srcRect l="0" t="0" r="0" b="0"/>
          <a:stretch>
            <a:fillRect/>
          </a:stretch>
        </p:blipFill>
        <p:spPr>
          <a:xfrm flipH="false" flipV="false" rot="0">
            <a:off x="2239069" y="1648937"/>
            <a:ext cx="6907205" cy="1012373"/>
          </a:xfrm>
          <a:prstGeom prst="rect">
            <a:avLst/>
          </a:prstGeom>
        </p:spPr>
      </p:pic>
      <p:pic>
        <p:nvPicPr>
          <p:cNvPr name="Picture 13" id="13"/>
          <p:cNvPicPr>
            <a:picLocks noChangeAspect="true"/>
          </p:cNvPicPr>
          <p:nvPr/>
        </p:nvPicPr>
        <p:blipFill>
          <a:blip r:embed="rId6"/>
          <a:srcRect l="0" t="0" r="0" b="0"/>
          <a:stretch>
            <a:fillRect/>
          </a:stretch>
        </p:blipFill>
        <p:spPr>
          <a:xfrm flipH="false" flipV="false" rot="0">
            <a:off x="13380415" y="3814726"/>
            <a:ext cx="4765766" cy="3110289"/>
          </a:xfrm>
          <a:prstGeom prst="rect">
            <a:avLst/>
          </a:prstGeom>
        </p:spPr>
      </p:pic>
      <p:pic>
        <p:nvPicPr>
          <p:cNvPr name="Picture 14" id="14"/>
          <p:cNvPicPr>
            <a:picLocks noChangeAspect="true"/>
          </p:cNvPicPr>
          <p:nvPr/>
        </p:nvPicPr>
        <p:blipFill>
          <a:blip r:embed="rId7"/>
          <a:srcRect l="0" t="0" r="0" b="0"/>
          <a:stretch>
            <a:fillRect/>
          </a:stretch>
        </p:blipFill>
        <p:spPr>
          <a:xfrm flipH="false" flipV="false" rot="0">
            <a:off x="2239069" y="4184313"/>
            <a:ext cx="11074672" cy="2740702"/>
          </a:xfrm>
          <a:prstGeom prst="rect">
            <a:avLst/>
          </a:prstGeom>
        </p:spPr>
      </p:pic>
      <p:pic>
        <p:nvPicPr>
          <p:cNvPr name="Picture 15" id="15"/>
          <p:cNvPicPr>
            <a:picLocks noChangeAspect="true"/>
          </p:cNvPicPr>
          <p:nvPr/>
        </p:nvPicPr>
        <p:blipFill>
          <a:blip r:embed="rId8"/>
          <a:srcRect l="0" t="0" r="0" b="0"/>
          <a:stretch>
            <a:fillRect/>
          </a:stretch>
        </p:blipFill>
        <p:spPr>
          <a:xfrm flipH="false" flipV="false" rot="0">
            <a:off x="9542757" y="1648937"/>
            <a:ext cx="8603424" cy="1591823"/>
          </a:xfrm>
          <a:prstGeom prst="rect">
            <a:avLst/>
          </a:prstGeom>
        </p:spPr>
      </p:pic>
      <p:pic>
        <p:nvPicPr>
          <p:cNvPr name="Picture 16" id="16"/>
          <p:cNvPicPr>
            <a:picLocks noChangeAspect="true"/>
          </p:cNvPicPr>
          <p:nvPr/>
        </p:nvPicPr>
        <p:blipFill>
          <a:blip r:embed="rId9"/>
          <a:srcRect l="0" t="0" r="0" b="0"/>
          <a:stretch>
            <a:fillRect/>
          </a:stretch>
        </p:blipFill>
        <p:spPr>
          <a:xfrm flipH="false" flipV="false" rot="0">
            <a:off x="2239069" y="2718460"/>
            <a:ext cx="6610237" cy="1514077"/>
          </a:xfrm>
          <a:prstGeom prst="rect">
            <a:avLst/>
          </a:prstGeom>
        </p:spPr>
      </p:pic>
      <p:sp>
        <p:nvSpPr>
          <p:cNvPr name="TextBox 17" id="17"/>
          <p:cNvSpPr txBox="true"/>
          <p:nvPr/>
        </p:nvSpPr>
        <p:spPr>
          <a:xfrm rot="0">
            <a:off x="4535443" y="197297"/>
            <a:ext cx="5665086" cy="977899"/>
          </a:xfrm>
          <a:prstGeom prst="rect">
            <a:avLst/>
          </a:prstGeom>
        </p:spPr>
        <p:txBody>
          <a:bodyPr anchor="t" rtlCol="false" tIns="0" lIns="0" bIns="0" rIns="0">
            <a:spAutoFit/>
          </a:bodyPr>
          <a:lstStyle/>
          <a:p>
            <a:pPr algn="ctr">
              <a:lnSpc>
                <a:spcPts val="7000"/>
              </a:lnSpc>
            </a:pPr>
            <a:r>
              <a:rPr lang="en-US" sz="5000">
                <a:solidFill>
                  <a:srgbClr val="000000"/>
                </a:solidFill>
                <a:latin typeface="Song Myung"/>
              </a:rPr>
              <a:t>Data Cleaning</a:t>
            </a:r>
          </a:p>
        </p:txBody>
      </p:sp>
      <p:sp>
        <p:nvSpPr>
          <p:cNvPr name="TextBox 18" id="18"/>
          <p:cNvSpPr txBox="true"/>
          <p:nvPr/>
        </p:nvSpPr>
        <p:spPr>
          <a:xfrm rot="0">
            <a:off x="617575" y="7133456"/>
            <a:ext cx="17057397" cy="3155699"/>
          </a:xfrm>
          <a:prstGeom prst="rect">
            <a:avLst/>
          </a:prstGeom>
        </p:spPr>
        <p:txBody>
          <a:bodyPr anchor="t" rtlCol="false" tIns="0" lIns="0" bIns="0" rIns="0">
            <a:spAutoFit/>
          </a:bodyPr>
          <a:lstStyle/>
          <a:p>
            <a:pPr>
              <a:lnSpc>
                <a:spcPts val="3510"/>
              </a:lnSpc>
            </a:pPr>
            <a:r>
              <a:rPr lang="en-US" sz="2507">
                <a:solidFill>
                  <a:srgbClr val="24252D"/>
                </a:solidFill>
                <a:latin typeface="Song Myung"/>
              </a:rPr>
              <a:t>In the Data Cleaning step, we prepared the merged dataset for analysis by performing several operations. We started by checking for missing values and found that there were none. Next, we converted the Order Date and Ship Date columns to datetime format for easier handling of date-related operations. We then dropped the Order ID and Customer Name columns, as they were not relevant to our analysis. We extracted the year from the Order Date and Ship Date columns, which will allow us to analyze sales trends over time. We also moved the target variable column to the last of the table for easier reference. Finally, we addressed any outliers in the Actual Discount column by clipping values above 437, which retained 99% of the values. These cleaning operations will allow us to perform more accurate analysis and modeling.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3580">
            <a:off x="-25" y="1601092"/>
            <a:ext cx="18288010"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0" y="0"/>
            <a:ext cx="18288000" cy="1591567"/>
            <a:chOff x="0" y="0"/>
            <a:chExt cx="4816593" cy="419178"/>
          </a:xfrm>
        </p:grpSpPr>
        <p:sp>
          <p:nvSpPr>
            <p:cNvPr name="Freeform 4" id="4"/>
            <p:cNvSpPr/>
            <p:nvPr/>
          </p:nvSpPr>
          <p:spPr>
            <a:xfrm flipH="false" flipV="false">
              <a:off x="0" y="0"/>
              <a:ext cx="4816592" cy="419178"/>
            </a:xfrm>
            <a:custGeom>
              <a:avLst/>
              <a:gdLst/>
              <a:ahLst/>
              <a:cxnLst/>
              <a:rect r="r" b="b" t="t" l="l"/>
              <a:pathLst>
                <a:path h="419178" w="4816592">
                  <a:moveTo>
                    <a:pt x="0" y="0"/>
                  </a:moveTo>
                  <a:lnTo>
                    <a:pt x="4816592" y="0"/>
                  </a:lnTo>
                  <a:lnTo>
                    <a:pt x="4816592" y="419178"/>
                  </a:lnTo>
                  <a:lnTo>
                    <a:pt x="0" y="419178"/>
                  </a:lnTo>
                  <a:close/>
                </a:path>
              </a:pathLst>
            </a:custGeom>
            <a:solidFill>
              <a:srgbClr val="FF5639"/>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rot="5360280">
            <a:off x="3398798" y="805308"/>
            <a:ext cx="1648827" cy="0"/>
          </a:xfrm>
          <a:prstGeom prst="line">
            <a:avLst/>
          </a:prstGeom>
          <a:ln cap="flat" w="38100">
            <a:solidFill>
              <a:srgbClr val="000000"/>
            </a:solidFill>
            <a:prstDash val="solid"/>
            <a:headEnd type="none" len="sm" w="sm"/>
            <a:tailEnd type="none" len="sm" w="sm"/>
          </a:ln>
        </p:spPr>
      </p:sp>
      <p:sp>
        <p:nvSpPr>
          <p:cNvPr name="AutoShape 7" id="7"/>
          <p:cNvSpPr/>
          <p:nvPr/>
        </p:nvSpPr>
        <p:spPr>
          <a:xfrm>
            <a:off x="12079040" y="776733"/>
            <a:ext cx="6208960" cy="38100"/>
          </a:xfrm>
          <a:prstGeom prst="line">
            <a:avLst/>
          </a:prstGeom>
          <a:ln cap="flat" w="38100">
            <a:solidFill>
              <a:srgbClr val="000000"/>
            </a:solidFill>
            <a:prstDash val="solid"/>
            <a:headEnd type="none" len="sm" w="sm"/>
            <a:tailEnd type="none" len="sm" w="sm"/>
          </a:ln>
        </p:spPr>
      </p:sp>
      <p:grpSp>
        <p:nvGrpSpPr>
          <p:cNvPr name="Group 8" id="8"/>
          <p:cNvGrpSpPr/>
          <p:nvPr/>
        </p:nvGrpSpPr>
        <p:grpSpPr>
          <a:xfrm rot="0">
            <a:off x="380808" y="378805"/>
            <a:ext cx="3575703" cy="649895"/>
            <a:chOff x="0" y="0"/>
            <a:chExt cx="4767604" cy="866527"/>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02632" cy="866527"/>
            </a:xfrm>
            <a:prstGeom prst="rect">
              <a:avLst/>
            </a:prstGeom>
          </p:spPr>
        </p:pic>
        <p:sp>
          <p:nvSpPr>
            <p:cNvPr name="TextBox 10" id="10"/>
            <p:cNvSpPr txBox="true"/>
            <p:nvPr/>
          </p:nvSpPr>
          <p:spPr>
            <a:xfrm rot="0">
              <a:off x="1188387" y="38699"/>
              <a:ext cx="3579217" cy="827828"/>
            </a:xfrm>
            <a:prstGeom prst="rect">
              <a:avLst/>
            </a:prstGeom>
          </p:spPr>
          <p:txBody>
            <a:bodyPr anchor="t" rtlCol="false" tIns="0" lIns="0" bIns="0" rIns="0">
              <a:spAutoFit/>
            </a:bodyPr>
            <a:lstStyle/>
            <a:p>
              <a:pPr algn="ctr">
                <a:lnSpc>
                  <a:spcPts val="4759"/>
                </a:lnSpc>
              </a:pPr>
              <a:r>
                <a:rPr lang="en-US" sz="3399">
                  <a:solidFill>
                    <a:srgbClr val="FFFFFF"/>
                  </a:solidFill>
                  <a:latin typeface="Song Myung"/>
                </a:rPr>
                <a:t>Skill Academy</a:t>
              </a:r>
            </a:p>
          </p:txBody>
        </p:sp>
      </p:grpSp>
      <p:pic>
        <p:nvPicPr>
          <p:cNvPr name="Picture 11" id="11"/>
          <p:cNvPicPr>
            <a:picLocks noChangeAspect="true"/>
          </p:cNvPicPr>
          <p:nvPr/>
        </p:nvPicPr>
        <p:blipFill>
          <a:blip r:embed="rId4"/>
          <a:srcRect l="0" t="0" r="0" b="0"/>
          <a:stretch>
            <a:fillRect/>
          </a:stretch>
        </p:blipFill>
        <p:spPr>
          <a:xfrm flipH="false" flipV="false" rot="0">
            <a:off x="608239" y="1712185"/>
            <a:ext cx="10599962" cy="4892290"/>
          </a:xfrm>
          <a:prstGeom prst="rect">
            <a:avLst/>
          </a:prstGeom>
        </p:spPr>
      </p:pic>
      <p:pic>
        <p:nvPicPr>
          <p:cNvPr name="Picture 12" id="12"/>
          <p:cNvPicPr>
            <a:picLocks noChangeAspect="true"/>
          </p:cNvPicPr>
          <p:nvPr/>
        </p:nvPicPr>
        <p:blipFill>
          <a:blip r:embed="rId5"/>
          <a:srcRect l="0" t="0" r="0" b="0"/>
          <a:stretch>
            <a:fillRect/>
          </a:stretch>
        </p:blipFill>
        <p:spPr>
          <a:xfrm flipH="false" flipV="false" rot="0">
            <a:off x="11788596" y="2202045"/>
            <a:ext cx="6109778" cy="4031516"/>
          </a:xfrm>
          <a:prstGeom prst="rect">
            <a:avLst/>
          </a:prstGeom>
        </p:spPr>
      </p:pic>
      <p:sp>
        <p:nvSpPr>
          <p:cNvPr name="TextBox 13" id="13"/>
          <p:cNvSpPr txBox="true"/>
          <p:nvPr/>
        </p:nvSpPr>
        <p:spPr>
          <a:xfrm rot="0">
            <a:off x="4535443" y="197297"/>
            <a:ext cx="7543598" cy="977899"/>
          </a:xfrm>
          <a:prstGeom prst="rect">
            <a:avLst/>
          </a:prstGeom>
        </p:spPr>
        <p:txBody>
          <a:bodyPr anchor="t" rtlCol="false" tIns="0" lIns="0" bIns="0" rIns="0">
            <a:spAutoFit/>
          </a:bodyPr>
          <a:lstStyle/>
          <a:p>
            <a:pPr algn="ctr">
              <a:lnSpc>
                <a:spcPts val="7000"/>
              </a:lnSpc>
            </a:pPr>
            <a:r>
              <a:rPr lang="en-US" sz="5000">
                <a:solidFill>
                  <a:srgbClr val="000000"/>
                </a:solidFill>
                <a:latin typeface="Song Myung Bold"/>
              </a:rPr>
              <a:t>Exploratory Data Analysis</a:t>
            </a:r>
          </a:p>
        </p:txBody>
      </p:sp>
      <p:sp>
        <p:nvSpPr>
          <p:cNvPr name="TextBox 14" id="14"/>
          <p:cNvSpPr txBox="true"/>
          <p:nvPr/>
        </p:nvSpPr>
        <p:spPr>
          <a:xfrm rot="0">
            <a:off x="799652" y="6547325"/>
            <a:ext cx="16459648" cy="3519805"/>
          </a:xfrm>
          <a:prstGeom prst="rect">
            <a:avLst/>
          </a:prstGeom>
        </p:spPr>
        <p:txBody>
          <a:bodyPr anchor="t" rtlCol="false" tIns="0" lIns="0" bIns="0" rIns="0">
            <a:spAutoFit/>
          </a:bodyPr>
          <a:lstStyle/>
          <a:p>
            <a:pPr>
              <a:lnSpc>
                <a:spcPts val="3919"/>
              </a:lnSpc>
            </a:pPr>
            <a:r>
              <a:rPr lang="en-US" sz="2799">
                <a:solidFill>
                  <a:srgbClr val="000000"/>
                </a:solidFill>
                <a:latin typeface="Song Myung Bold"/>
              </a:rPr>
              <a:t>In the Exploratory Data Analysis (EDA) step, we plotted various visualizations to gain further insights into the data. Firstly, we plotted the distribution of continuous columns and observed that the Actual Discount was mostly between 0 to 20, Quantity had the highest number of sales for 2 and 3, followed by 4 and 5, Profit had a huge spike at 0 and was mostly between -250 to 250, and Sales had a unimodal distribution with the largest spike between 0 to 500. The Actual Discount, Profit, and Sales had a unimodal distribution, while Quantity had a bimodal distribution. We also plotted a scatter plot which showed a positive association between Sales and Profit, indicating that as Sales increases, so does Profit.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591567"/>
            <a:chOff x="0" y="0"/>
            <a:chExt cx="4816593" cy="419178"/>
          </a:xfrm>
        </p:grpSpPr>
        <p:sp>
          <p:nvSpPr>
            <p:cNvPr name="Freeform 3" id="3"/>
            <p:cNvSpPr/>
            <p:nvPr/>
          </p:nvSpPr>
          <p:spPr>
            <a:xfrm flipH="false" flipV="false">
              <a:off x="0" y="0"/>
              <a:ext cx="4816592" cy="419178"/>
            </a:xfrm>
            <a:custGeom>
              <a:avLst/>
              <a:gdLst/>
              <a:ahLst/>
              <a:cxnLst/>
              <a:rect r="r" b="b" t="t" l="l"/>
              <a:pathLst>
                <a:path h="419178" w="4816592">
                  <a:moveTo>
                    <a:pt x="0" y="0"/>
                  </a:moveTo>
                  <a:lnTo>
                    <a:pt x="4816592" y="0"/>
                  </a:lnTo>
                  <a:lnTo>
                    <a:pt x="4816592" y="419178"/>
                  </a:lnTo>
                  <a:lnTo>
                    <a:pt x="0" y="419178"/>
                  </a:lnTo>
                  <a:close/>
                </a:path>
              </a:pathLst>
            </a:custGeom>
            <a:solidFill>
              <a:srgbClr val="FF56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rot="5360280">
            <a:off x="3398798" y="805308"/>
            <a:ext cx="1648827" cy="0"/>
          </a:xfrm>
          <a:prstGeom prst="line">
            <a:avLst/>
          </a:prstGeom>
          <a:ln cap="flat" w="38100">
            <a:solidFill>
              <a:srgbClr val="000000"/>
            </a:solidFill>
            <a:prstDash val="solid"/>
            <a:headEnd type="none" len="sm" w="sm"/>
            <a:tailEnd type="none" len="sm" w="sm"/>
          </a:ln>
        </p:spPr>
      </p:sp>
      <p:sp>
        <p:nvSpPr>
          <p:cNvPr name="AutoShape 6" id="6"/>
          <p:cNvSpPr/>
          <p:nvPr/>
        </p:nvSpPr>
        <p:spPr>
          <a:xfrm rot="3580">
            <a:off x="-25" y="1601092"/>
            <a:ext cx="18288010" cy="0"/>
          </a:xfrm>
          <a:prstGeom prst="line">
            <a:avLst/>
          </a:prstGeom>
          <a:ln cap="flat" w="38100">
            <a:solidFill>
              <a:srgbClr val="000000"/>
            </a:solidFill>
            <a:prstDash val="solid"/>
            <a:headEnd type="none" len="sm" w="sm"/>
            <a:tailEnd type="none" len="sm" w="sm"/>
          </a:ln>
        </p:spPr>
      </p:sp>
      <p:sp>
        <p:nvSpPr>
          <p:cNvPr name="AutoShape 7" id="7"/>
          <p:cNvSpPr/>
          <p:nvPr/>
        </p:nvSpPr>
        <p:spPr>
          <a:xfrm>
            <a:off x="12079040" y="776733"/>
            <a:ext cx="6208960" cy="38100"/>
          </a:xfrm>
          <a:prstGeom prst="line">
            <a:avLst/>
          </a:prstGeom>
          <a:ln cap="flat" w="38100">
            <a:solidFill>
              <a:srgbClr val="000000"/>
            </a:solidFill>
            <a:prstDash val="solid"/>
            <a:headEnd type="none" len="sm" w="sm"/>
            <a:tailEnd type="none" len="sm" w="sm"/>
          </a:ln>
        </p:spPr>
      </p:sp>
      <p:grpSp>
        <p:nvGrpSpPr>
          <p:cNvPr name="Group 8" id="8"/>
          <p:cNvGrpSpPr/>
          <p:nvPr/>
        </p:nvGrpSpPr>
        <p:grpSpPr>
          <a:xfrm rot="0">
            <a:off x="380808" y="378805"/>
            <a:ext cx="3575703" cy="649895"/>
            <a:chOff x="0" y="0"/>
            <a:chExt cx="4767604" cy="866527"/>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02632" cy="866527"/>
            </a:xfrm>
            <a:prstGeom prst="rect">
              <a:avLst/>
            </a:prstGeom>
          </p:spPr>
        </p:pic>
        <p:sp>
          <p:nvSpPr>
            <p:cNvPr name="TextBox 10" id="10"/>
            <p:cNvSpPr txBox="true"/>
            <p:nvPr/>
          </p:nvSpPr>
          <p:spPr>
            <a:xfrm rot="0">
              <a:off x="1188387" y="38699"/>
              <a:ext cx="3579217" cy="827828"/>
            </a:xfrm>
            <a:prstGeom prst="rect">
              <a:avLst/>
            </a:prstGeom>
          </p:spPr>
          <p:txBody>
            <a:bodyPr anchor="t" rtlCol="false" tIns="0" lIns="0" bIns="0" rIns="0">
              <a:spAutoFit/>
            </a:bodyPr>
            <a:lstStyle/>
            <a:p>
              <a:pPr algn="ctr">
                <a:lnSpc>
                  <a:spcPts val="4759"/>
                </a:lnSpc>
              </a:pPr>
              <a:r>
                <a:rPr lang="en-US" sz="3399">
                  <a:solidFill>
                    <a:srgbClr val="FFFFFF"/>
                  </a:solidFill>
                  <a:latin typeface="Song Myung"/>
                </a:rPr>
                <a:t>Skill Academy</a:t>
              </a:r>
            </a:p>
          </p:txBody>
        </p:sp>
      </p:grpSp>
      <p:pic>
        <p:nvPicPr>
          <p:cNvPr name="Picture 11" id="11"/>
          <p:cNvPicPr>
            <a:picLocks noChangeAspect="true"/>
          </p:cNvPicPr>
          <p:nvPr/>
        </p:nvPicPr>
        <p:blipFill>
          <a:blip r:embed="rId4"/>
          <a:srcRect l="0" t="0" r="0" b="0"/>
          <a:stretch>
            <a:fillRect/>
          </a:stretch>
        </p:blipFill>
        <p:spPr>
          <a:xfrm flipH="false" flipV="false" rot="0">
            <a:off x="223118" y="1701159"/>
            <a:ext cx="8624650" cy="2543269"/>
          </a:xfrm>
          <a:prstGeom prst="rect">
            <a:avLst/>
          </a:prstGeom>
        </p:spPr>
      </p:pic>
      <p:pic>
        <p:nvPicPr>
          <p:cNvPr name="Picture 12" id="12"/>
          <p:cNvPicPr>
            <a:picLocks noChangeAspect="true"/>
          </p:cNvPicPr>
          <p:nvPr/>
        </p:nvPicPr>
        <p:blipFill>
          <a:blip r:embed="rId5"/>
          <a:srcRect l="0" t="0" r="0" b="0"/>
          <a:stretch>
            <a:fillRect/>
          </a:stretch>
        </p:blipFill>
        <p:spPr>
          <a:xfrm flipH="false" flipV="false" rot="0">
            <a:off x="223118" y="4244428"/>
            <a:ext cx="8624650" cy="2734465"/>
          </a:xfrm>
          <a:prstGeom prst="rect">
            <a:avLst/>
          </a:prstGeom>
        </p:spPr>
      </p:pic>
      <p:pic>
        <p:nvPicPr>
          <p:cNvPr name="Picture 13" id="13"/>
          <p:cNvPicPr>
            <a:picLocks noChangeAspect="true"/>
          </p:cNvPicPr>
          <p:nvPr/>
        </p:nvPicPr>
        <p:blipFill>
          <a:blip r:embed="rId6"/>
          <a:srcRect l="0" t="0" r="0" b="0"/>
          <a:stretch>
            <a:fillRect/>
          </a:stretch>
        </p:blipFill>
        <p:spPr>
          <a:xfrm flipH="false" flipV="false" rot="0">
            <a:off x="9307979" y="1701159"/>
            <a:ext cx="8616020" cy="5191991"/>
          </a:xfrm>
          <a:prstGeom prst="rect">
            <a:avLst/>
          </a:prstGeom>
        </p:spPr>
      </p:pic>
      <p:sp>
        <p:nvSpPr>
          <p:cNvPr name="TextBox 14" id="14"/>
          <p:cNvSpPr txBox="true"/>
          <p:nvPr/>
        </p:nvSpPr>
        <p:spPr>
          <a:xfrm rot="0">
            <a:off x="4535443" y="197297"/>
            <a:ext cx="7543598" cy="977899"/>
          </a:xfrm>
          <a:prstGeom prst="rect">
            <a:avLst/>
          </a:prstGeom>
        </p:spPr>
        <p:txBody>
          <a:bodyPr anchor="t" rtlCol="false" tIns="0" lIns="0" bIns="0" rIns="0">
            <a:spAutoFit/>
          </a:bodyPr>
          <a:lstStyle/>
          <a:p>
            <a:pPr algn="ctr">
              <a:lnSpc>
                <a:spcPts val="7000"/>
              </a:lnSpc>
            </a:pPr>
            <a:r>
              <a:rPr lang="en-US" sz="5000">
                <a:solidFill>
                  <a:srgbClr val="000000"/>
                </a:solidFill>
                <a:latin typeface="Song Myung Bold"/>
              </a:rPr>
              <a:t>Exploratory Data Analysis</a:t>
            </a:r>
          </a:p>
        </p:txBody>
      </p:sp>
      <p:sp>
        <p:nvSpPr>
          <p:cNvPr name="TextBox 15" id="15"/>
          <p:cNvSpPr txBox="true"/>
          <p:nvPr/>
        </p:nvSpPr>
        <p:spPr>
          <a:xfrm rot="0">
            <a:off x="742852" y="6607025"/>
            <a:ext cx="17130253" cy="3679975"/>
          </a:xfrm>
          <a:prstGeom prst="rect">
            <a:avLst/>
          </a:prstGeom>
        </p:spPr>
        <p:txBody>
          <a:bodyPr anchor="t" rtlCol="false" tIns="0" lIns="0" bIns="0" rIns="0">
            <a:spAutoFit/>
          </a:bodyPr>
          <a:lstStyle/>
          <a:p>
            <a:pPr>
              <a:lnSpc>
                <a:spcPts val="3591"/>
              </a:lnSpc>
            </a:pPr>
            <a:r>
              <a:rPr lang="en-US" sz="2565">
                <a:solidFill>
                  <a:srgbClr val="000000"/>
                </a:solidFill>
                <a:latin typeface="Song Myung Bold"/>
              </a:rPr>
              <a:t>Additionally, we counted the number of orders for different regions, segments, ship modes, and days to ship. We found that the Central region had the highest number of orders, while North and South regions had equal orders. Most of the orders were placed by consumers, followed by corporate clients. The Economy shipping mode earned the highest orders, followed by Economy Plus. The Immediate shipping mode had the lowest orders. Most of the orders were shipped in 4 or 5 days, and around 700 orders were shipped on the same day or the next day. We also plotted a country-wise sales plot and found that France recorded the highest sale, followed by Germany and the United Kingdom. Denmark, Portugal, and Ireland had very few sales. These insights give us a better understanding of the sales data for Amazing Mart and can be used to inform our modeling decisions.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591567"/>
            <a:chOff x="0" y="0"/>
            <a:chExt cx="4816593" cy="419178"/>
          </a:xfrm>
        </p:grpSpPr>
        <p:sp>
          <p:nvSpPr>
            <p:cNvPr name="Freeform 3" id="3"/>
            <p:cNvSpPr/>
            <p:nvPr/>
          </p:nvSpPr>
          <p:spPr>
            <a:xfrm flipH="false" flipV="false">
              <a:off x="0" y="0"/>
              <a:ext cx="4816592" cy="419178"/>
            </a:xfrm>
            <a:custGeom>
              <a:avLst/>
              <a:gdLst/>
              <a:ahLst/>
              <a:cxnLst/>
              <a:rect r="r" b="b" t="t" l="l"/>
              <a:pathLst>
                <a:path h="419178" w="4816592">
                  <a:moveTo>
                    <a:pt x="0" y="0"/>
                  </a:moveTo>
                  <a:lnTo>
                    <a:pt x="4816592" y="0"/>
                  </a:lnTo>
                  <a:lnTo>
                    <a:pt x="4816592" y="419178"/>
                  </a:lnTo>
                  <a:lnTo>
                    <a:pt x="0" y="419178"/>
                  </a:lnTo>
                  <a:close/>
                </a:path>
              </a:pathLst>
            </a:custGeom>
            <a:solidFill>
              <a:srgbClr val="FF56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rot="5360280">
            <a:off x="3398798" y="805308"/>
            <a:ext cx="1648827" cy="0"/>
          </a:xfrm>
          <a:prstGeom prst="line">
            <a:avLst/>
          </a:prstGeom>
          <a:ln cap="flat" w="38100">
            <a:solidFill>
              <a:srgbClr val="000000"/>
            </a:solidFill>
            <a:prstDash val="solid"/>
            <a:headEnd type="none" len="sm" w="sm"/>
            <a:tailEnd type="none" len="sm" w="sm"/>
          </a:ln>
        </p:spPr>
      </p:sp>
      <p:sp>
        <p:nvSpPr>
          <p:cNvPr name="AutoShape 6" id="6"/>
          <p:cNvSpPr/>
          <p:nvPr/>
        </p:nvSpPr>
        <p:spPr>
          <a:xfrm rot="3580">
            <a:off x="-25" y="1601092"/>
            <a:ext cx="18288010" cy="0"/>
          </a:xfrm>
          <a:prstGeom prst="line">
            <a:avLst/>
          </a:prstGeom>
          <a:ln cap="flat" w="38100">
            <a:solidFill>
              <a:srgbClr val="000000"/>
            </a:solidFill>
            <a:prstDash val="solid"/>
            <a:headEnd type="none" len="sm" w="sm"/>
            <a:tailEnd type="none" len="sm" w="sm"/>
          </a:ln>
        </p:spPr>
      </p:sp>
      <p:sp>
        <p:nvSpPr>
          <p:cNvPr name="AutoShape 7" id="7"/>
          <p:cNvSpPr/>
          <p:nvPr/>
        </p:nvSpPr>
        <p:spPr>
          <a:xfrm>
            <a:off x="9446321" y="776733"/>
            <a:ext cx="8841679" cy="38100"/>
          </a:xfrm>
          <a:prstGeom prst="line">
            <a:avLst/>
          </a:prstGeom>
          <a:ln cap="flat" w="38100">
            <a:solidFill>
              <a:srgbClr val="000000"/>
            </a:solidFill>
            <a:prstDash val="solid"/>
            <a:headEnd type="none" len="sm" w="sm"/>
            <a:tailEnd type="none" len="sm" w="sm"/>
          </a:ln>
        </p:spPr>
      </p:sp>
      <p:grpSp>
        <p:nvGrpSpPr>
          <p:cNvPr name="Group 8" id="8"/>
          <p:cNvGrpSpPr/>
          <p:nvPr/>
        </p:nvGrpSpPr>
        <p:grpSpPr>
          <a:xfrm rot="0">
            <a:off x="380808" y="378805"/>
            <a:ext cx="3575703" cy="649895"/>
            <a:chOff x="0" y="0"/>
            <a:chExt cx="4767604" cy="866527"/>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02632" cy="866527"/>
            </a:xfrm>
            <a:prstGeom prst="rect">
              <a:avLst/>
            </a:prstGeom>
          </p:spPr>
        </p:pic>
        <p:sp>
          <p:nvSpPr>
            <p:cNvPr name="TextBox 10" id="10"/>
            <p:cNvSpPr txBox="true"/>
            <p:nvPr/>
          </p:nvSpPr>
          <p:spPr>
            <a:xfrm rot="0">
              <a:off x="1188387" y="38699"/>
              <a:ext cx="3579217" cy="827828"/>
            </a:xfrm>
            <a:prstGeom prst="rect">
              <a:avLst/>
            </a:prstGeom>
          </p:spPr>
          <p:txBody>
            <a:bodyPr anchor="t" rtlCol="false" tIns="0" lIns="0" bIns="0" rIns="0">
              <a:spAutoFit/>
            </a:bodyPr>
            <a:lstStyle/>
            <a:p>
              <a:pPr algn="ctr">
                <a:lnSpc>
                  <a:spcPts val="4759"/>
                </a:lnSpc>
              </a:pPr>
              <a:r>
                <a:rPr lang="en-US" sz="3399">
                  <a:solidFill>
                    <a:srgbClr val="FFFFFF"/>
                  </a:solidFill>
                  <a:latin typeface="Song Myung"/>
                </a:rPr>
                <a:t>Skill Academy</a:t>
              </a:r>
            </a:p>
          </p:txBody>
        </p:sp>
      </p:grpSp>
      <p:pic>
        <p:nvPicPr>
          <p:cNvPr name="Picture 11" id="11"/>
          <p:cNvPicPr>
            <a:picLocks noChangeAspect="true"/>
          </p:cNvPicPr>
          <p:nvPr/>
        </p:nvPicPr>
        <p:blipFill>
          <a:blip r:embed="rId4"/>
          <a:srcRect l="6340" t="41936" r="41562" b="13438"/>
          <a:stretch>
            <a:fillRect/>
          </a:stretch>
        </p:blipFill>
        <p:spPr>
          <a:xfrm flipH="false" flipV="false" rot="0">
            <a:off x="9446321" y="1879023"/>
            <a:ext cx="6615550" cy="3020008"/>
          </a:xfrm>
          <a:prstGeom prst="rect">
            <a:avLst/>
          </a:prstGeom>
        </p:spPr>
      </p:pic>
      <p:pic>
        <p:nvPicPr>
          <p:cNvPr name="Picture 12" id="12"/>
          <p:cNvPicPr>
            <a:picLocks noChangeAspect="true"/>
          </p:cNvPicPr>
          <p:nvPr/>
        </p:nvPicPr>
        <p:blipFill>
          <a:blip r:embed="rId5"/>
          <a:srcRect l="5755" t="30324" r="54242" b="42738"/>
          <a:stretch>
            <a:fillRect/>
          </a:stretch>
        </p:blipFill>
        <p:spPr>
          <a:xfrm flipH="false" flipV="false" rot="0">
            <a:off x="9446321" y="4992360"/>
            <a:ext cx="5079574" cy="1822980"/>
          </a:xfrm>
          <a:prstGeom prst="rect">
            <a:avLst/>
          </a:prstGeom>
        </p:spPr>
      </p:pic>
      <p:pic>
        <p:nvPicPr>
          <p:cNvPr name="Picture 13" id="13"/>
          <p:cNvPicPr>
            <a:picLocks noChangeAspect="true"/>
          </p:cNvPicPr>
          <p:nvPr/>
        </p:nvPicPr>
        <p:blipFill>
          <a:blip r:embed="rId6"/>
          <a:srcRect l="0" t="0" r="0" b="0"/>
          <a:stretch>
            <a:fillRect/>
          </a:stretch>
        </p:blipFill>
        <p:spPr>
          <a:xfrm flipH="false" flipV="false" rot="0">
            <a:off x="380808" y="1829094"/>
            <a:ext cx="7750766" cy="1462409"/>
          </a:xfrm>
          <a:prstGeom prst="rect">
            <a:avLst/>
          </a:prstGeom>
        </p:spPr>
      </p:pic>
      <p:pic>
        <p:nvPicPr>
          <p:cNvPr name="Picture 14" id="14"/>
          <p:cNvPicPr>
            <a:picLocks noChangeAspect="true"/>
          </p:cNvPicPr>
          <p:nvPr/>
        </p:nvPicPr>
        <p:blipFill>
          <a:blip r:embed="rId7"/>
          <a:srcRect l="0" t="0" r="0" b="0"/>
          <a:stretch>
            <a:fillRect/>
          </a:stretch>
        </p:blipFill>
        <p:spPr>
          <a:xfrm flipH="false" flipV="false" rot="0">
            <a:off x="380808" y="3472478"/>
            <a:ext cx="8196711" cy="3724807"/>
          </a:xfrm>
          <a:prstGeom prst="rect">
            <a:avLst/>
          </a:prstGeom>
        </p:spPr>
      </p:pic>
      <p:sp>
        <p:nvSpPr>
          <p:cNvPr name="TextBox 15" id="15"/>
          <p:cNvSpPr txBox="true"/>
          <p:nvPr/>
        </p:nvSpPr>
        <p:spPr>
          <a:xfrm rot="0">
            <a:off x="4535443" y="197297"/>
            <a:ext cx="4910878" cy="977899"/>
          </a:xfrm>
          <a:prstGeom prst="rect">
            <a:avLst/>
          </a:prstGeom>
        </p:spPr>
        <p:txBody>
          <a:bodyPr anchor="t" rtlCol="false" tIns="0" lIns="0" bIns="0" rIns="0">
            <a:spAutoFit/>
          </a:bodyPr>
          <a:lstStyle/>
          <a:p>
            <a:pPr algn="ctr">
              <a:lnSpc>
                <a:spcPts val="7000"/>
              </a:lnSpc>
            </a:pPr>
            <a:r>
              <a:rPr lang="en-US" sz="5000">
                <a:solidFill>
                  <a:srgbClr val="000000"/>
                </a:solidFill>
                <a:latin typeface="Song Myung"/>
              </a:rPr>
              <a:t>Model Building</a:t>
            </a:r>
          </a:p>
        </p:txBody>
      </p:sp>
      <p:sp>
        <p:nvSpPr>
          <p:cNvPr name="TextBox 16" id="16"/>
          <p:cNvSpPr txBox="true"/>
          <p:nvPr/>
        </p:nvSpPr>
        <p:spPr>
          <a:xfrm rot="0">
            <a:off x="1028700" y="7348339"/>
            <a:ext cx="16698189" cy="2529205"/>
          </a:xfrm>
          <a:prstGeom prst="rect">
            <a:avLst/>
          </a:prstGeom>
        </p:spPr>
        <p:txBody>
          <a:bodyPr anchor="t" rtlCol="false" tIns="0" lIns="0" bIns="0" rIns="0">
            <a:spAutoFit/>
          </a:bodyPr>
          <a:lstStyle/>
          <a:p>
            <a:pPr>
              <a:lnSpc>
                <a:spcPts val="3919"/>
              </a:lnSpc>
            </a:pPr>
            <a:r>
              <a:rPr lang="en-US" sz="2799">
                <a:solidFill>
                  <a:srgbClr val="000000"/>
                </a:solidFill>
                <a:latin typeface="Song Myung Bold"/>
              </a:rPr>
              <a:t>In the Model Building, we used 6 different regression algorithms to predict the Sales of Amazing Mart. These algorithms included Linear Regression, Ridge Regression, Lasso Regression, KNeighbors Regressor, Decision Tree Regressor, and Random Forest Regressor. To train these models, we selected the dependent and independent features and split the dataset into training and testing data. We then created a function to evaluate the models based on their Mean Absolute Error, Mean Squared Error, and R2 Score.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591567"/>
            <a:chOff x="0" y="0"/>
            <a:chExt cx="4816593" cy="419178"/>
          </a:xfrm>
        </p:grpSpPr>
        <p:sp>
          <p:nvSpPr>
            <p:cNvPr name="Freeform 3" id="3"/>
            <p:cNvSpPr/>
            <p:nvPr/>
          </p:nvSpPr>
          <p:spPr>
            <a:xfrm flipH="false" flipV="false">
              <a:off x="0" y="0"/>
              <a:ext cx="4816592" cy="419178"/>
            </a:xfrm>
            <a:custGeom>
              <a:avLst/>
              <a:gdLst/>
              <a:ahLst/>
              <a:cxnLst/>
              <a:rect r="r" b="b" t="t" l="l"/>
              <a:pathLst>
                <a:path h="419178" w="4816592">
                  <a:moveTo>
                    <a:pt x="0" y="0"/>
                  </a:moveTo>
                  <a:lnTo>
                    <a:pt x="4816592" y="0"/>
                  </a:lnTo>
                  <a:lnTo>
                    <a:pt x="4816592" y="419178"/>
                  </a:lnTo>
                  <a:lnTo>
                    <a:pt x="0" y="419178"/>
                  </a:lnTo>
                  <a:close/>
                </a:path>
              </a:pathLst>
            </a:custGeom>
            <a:solidFill>
              <a:srgbClr val="FF5639"/>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rot="5360280">
            <a:off x="3398798" y="805308"/>
            <a:ext cx="1648827" cy="0"/>
          </a:xfrm>
          <a:prstGeom prst="line">
            <a:avLst/>
          </a:prstGeom>
          <a:ln cap="flat" w="38100">
            <a:solidFill>
              <a:srgbClr val="000000"/>
            </a:solidFill>
            <a:prstDash val="solid"/>
            <a:headEnd type="none" len="sm" w="sm"/>
            <a:tailEnd type="none" len="sm" w="sm"/>
          </a:ln>
        </p:spPr>
      </p:sp>
      <p:sp>
        <p:nvSpPr>
          <p:cNvPr name="AutoShape 6" id="6"/>
          <p:cNvSpPr/>
          <p:nvPr/>
        </p:nvSpPr>
        <p:spPr>
          <a:xfrm rot="3580">
            <a:off x="-25" y="1601092"/>
            <a:ext cx="18288010" cy="0"/>
          </a:xfrm>
          <a:prstGeom prst="line">
            <a:avLst/>
          </a:prstGeom>
          <a:ln cap="flat" w="38100">
            <a:solidFill>
              <a:srgbClr val="000000"/>
            </a:solidFill>
            <a:prstDash val="solid"/>
            <a:headEnd type="none" len="sm" w="sm"/>
            <a:tailEnd type="none" len="sm" w="sm"/>
          </a:ln>
        </p:spPr>
      </p:sp>
      <p:sp>
        <p:nvSpPr>
          <p:cNvPr name="AutoShape 7" id="7"/>
          <p:cNvSpPr/>
          <p:nvPr/>
        </p:nvSpPr>
        <p:spPr>
          <a:xfrm>
            <a:off x="9446321" y="776733"/>
            <a:ext cx="8841679" cy="38100"/>
          </a:xfrm>
          <a:prstGeom prst="line">
            <a:avLst/>
          </a:prstGeom>
          <a:ln cap="flat" w="38100">
            <a:solidFill>
              <a:srgbClr val="000000"/>
            </a:solidFill>
            <a:prstDash val="solid"/>
            <a:headEnd type="none" len="sm" w="sm"/>
            <a:tailEnd type="none" len="sm" w="sm"/>
          </a:ln>
        </p:spPr>
      </p:sp>
      <p:grpSp>
        <p:nvGrpSpPr>
          <p:cNvPr name="Group 8" id="8"/>
          <p:cNvGrpSpPr/>
          <p:nvPr/>
        </p:nvGrpSpPr>
        <p:grpSpPr>
          <a:xfrm rot="0">
            <a:off x="380808" y="378805"/>
            <a:ext cx="3575703" cy="649895"/>
            <a:chOff x="0" y="0"/>
            <a:chExt cx="4767604" cy="866527"/>
          </a:xfrm>
        </p:grpSpPr>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0" y="0"/>
              <a:ext cx="902632" cy="866527"/>
            </a:xfrm>
            <a:prstGeom prst="rect">
              <a:avLst/>
            </a:prstGeom>
          </p:spPr>
        </p:pic>
        <p:sp>
          <p:nvSpPr>
            <p:cNvPr name="TextBox 10" id="10"/>
            <p:cNvSpPr txBox="true"/>
            <p:nvPr/>
          </p:nvSpPr>
          <p:spPr>
            <a:xfrm rot="0">
              <a:off x="1188387" y="38699"/>
              <a:ext cx="3579217" cy="827828"/>
            </a:xfrm>
            <a:prstGeom prst="rect">
              <a:avLst/>
            </a:prstGeom>
          </p:spPr>
          <p:txBody>
            <a:bodyPr anchor="t" rtlCol="false" tIns="0" lIns="0" bIns="0" rIns="0">
              <a:spAutoFit/>
            </a:bodyPr>
            <a:lstStyle/>
            <a:p>
              <a:pPr algn="ctr">
                <a:lnSpc>
                  <a:spcPts val="4759"/>
                </a:lnSpc>
              </a:pPr>
              <a:r>
                <a:rPr lang="en-US" sz="3399">
                  <a:solidFill>
                    <a:srgbClr val="FFFFFF"/>
                  </a:solidFill>
                  <a:latin typeface="Song Myung"/>
                </a:rPr>
                <a:t>Skill Academy</a:t>
              </a:r>
            </a:p>
          </p:txBody>
        </p:sp>
      </p:grpSp>
      <p:pic>
        <p:nvPicPr>
          <p:cNvPr name="Picture 11" id="11"/>
          <p:cNvPicPr>
            <a:picLocks noChangeAspect="true"/>
          </p:cNvPicPr>
          <p:nvPr/>
        </p:nvPicPr>
        <p:blipFill>
          <a:blip r:embed="rId4"/>
          <a:srcRect l="0" t="0" r="0" b="0"/>
          <a:stretch>
            <a:fillRect/>
          </a:stretch>
        </p:blipFill>
        <p:spPr>
          <a:xfrm flipH="false" flipV="false" rot="0">
            <a:off x="380808" y="1941866"/>
            <a:ext cx="6776231" cy="1575366"/>
          </a:xfrm>
          <a:prstGeom prst="rect">
            <a:avLst/>
          </a:prstGeom>
        </p:spPr>
      </p:pic>
      <p:pic>
        <p:nvPicPr>
          <p:cNvPr name="Picture 12" id="12"/>
          <p:cNvPicPr>
            <a:picLocks noChangeAspect="true"/>
          </p:cNvPicPr>
          <p:nvPr/>
        </p:nvPicPr>
        <p:blipFill>
          <a:blip r:embed="rId5"/>
          <a:srcRect l="0" t="0" r="0" b="0"/>
          <a:stretch>
            <a:fillRect/>
          </a:stretch>
        </p:blipFill>
        <p:spPr>
          <a:xfrm flipH="false" flipV="false" rot="0">
            <a:off x="380808" y="4286355"/>
            <a:ext cx="8775182" cy="3337041"/>
          </a:xfrm>
          <a:prstGeom prst="rect">
            <a:avLst/>
          </a:prstGeom>
        </p:spPr>
      </p:pic>
      <p:pic>
        <p:nvPicPr>
          <p:cNvPr name="Picture 13" id="13"/>
          <p:cNvPicPr>
            <a:picLocks noChangeAspect="true"/>
          </p:cNvPicPr>
          <p:nvPr/>
        </p:nvPicPr>
        <p:blipFill>
          <a:blip r:embed="rId6"/>
          <a:srcRect l="0" t="0" r="0" b="0"/>
          <a:stretch>
            <a:fillRect/>
          </a:stretch>
        </p:blipFill>
        <p:spPr>
          <a:xfrm flipH="false" flipV="false" rot="0">
            <a:off x="7371156" y="2067817"/>
            <a:ext cx="10712744" cy="1582446"/>
          </a:xfrm>
          <a:prstGeom prst="rect">
            <a:avLst/>
          </a:prstGeom>
        </p:spPr>
      </p:pic>
      <p:pic>
        <p:nvPicPr>
          <p:cNvPr name="Picture 14" id="14"/>
          <p:cNvPicPr>
            <a:picLocks noChangeAspect="true"/>
          </p:cNvPicPr>
          <p:nvPr/>
        </p:nvPicPr>
        <p:blipFill>
          <a:blip r:embed="rId7"/>
          <a:srcRect l="0" t="0" r="0" b="0"/>
          <a:stretch>
            <a:fillRect/>
          </a:stretch>
        </p:blipFill>
        <p:spPr>
          <a:xfrm flipH="false" flipV="false" rot="0">
            <a:off x="9446321" y="4431313"/>
            <a:ext cx="8128485" cy="2571478"/>
          </a:xfrm>
          <a:prstGeom prst="rect">
            <a:avLst/>
          </a:prstGeom>
        </p:spPr>
      </p:pic>
      <p:sp>
        <p:nvSpPr>
          <p:cNvPr name="TextBox 15" id="15"/>
          <p:cNvSpPr txBox="true"/>
          <p:nvPr/>
        </p:nvSpPr>
        <p:spPr>
          <a:xfrm rot="0">
            <a:off x="4535443" y="197297"/>
            <a:ext cx="4910878" cy="977899"/>
          </a:xfrm>
          <a:prstGeom prst="rect">
            <a:avLst/>
          </a:prstGeom>
        </p:spPr>
        <p:txBody>
          <a:bodyPr anchor="t" rtlCol="false" tIns="0" lIns="0" bIns="0" rIns="0">
            <a:spAutoFit/>
          </a:bodyPr>
          <a:lstStyle/>
          <a:p>
            <a:pPr algn="ctr">
              <a:lnSpc>
                <a:spcPts val="7000"/>
              </a:lnSpc>
            </a:pPr>
            <a:r>
              <a:rPr lang="en-US" sz="5000">
                <a:solidFill>
                  <a:srgbClr val="000000"/>
                </a:solidFill>
                <a:latin typeface="Song Myung"/>
              </a:rPr>
              <a:t>Model Building</a:t>
            </a:r>
          </a:p>
        </p:txBody>
      </p:sp>
      <p:sp>
        <p:nvSpPr>
          <p:cNvPr name="TextBox 16" id="16"/>
          <p:cNvSpPr txBox="true"/>
          <p:nvPr/>
        </p:nvSpPr>
        <p:spPr>
          <a:xfrm rot="0">
            <a:off x="561111" y="7717407"/>
            <a:ext cx="16698189" cy="2033905"/>
          </a:xfrm>
          <a:prstGeom prst="rect">
            <a:avLst/>
          </a:prstGeom>
        </p:spPr>
        <p:txBody>
          <a:bodyPr anchor="t" rtlCol="false" tIns="0" lIns="0" bIns="0" rIns="0">
            <a:spAutoFit/>
          </a:bodyPr>
          <a:lstStyle/>
          <a:p>
            <a:pPr>
              <a:lnSpc>
                <a:spcPts val="3919"/>
              </a:lnSpc>
            </a:pPr>
            <a:r>
              <a:rPr lang="en-US" sz="2799">
                <a:solidFill>
                  <a:srgbClr val="000000"/>
                </a:solidFill>
                <a:latin typeface="Song Myung Bold"/>
              </a:rPr>
              <a:t>To further improve the performance of our models, we transformed the columns using OneHotEncoding, Standard Scaler and created a pipeline. After comparing the performance of all models, we concluded that the Random Forest Regressor was the best model with an R2 Score of over 76%. Finally, we saved this model as a binary file using the pickle library for future 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DAFhS84Li4g</dc:identifier>
  <dcterms:modified xsi:type="dcterms:W3CDTF">2011-08-01T06:04:30Z</dcterms:modified>
  <cp:revision>1</cp:revision>
  <dc:title>Data Science Internship Project</dc:title>
</cp:coreProperties>
</file>