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alibri" pitchFamily="34" charset="0"/>
      <p:regular r:id="rId13"/>
      <p:bold r:id="rId14"/>
      <p:italic r:id="rId15"/>
      <p:boldItalic r:id="rId16"/>
    </p:embeddedFont>
    <p:embeddedFont>
      <p:font typeface="Canva Sans Bold" charset="0"/>
      <p:regular r:id="rId17"/>
    </p:embeddedFont>
    <p:embeddedFont>
      <p:font typeface="Song Myung" charset="0"/>
      <p:regular r:id="rId18"/>
    </p:embeddedFont>
    <p:embeddedFont>
      <p:font typeface="Nunito Bold" charset="0"/>
      <p:regular r:id="rId19"/>
    </p:embeddedFont>
    <p:embeddedFont>
      <p:font typeface="Aileron Regular Bold" charset="0"/>
      <p:regular r:id="rId20"/>
    </p:embeddedFont>
    <p:embeddedFont>
      <p:font typeface="Canva Sans"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22" autoAdjust="0"/>
  </p:normalViewPr>
  <p:slideViewPr>
    <p:cSldViewPr>
      <p:cViewPr varScale="1">
        <p:scale>
          <a:sx n="46" d="100"/>
          <a:sy n="46" d="100"/>
        </p:scale>
        <p:origin x="-75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13-Feb-23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13-Feb-23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13-Feb-23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13-Feb-23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13-Feb-23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Vipul-124/Data-Science-Capstone-Project" TargetMode="External"/><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hyperlink" Target="https://vipul-124-data-science-capstone-project-app-car-tz8859.streamlit.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1.svg"/><Relationship Id="rId18" Type="http://schemas.openxmlformats.org/officeDocument/2006/relationships/image" Target="../media/image14.png"/><Relationship Id="rId3" Type="http://schemas.openxmlformats.org/officeDocument/2006/relationships/image" Target="../media/image11.svg"/><Relationship Id="rId21" Type="http://schemas.openxmlformats.org/officeDocument/2006/relationships/image" Target="../media/image29.svg"/><Relationship Id="rId7" Type="http://schemas.openxmlformats.org/officeDocument/2006/relationships/image" Target="../media/image15.svg"/><Relationship Id="rId12" Type="http://schemas.openxmlformats.org/officeDocument/2006/relationships/image" Target="../media/image11.png"/><Relationship Id="rId17" Type="http://schemas.openxmlformats.org/officeDocument/2006/relationships/image" Target="../media/image25.svg"/><Relationship Id="rId2" Type="http://schemas.openxmlformats.org/officeDocument/2006/relationships/image" Target="../media/image6.png"/><Relationship Id="rId16" Type="http://schemas.openxmlformats.org/officeDocument/2006/relationships/image" Target="../media/image13.png"/><Relationship Id="rId20"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9.svg"/><Relationship Id="rId5" Type="http://schemas.openxmlformats.org/officeDocument/2006/relationships/image" Target="../media/image13.svg"/><Relationship Id="rId15" Type="http://schemas.openxmlformats.org/officeDocument/2006/relationships/image" Target="../media/image23.svg"/><Relationship Id="rId23" Type="http://schemas.openxmlformats.org/officeDocument/2006/relationships/image" Target="../media/image31.svg"/><Relationship Id="rId10" Type="http://schemas.openxmlformats.org/officeDocument/2006/relationships/image" Target="../media/image10.png"/><Relationship Id="rId19" Type="http://schemas.openxmlformats.org/officeDocument/2006/relationships/image" Target="../media/image27.svg"/><Relationship Id="rId4" Type="http://schemas.openxmlformats.org/officeDocument/2006/relationships/image" Target="../media/image7.png"/><Relationship Id="rId9" Type="http://schemas.openxmlformats.org/officeDocument/2006/relationships/image" Target="../media/image17.svg"/><Relationship Id="rId14" Type="http://schemas.openxmlformats.org/officeDocument/2006/relationships/image" Target="../media/image12.png"/><Relationship Id="rId22"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563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1778805" y="703752"/>
            <a:ext cx="676974" cy="649895"/>
          </a:xfrm>
          <a:prstGeom prst="rect">
            <a:avLst/>
          </a:prstGeom>
        </p:spPr>
      </p:pic>
      <p:sp>
        <p:nvSpPr>
          <p:cNvPr id="3" name="AutoShape 3"/>
          <p:cNvSpPr/>
          <p:nvPr/>
        </p:nvSpPr>
        <p:spPr>
          <a:xfrm rot="-10796464">
            <a:off x="-237228" y="8376466"/>
            <a:ext cx="18525233" cy="0"/>
          </a:xfrm>
          <a:prstGeom prst="line">
            <a:avLst/>
          </a:prstGeom>
          <a:ln w="38100" cap="flat">
            <a:solidFill>
              <a:srgbClr val="FFFFFF"/>
            </a:solidFill>
            <a:prstDash val="solid"/>
            <a:headEnd type="none" w="sm" len="sm"/>
            <a:tailEnd type="none" w="sm" len="sm"/>
          </a:ln>
        </p:spPr>
      </p:sp>
      <p:grpSp>
        <p:nvGrpSpPr>
          <p:cNvPr id="4" name="Group 4"/>
          <p:cNvGrpSpPr/>
          <p:nvPr/>
        </p:nvGrpSpPr>
        <p:grpSpPr>
          <a:xfrm>
            <a:off x="0" y="8405041"/>
            <a:ext cx="18288000" cy="1934153"/>
            <a:chOff x="0" y="0"/>
            <a:chExt cx="4816593" cy="509406"/>
          </a:xfrm>
        </p:grpSpPr>
        <p:sp>
          <p:nvSpPr>
            <p:cNvPr id="5" name="Freeform 5"/>
            <p:cNvSpPr/>
            <p:nvPr/>
          </p:nvSpPr>
          <p:spPr>
            <a:xfrm>
              <a:off x="0" y="0"/>
              <a:ext cx="4816592" cy="509407"/>
            </a:xfrm>
            <a:custGeom>
              <a:avLst/>
              <a:gdLst/>
              <a:ahLst/>
              <a:cxnLst/>
              <a:rect l="l" t="t" r="r" b="b"/>
              <a:pathLst>
                <a:path w="4816592" h="509407">
                  <a:moveTo>
                    <a:pt x="0" y="0"/>
                  </a:moveTo>
                  <a:lnTo>
                    <a:pt x="4816592" y="0"/>
                  </a:lnTo>
                  <a:lnTo>
                    <a:pt x="4816592" y="509407"/>
                  </a:lnTo>
                  <a:lnTo>
                    <a:pt x="0" y="509407"/>
                  </a:lnTo>
                  <a:close/>
                </a:path>
              </a:pathLst>
            </a:custGeom>
            <a:solidFill>
              <a:srgbClr val="000000"/>
            </a:solidFill>
          </p:spPr>
        </p:sp>
        <p:sp>
          <p:nvSpPr>
            <p:cNvPr id="6" name="TextBox 6"/>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AutoShape 7"/>
          <p:cNvSpPr/>
          <p:nvPr/>
        </p:nvSpPr>
        <p:spPr>
          <a:xfrm rot="5406366">
            <a:off x="-4105284" y="5124450"/>
            <a:ext cx="10287018" cy="0"/>
          </a:xfrm>
          <a:prstGeom prst="line">
            <a:avLst/>
          </a:prstGeom>
          <a:ln w="38100" cap="flat">
            <a:solidFill>
              <a:srgbClr val="FFFFFF"/>
            </a:solidFill>
            <a:prstDash val="solid"/>
            <a:headEnd type="none" w="sm" len="sm"/>
            <a:tailEnd type="none" w="sm" len="sm"/>
          </a:ln>
        </p:spPr>
      </p:sp>
      <p:pic>
        <p:nvPicPr>
          <p:cNvPr id="8" name="Picture 8"/>
          <p:cNvPicPr>
            <a:picLocks noChangeAspect="1"/>
          </p:cNvPicPr>
          <p:nvPr/>
        </p:nvPicPr>
        <p:blipFill>
          <a:blip r:embed="rId4"/>
          <a:srcRect r="42206"/>
          <a:stretch>
            <a:fillRect/>
          </a:stretch>
        </p:blipFill>
        <p:spPr>
          <a:xfrm>
            <a:off x="10659719" y="1602662"/>
            <a:ext cx="7628281" cy="7635154"/>
          </a:xfrm>
          <a:prstGeom prst="rect">
            <a:avLst/>
          </a:prstGeom>
        </p:spPr>
      </p:pic>
      <p:sp>
        <p:nvSpPr>
          <p:cNvPr id="9" name="TextBox 9"/>
          <p:cNvSpPr txBox="1"/>
          <p:nvPr/>
        </p:nvSpPr>
        <p:spPr>
          <a:xfrm>
            <a:off x="1753340" y="2588552"/>
            <a:ext cx="8296437" cy="4006733"/>
          </a:xfrm>
          <a:prstGeom prst="rect">
            <a:avLst/>
          </a:prstGeom>
        </p:spPr>
        <p:txBody>
          <a:bodyPr lIns="0" tIns="0" rIns="0" bIns="0" rtlCol="0" anchor="t">
            <a:spAutoFit/>
          </a:bodyPr>
          <a:lstStyle/>
          <a:p>
            <a:pPr algn="just">
              <a:lnSpc>
                <a:spcPts val="10681"/>
              </a:lnSpc>
            </a:pPr>
            <a:r>
              <a:rPr lang="en-US" sz="7629">
                <a:solidFill>
                  <a:srgbClr val="FFFFFF"/>
                </a:solidFill>
                <a:latin typeface="Canva Sans Bold"/>
              </a:rPr>
              <a:t>Capstone Project</a:t>
            </a:r>
          </a:p>
          <a:p>
            <a:pPr algn="just">
              <a:lnSpc>
                <a:spcPts val="10681"/>
              </a:lnSpc>
            </a:pPr>
            <a:r>
              <a:rPr lang="en-US" sz="7629">
                <a:solidFill>
                  <a:srgbClr val="FFFFFF"/>
                </a:solidFill>
                <a:latin typeface="Canva Sans Bold"/>
              </a:rPr>
              <a:t>on Car Selling</a:t>
            </a:r>
          </a:p>
          <a:p>
            <a:pPr algn="just">
              <a:lnSpc>
                <a:spcPts val="10681"/>
              </a:lnSpc>
            </a:pPr>
            <a:r>
              <a:rPr lang="en-US" sz="7629">
                <a:solidFill>
                  <a:srgbClr val="FFFFFF"/>
                </a:solidFill>
                <a:latin typeface="Canva Sans Bold"/>
              </a:rPr>
              <a:t>Price Prediction</a:t>
            </a:r>
          </a:p>
        </p:txBody>
      </p:sp>
      <p:sp>
        <p:nvSpPr>
          <p:cNvPr id="10" name="TextBox 10"/>
          <p:cNvSpPr txBox="1"/>
          <p:nvPr/>
        </p:nvSpPr>
        <p:spPr>
          <a:xfrm>
            <a:off x="2670095" y="697058"/>
            <a:ext cx="2684413" cy="656590"/>
          </a:xfrm>
          <a:prstGeom prst="rect">
            <a:avLst/>
          </a:prstGeom>
        </p:spPr>
        <p:txBody>
          <a:bodyPr lIns="0" tIns="0" rIns="0" bIns="0" rtlCol="0" anchor="t">
            <a:spAutoFit/>
          </a:bodyPr>
          <a:lstStyle/>
          <a:p>
            <a:pPr algn="ctr">
              <a:lnSpc>
                <a:spcPts val="4759"/>
              </a:lnSpc>
            </a:pPr>
            <a:r>
              <a:rPr lang="en-US" sz="3399">
                <a:solidFill>
                  <a:srgbClr val="FFFFFF"/>
                </a:solidFill>
                <a:latin typeface="Song Myung"/>
              </a:rPr>
              <a:t>Skill Academy</a:t>
            </a:r>
          </a:p>
        </p:txBody>
      </p:sp>
      <p:sp>
        <p:nvSpPr>
          <p:cNvPr id="11" name="TextBox 11"/>
          <p:cNvSpPr txBox="1"/>
          <p:nvPr/>
        </p:nvSpPr>
        <p:spPr>
          <a:xfrm>
            <a:off x="2117292" y="8890153"/>
            <a:ext cx="2893983" cy="571500"/>
          </a:xfrm>
          <a:prstGeom prst="rect">
            <a:avLst/>
          </a:prstGeom>
        </p:spPr>
        <p:txBody>
          <a:bodyPr lIns="0" tIns="0" rIns="0" bIns="0" rtlCol="0" anchor="t">
            <a:spAutoFit/>
          </a:bodyPr>
          <a:lstStyle/>
          <a:p>
            <a:pPr algn="ctr">
              <a:lnSpc>
                <a:spcPts val="4199"/>
              </a:lnSpc>
            </a:pPr>
            <a:r>
              <a:rPr lang="en-US" sz="2999">
                <a:solidFill>
                  <a:srgbClr val="FFFFFF"/>
                </a:solidFill>
                <a:latin typeface="Song Myung Bold"/>
              </a:rPr>
              <a:t>By Vipul Dalal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3836205" cy="3830816"/>
            <a:chOff x="0" y="0"/>
            <a:chExt cx="1010359" cy="1008939"/>
          </a:xfrm>
        </p:grpSpPr>
        <p:sp>
          <p:nvSpPr>
            <p:cNvPr id="3" name="Freeform 3"/>
            <p:cNvSpPr/>
            <p:nvPr/>
          </p:nvSpPr>
          <p:spPr>
            <a:xfrm>
              <a:off x="0" y="0"/>
              <a:ext cx="1010359" cy="1008939"/>
            </a:xfrm>
            <a:custGeom>
              <a:avLst/>
              <a:gdLst/>
              <a:ahLst/>
              <a:cxnLst/>
              <a:rect l="l" t="t" r="r" b="b"/>
              <a:pathLst>
                <a:path w="1010359" h="1008939">
                  <a:moveTo>
                    <a:pt x="0" y="0"/>
                  </a:moveTo>
                  <a:lnTo>
                    <a:pt x="1010359" y="0"/>
                  </a:lnTo>
                  <a:lnTo>
                    <a:pt x="1010359" y="1008939"/>
                  </a:lnTo>
                  <a:lnTo>
                    <a:pt x="0" y="1008939"/>
                  </a:lnTo>
                  <a:close/>
                </a:path>
              </a:pathLst>
            </a:custGeom>
            <a:solidFill>
              <a:srgbClr val="FF5639"/>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AutoShape 5"/>
          <p:cNvSpPr/>
          <p:nvPr/>
        </p:nvSpPr>
        <p:spPr>
          <a:xfrm rot="5400000">
            <a:off x="-1326345" y="5124450"/>
            <a:ext cx="10287000" cy="0"/>
          </a:xfrm>
          <a:prstGeom prst="line">
            <a:avLst/>
          </a:prstGeom>
          <a:ln w="38100" cap="flat">
            <a:solidFill>
              <a:srgbClr val="000000"/>
            </a:solidFill>
            <a:prstDash val="solid"/>
            <a:headEnd type="none" w="sm" len="sm"/>
            <a:tailEnd type="none" w="sm" len="sm"/>
          </a:ln>
        </p:spPr>
      </p:sp>
      <p:sp>
        <p:nvSpPr>
          <p:cNvPr id="6" name="AutoShape 6"/>
          <p:cNvSpPr/>
          <p:nvPr/>
        </p:nvSpPr>
        <p:spPr>
          <a:xfrm rot="3580">
            <a:off x="-5" y="3821291"/>
            <a:ext cx="18288010" cy="0"/>
          </a:xfrm>
          <a:prstGeom prst="line">
            <a:avLst/>
          </a:prstGeom>
          <a:ln w="38100" cap="flat">
            <a:solidFill>
              <a:srgbClr val="000000"/>
            </a:solidFill>
            <a:prstDash val="solid"/>
            <a:headEnd type="none" w="sm" len="sm"/>
            <a:tailEnd type="none" w="sm" len="sm"/>
          </a:ln>
        </p:spPr>
      </p:sp>
      <p:sp>
        <p:nvSpPr>
          <p:cNvPr id="7" name="AutoShape 7"/>
          <p:cNvSpPr/>
          <p:nvPr/>
        </p:nvSpPr>
        <p:spPr>
          <a:xfrm>
            <a:off x="9679789" y="1883366"/>
            <a:ext cx="8608211" cy="0"/>
          </a:xfrm>
          <a:prstGeom prst="line">
            <a:avLst/>
          </a:prstGeom>
          <a:ln w="38100" cap="flat">
            <a:solidFill>
              <a:srgbClr val="000000"/>
            </a:solidFill>
            <a:prstDash val="solid"/>
            <a:headEnd type="none" w="sm" len="sm"/>
            <a:tailEnd type="none" w="sm" len="sm"/>
          </a:ln>
        </p:spPr>
      </p:sp>
      <p:pic>
        <p:nvPicPr>
          <p:cNvPr id="8" name="Picture 8"/>
          <p:cNvPicPr>
            <a:picLocks noChangeAspect="1"/>
          </p:cNvPicPr>
          <p:nvPr/>
        </p:nvPicPr>
        <p:blipFill>
          <a:blip r:embed="rId2"/>
          <a:srcRect/>
          <a:stretch>
            <a:fillRect/>
          </a:stretch>
        </p:blipFill>
        <p:spPr>
          <a:xfrm>
            <a:off x="276368" y="4848816"/>
            <a:ext cx="3283469" cy="3881883"/>
          </a:xfrm>
          <a:prstGeom prst="rect">
            <a:avLst/>
          </a:prstGeom>
        </p:spPr>
      </p:pic>
      <p:sp>
        <p:nvSpPr>
          <p:cNvPr id="9" name="TextBox 9"/>
          <p:cNvSpPr txBox="1"/>
          <p:nvPr/>
        </p:nvSpPr>
        <p:spPr>
          <a:xfrm>
            <a:off x="5220230" y="1076916"/>
            <a:ext cx="4459560" cy="1355725"/>
          </a:xfrm>
          <a:prstGeom prst="rect">
            <a:avLst/>
          </a:prstGeom>
        </p:spPr>
        <p:txBody>
          <a:bodyPr lIns="0" tIns="0" rIns="0" bIns="0" rtlCol="0" anchor="t">
            <a:spAutoFit/>
          </a:bodyPr>
          <a:lstStyle/>
          <a:p>
            <a:pPr algn="ctr">
              <a:lnSpc>
                <a:spcPts val="9799"/>
              </a:lnSpc>
            </a:pPr>
            <a:r>
              <a:rPr lang="en-US" sz="6999">
                <a:solidFill>
                  <a:srgbClr val="24252D"/>
                </a:solidFill>
                <a:latin typeface="Song Myung"/>
              </a:rPr>
              <a:t>Conclusion</a:t>
            </a:r>
          </a:p>
        </p:txBody>
      </p:sp>
      <p:sp>
        <p:nvSpPr>
          <p:cNvPr id="10" name="TextBox 10"/>
          <p:cNvSpPr txBox="1"/>
          <p:nvPr/>
        </p:nvSpPr>
        <p:spPr>
          <a:xfrm>
            <a:off x="4045210" y="4056766"/>
            <a:ext cx="14242790" cy="5924550"/>
          </a:xfrm>
          <a:prstGeom prst="rect">
            <a:avLst/>
          </a:prstGeom>
        </p:spPr>
        <p:txBody>
          <a:bodyPr lIns="0" tIns="0" rIns="0" bIns="0" rtlCol="0" anchor="t">
            <a:spAutoFit/>
          </a:bodyPr>
          <a:lstStyle/>
          <a:p>
            <a:pPr>
              <a:lnSpc>
                <a:spcPts val="4200"/>
              </a:lnSpc>
            </a:pPr>
            <a:r>
              <a:rPr lang="en-US" sz="3000">
                <a:solidFill>
                  <a:srgbClr val="24252D"/>
                </a:solidFill>
                <a:latin typeface="Song Myung"/>
              </a:rPr>
              <a:t>In conclusion, this data science project aimed at predicting the selling price of used cars in the second-hand market based on several factors such as the kilometers driven, year, fuel type, owner, seller type, and transmission. Through the various steps of data cleaning, exploratory data analysis, and model building, we were able to build a highly accurate Random Forest Regressor model with an R2 Score of over 76%. The final step of deploying the model into a Streamlit app made it easy for users to access and generate predictions instantly. However, it is important to note that the accuracy of the model could be improved further by incorporating additional information such as the mileage, condition, and other relevant factors. Nevertheless, the results of this project demonstrate the power of machine learning in providing valuable insights and predictions in the second-hand car market.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3836205" cy="4098711"/>
            <a:chOff x="0" y="0"/>
            <a:chExt cx="1010359" cy="1079496"/>
          </a:xfrm>
        </p:grpSpPr>
        <p:sp>
          <p:nvSpPr>
            <p:cNvPr id="3" name="Freeform 3"/>
            <p:cNvSpPr/>
            <p:nvPr/>
          </p:nvSpPr>
          <p:spPr>
            <a:xfrm>
              <a:off x="0" y="0"/>
              <a:ext cx="1010359" cy="1079496"/>
            </a:xfrm>
            <a:custGeom>
              <a:avLst/>
              <a:gdLst/>
              <a:ahLst/>
              <a:cxnLst/>
              <a:rect l="l" t="t" r="r" b="b"/>
              <a:pathLst>
                <a:path w="1010359" h="1079496">
                  <a:moveTo>
                    <a:pt x="0" y="0"/>
                  </a:moveTo>
                  <a:lnTo>
                    <a:pt x="1010359" y="0"/>
                  </a:lnTo>
                  <a:lnTo>
                    <a:pt x="1010359" y="1079496"/>
                  </a:lnTo>
                  <a:lnTo>
                    <a:pt x="0" y="1079496"/>
                  </a:lnTo>
                  <a:close/>
                </a:path>
              </a:pathLst>
            </a:custGeom>
            <a:solidFill>
              <a:srgbClr val="FF5639"/>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AutoShape 5"/>
          <p:cNvSpPr/>
          <p:nvPr/>
        </p:nvSpPr>
        <p:spPr>
          <a:xfrm rot="5400000">
            <a:off x="-1326345" y="5124450"/>
            <a:ext cx="10287000" cy="0"/>
          </a:xfrm>
          <a:prstGeom prst="line">
            <a:avLst/>
          </a:prstGeom>
          <a:ln w="38100" cap="flat">
            <a:solidFill>
              <a:srgbClr val="000000"/>
            </a:solidFill>
            <a:prstDash val="solid"/>
            <a:headEnd type="none" w="sm" len="sm"/>
            <a:tailEnd type="none" w="sm" len="sm"/>
          </a:ln>
        </p:spPr>
      </p:sp>
      <p:sp>
        <p:nvSpPr>
          <p:cNvPr id="6" name="AutoShape 6"/>
          <p:cNvSpPr/>
          <p:nvPr/>
        </p:nvSpPr>
        <p:spPr>
          <a:xfrm rot="3580">
            <a:off x="-5" y="4089186"/>
            <a:ext cx="18288010" cy="0"/>
          </a:xfrm>
          <a:prstGeom prst="line">
            <a:avLst/>
          </a:prstGeom>
          <a:ln w="38100" cap="flat">
            <a:solidFill>
              <a:srgbClr val="000000"/>
            </a:solidFill>
            <a:prstDash val="solid"/>
            <a:headEnd type="none" w="sm" len="sm"/>
            <a:tailEnd type="none" w="sm" len="sm"/>
          </a:ln>
        </p:spPr>
      </p:sp>
      <p:sp>
        <p:nvSpPr>
          <p:cNvPr id="7" name="AutoShape 7"/>
          <p:cNvSpPr/>
          <p:nvPr/>
        </p:nvSpPr>
        <p:spPr>
          <a:xfrm>
            <a:off x="10028053" y="2178050"/>
            <a:ext cx="8259947" cy="0"/>
          </a:xfrm>
          <a:prstGeom prst="line">
            <a:avLst/>
          </a:prstGeom>
          <a:ln w="38100" cap="flat">
            <a:solidFill>
              <a:srgbClr val="000000"/>
            </a:solidFill>
            <a:prstDash val="solid"/>
            <a:headEnd type="none" w="sm" len="sm"/>
            <a:tailEnd type="none" w="sm" len="sm"/>
          </a:ln>
        </p:spPr>
      </p:sp>
      <p:pic>
        <p:nvPicPr>
          <p:cNvPr id="8" name="Picture 8"/>
          <p:cNvPicPr>
            <a:picLocks noChangeAspect="1"/>
          </p:cNvPicPr>
          <p:nvPr/>
        </p:nvPicPr>
        <p:blipFill>
          <a:blip r:embed="rId2"/>
          <a:srcRect b="12527"/>
          <a:stretch>
            <a:fillRect/>
          </a:stretch>
        </p:blipFill>
        <p:spPr>
          <a:xfrm>
            <a:off x="412620" y="5484187"/>
            <a:ext cx="3010965" cy="2992920"/>
          </a:xfrm>
          <a:prstGeom prst="rect">
            <a:avLst/>
          </a:prstGeom>
        </p:spPr>
      </p:pic>
      <p:sp>
        <p:nvSpPr>
          <p:cNvPr id="9" name="TextBox 9"/>
          <p:cNvSpPr txBox="1"/>
          <p:nvPr/>
        </p:nvSpPr>
        <p:spPr>
          <a:xfrm>
            <a:off x="5220230" y="1371600"/>
            <a:ext cx="4807823" cy="1355725"/>
          </a:xfrm>
          <a:prstGeom prst="rect">
            <a:avLst/>
          </a:prstGeom>
        </p:spPr>
        <p:txBody>
          <a:bodyPr lIns="0" tIns="0" rIns="0" bIns="0" rtlCol="0" anchor="t">
            <a:spAutoFit/>
          </a:bodyPr>
          <a:lstStyle/>
          <a:p>
            <a:pPr algn="ctr">
              <a:lnSpc>
                <a:spcPts val="9799"/>
              </a:lnSpc>
            </a:pPr>
            <a:r>
              <a:rPr lang="en-US" sz="6999">
                <a:solidFill>
                  <a:srgbClr val="24252D"/>
                </a:solidFill>
                <a:latin typeface="Song Myung"/>
              </a:rPr>
              <a:t>References</a:t>
            </a:r>
          </a:p>
        </p:txBody>
      </p:sp>
      <p:sp>
        <p:nvSpPr>
          <p:cNvPr id="10" name="TextBox 10"/>
          <p:cNvSpPr txBox="1"/>
          <p:nvPr/>
        </p:nvSpPr>
        <p:spPr>
          <a:xfrm>
            <a:off x="4663692" y="4555586"/>
            <a:ext cx="12313948" cy="5212079"/>
          </a:xfrm>
          <a:prstGeom prst="rect">
            <a:avLst/>
          </a:prstGeom>
        </p:spPr>
        <p:txBody>
          <a:bodyPr lIns="0" tIns="0" rIns="0" bIns="0" rtlCol="0" anchor="t">
            <a:spAutoFit/>
          </a:bodyPr>
          <a:lstStyle/>
          <a:p>
            <a:pPr marL="712480" lvl="1" indent="-356240">
              <a:lnSpc>
                <a:spcPts val="4620"/>
              </a:lnSpc>
              <a:buFont typeface="Arial"/>
              <a:buChar char="•"/>
            </a:pPr>
            <a:r>
              <a:rPr lang="en-US" sz="3300">
                <a:solidFill>
                  <a:srgbClr val="24252D"/>
                </a:solidFill>
                <a:latin typeface="Canva Sans Bold"/>
              </a:rPr>
              <a:t>Tools used:- </a:t>
            </a:r>
            <a:r>
              <a:rPr lang="en-US" sz="3300">
                <a:solidFill>
                  <a:srgbClr val="24252D"/>
                </a:solidFill>
                <a:latin typeface="Canva Sans"/>
              </a:rPr>
              <a:t>MS</a:t>
            </a:r>
            <a:r>
              <a:rPr lang="en-US" sz="3300">
                <a:solidFill>
                  <a:srgbClr val="24252D"/>
                </a:solidFill>
                <a:latin typeface="Canva Sans Bold"/>
              </a:rPr>
              <a:t> </a:t>
            </a:r>
            <a:r>
              <a:rPr lang="en-US" sz="3300">
                <a:solidFill>
                  <a:srgbClr val="24252D"/>
                </a:solidFill>
                <a:latin typeface="Canva Sans"/>
              </a:rPr>
              <a:t>Excel, VSCode, Python, Numpy, Pandas, Matplotlib, Seaborn, Scikit Learn, Streamlit.</a:t>
            </a:r>
          </a:p>
          <a:p>
            <a:pPr>
              <a:lnSpc>
                <a:spcPts val="4620"/>
              </a:lnSpc>
            </a:pPr>
            <a:endParaRPr/>
          </a:p>
          <a:p>
            <a:pPr marL="712480" lvl="1" indent="-356240">
              <a:lnSpc>
                <a:spcPts val="4620"/>
              </a:lnSpc>
              <a:buFont typeface="Arial"/>
              <a:buChar char="•"/>
            </a:pPr>
            <a:r>
              <a:rPr lang="en-US" sz="3300">
                <a:solidFill>
                  <a:srgbClr val="24252D"/>
                </a:solidFill>
                <a:latin typeface="Canva Sans Bold"/>
              </a:rPr>
              <a:t>Git Hub:- </a:t>
            </a:r>
            <a:r>
              <a:rPr lang="en-US" sz="3300" u="sng">
                <a:solidFill>
                  <a:srgbClr val="24252D"/>
                </a:solidFill>
                <a:latin typeface="Canva Sans"/>
                <a:hlinkClick r:id="rId3" tooltip="https://github.com/Vipul-124/Data-Science-Capstone-Project"/>
              </a:rPr>
              <a:t>https://github.com/Vipul-124/Data-Science-Capstone-Project</a:t>
            </a:r>
          </a:p>
          <a:p>
            <a:pPr>
              <a:lnSpc>
                <a:spcPts val="4620"/>
              </a:lnSpc>
            </a:pPr>
            <a:endParaRPr/>
          </a:p>
          <a:p>
            <a:pPr marL="712480" lvl="1" indent="-356240">
              <a:lnSpc>
                <a:spcPts val="4620"/>
              </a:lnSpc>
              <a:buFont typeface="Arial"/>
              <a:buChar char="•"/>
            </a:pPr>
            <a:r>
              <a:rPr lang="en-US" sz="3300">
                <a:solidFill>
                  <a:srgbClr val="24252D"/>
                </a:solidFill>
                <a:latin typeface="Canva Sans Bold"/>
              </a:rPr>
              <a:t>Streamlit App:- </a:t>
            </a:r>
            <a:r>
              <a:rPr lang="en-US" sz="3300" u="sng">
                <a:solidFill>
                  <a:srgbClr val="24252D"/>
                </a:solidFill>
                <a:latin typeface="Canva Sans"/>
                <a:hlinkClick r:id="rId4" tooltip="https://vipul-124-data-science-capstone-project-app-car-tz8859.streamlit.app"/>
              </a:rPr>
              <a:t>https://vipul-124-data-science-capstone-project-app-car-tz8859.streamlit.app/</a:t>
            </a:r>
          </a:p>
          <a:p>
            <a:pPr>
              <a:lnSpc>
                <a:spcPts val="4620"/>
              </a:lnSpc>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3836205" cy="5143500"/>
            <a:chOff x="0" y="0"/>
            <a:chExt cx="1010359" cy="1354667"/>
          </a:xfrm>
        </p:grpSpPr>
        <p:sp>
          <p:nvSpPr>
            <p:cNvPr id="3" name="Freeform 3"/>
            <p:cNvSpPr/>
            <p:nvPr/>
          </p:nvSpPr>
          <p:spPr>
            <a:xfrm>
              <a:off x="0" y="0"/>
              <a:ext cx="1010359" cy="1354667"/>
            </a:xfrm>
            <a:custGeom>
              <a:avLst/>
              <a:gdLst/>
              <a:ahLst/>
              <a:cxnLst/>
              <a:rect l="l" t="t" r="r" b="b"/>
              <a:pathLst>
                <a:path w="1010359" h="1354667">
                  <a:moveTo>
                    <a:pt x="0" y="0"/>
                  </a:moveTo>
                  <a:lnTo>
                    <a:pt x="1010359" y="0"/>
                  </a:lnTo>
                  <a:lnTo>
                    <a:pt x="1010359" y="1354667"/>
                  </a:lnTo>
                  <a:lnTo>
                    <a:pt x="0" y="1354667"/>
                  </a:lnTo>
                  <a:close/>
                </a:path>
              </a:pathLst>
            </a:custGeom>
            <a:solidFill>
              <a:srgbClr val="FF5639"/>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AutoShape 5"/>
          <p:cNvSpPr/>
          <p:nvPr/>
        </p:nvSpPr>
        <p:spPr>
          <a:xfrm rot="5400000">
            <a:off x="-1326345" y="5124450"/>
            <a:ext cx="10287000" cy="0"/>
          </a:xfrm>
          <a:prstGeom prst="line">
            <a:avLst/>
          </a:prstGeom>
          <a:ln w="38100" cap="flat">
            <a:solidFill>
              <a:srgbClr val="000000"/>
            </a:solidFill>
            <a:prstDash val="solid"/>
            <a:headEnd type="none" w="sm" len="sm"/>
            <a:tailEnd type="none" w="sm" len="sm"/>
          </a:ln>
        </p:spPr>
      </p:sp>
      <p:pic>
        <p:nvPicPr>
          <p:cNvPr id="6" name="Picture 6"/>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1028700" y="2825843"/>
            <a:ext cx="5318028" cy="4728210"/>
          </a:xfrm>
          <a:prstGeom prst="rect">
            <a:avLst/>
          </a:prstGeom>
        </p:spPr>
      </p:pic>
      <p:sp>
        <p:nvSpPr>
          <p:cNvPr id="7" name="TextBox 7"/>
          <p:cNvSpPr txBox="1"/>
          <p:nvPr/>
        </p:nvSpPr>
        <p:spPr>
          <a:xfrm>
            <a:off x="7703606" y="809625"/>
            <a:ext cx="3497793" cy="1795363"/>
          </a:xfrm>
          <a:prstGeom prst="rect">
            <a:avLst/>
          </a:prstGeom>
        </p:spPr>
        <p:txBody>
          <a:bodyPr wrap="square" lIns="0" tIns="0" rIns="0" bIns="0" rtlCol="0" anchor="t">
            <a:spAutoFit/>
          </a:bodyPr>
          <a:lstStyle/>
          <a:p>
            <a:pPr>
              <a:lnSpc>
                <a:spcPts val="7000"/>
              </a:lnSpc>
            </a:pPr>
            <a:r>
              <a:rPr lang="en-US" sz="5000" dirty="0">
                <a:solidFill>
                  <a:srgbClr val="24252D"/>
                </a:solidFill>
                <a:latin typeface="Song Myung"/>
              </a:rPr>
              <a:t>Table </a:t>
            </a:r>
          </a:p>
          <a:p>
            <a:pPr>
              <a:lnSpc>
                <a:spcPts val="7000"/>
              </a:lnSpc>
            </a:pPr>
            <a:r>
              <a:rPr lang="en-US" sz="5000" dirty="0" smtClean="0">
                <a:solidFill>
                  <a:srgbClr val="24252D"/>
                </a:solidFill>
                <a:latin typeface="Song Myung"/>
              </a:rPr>
              <a:t>Of  Contents</a:t>
            </a:r>
            <a:endParaRPr lang="en-US" sz="5000" dirty="0">
              <a:solidFill>
                <a:srgbClr val="24252D"/>
              </a:solidFill>
              <a:latin typeface="Song Myung"/>
            </a:endParaRPr>
          </a:p>
        </p:txBody>
      </p:sp>
      <p:sp>
        <p:nvSpPr>
          <p:cNvPr id="8" name="TextBox 8"/>
          <p:cNvSpPr txBox="1"/>
          <p:nvPr/>
        </p:nvSpPr>
        <p:spPr>
          <a:xfrm>
            <a:off x="7559318" y="3290434"/>
            <a:ext cx="1154609" cy="415290"/>
          </a:xfrm>
          <a:prstGeom prst="rect">
            <a:avLst/>
          </a:prstGeom>
        </p:spPr>
        <p:txBody>
          <a:bodyPr lIns="0" tIns="0" rIns="0" bIns="0" rtlCol="0" anchor="t">
            <a:spAutoFit/>
          </a:bodyPr>
          <a:lstStyle/>
          <a:p>
            <a:pPr algn="ctr">
              <a:lnSpc>
                <a:spcPts val="3359"/>
              </a:lnSpc>
            </a:pPr>
            <a:r>
              <a:rPr lang="en-US" sz="2400">
                <a:solidFill>
                  <a:srgbClr val="FF5639"/>
                </a:solidFill>
                <a:latin typeface="Lexend Deca Bold"/>
              </a:rPr>
              <a:t>Slide 03</a:t>
            </a:r>
          </a:p>
        </p:txBody>
      </p:sp>
      <p:sp>
        <p:nvSpPr>
          <p:cNvPr id="9" name="TextBox 9"/>
          <p:cNvSpPr txBox="1"/>
          <p:nvPr/>
        </p:nvSpPr>
        <p:spPr>
          <a:xfrm>
            <a:off x="7510800" y="3862890"/>
            <a:ext cx="1176000" cy="538609"/>
          </a:xfrm>
          <a:prstGeom prst="rect">
            <a:avLst/>
          </a:prstGeom>
        </p:spPr>
        <p:txBody>
          <a:bodyPr wrap="square" lIns="0" tIns="0" rIns="0" bIns="0" rtlCol="0" anchor="t">
            <a:spAutoFit/>
          </a:bodyPr>
          <a:lstStyle/>
          <a:p>
            <a:pPr algn="ctr">
              <a:lnSpc>
                <a:spcPts val="4200"/>
              </a:lnSpc>
            </a:pPr>
            <a:r>
              <a:rPr lang="en-US" sz="3000" dirty="0" smtClean="0">
                <a:solidFill>
                  <a:srgbClr val="000000"/>
                </a:solidFill>
                <a:latin typeface="Nunito Bold"/>
              </a:rPr>
              <a:t>Goals</a:t>
            </a:r>
            <a:endParaRPr lang="en-US" sz="3000" dirty="0">
              <a:solidFill>
                <a:srgbClr val="000000"/>
              </a:solidFill>
              <a:latin typeface="Nunito Bold"/>
            </a:endParaRPr>
          </a:p>
        </p:txBody>
      </p:sp>
      <p:sp>
        <p:nvSpPr>
          <p:cNvPr id="10" name="TextBox 10"/>
          <p:cNvSpPr txBox="1"/>
          <p:nvPr/>
        </p:nvSpPr>
        <p:spPr>
          <a:xfrm>
            <a:off x="7545403" y="5104223"/>
            <a:ext cx="1182439" cy="415290"/>
          </a:xfrm>
          <a:prstGeom prst="rect">
            <a:avLst/>
          </a:prstGeom>
        </p:spPr>
        <p:txBody>
          <a:bodyPr lIns="0" tIns="0" rIns="0" bIns="0" rtlCol="0" anchor="t">
            <a:spAutoFit/>
          </a:bodyPr>
          <a:lstStyle/>
          <a:p>
            <a:pPr algn="ctr">
              <a:lnSpc>
                <a:spcPts val="3359"/>
              </a:lnSpc>
            </a:pPr>
            <a:r>
              <a:rPr lang="en-US" sz="2400">
                <a:solidFill>
                  <a:srgbClr val="FF5639"/>
                </a:solidFill>
                <a:latin typeface="Lexend Deca Bold"/>
              </a:rPr>
              <a:t>Slide 04</a:t>
            </a:r>
          </a:p>
        </p:txBody>
      </p:sp>
      <p:sp>
        <p:nvSpPr>
          <p:cNvPr id="11" name="TextBox 11"/>
          <p:cNvSpPr txBox="1"/>
          <p:nvPr/>
        </p:nvSpPr>
        <p:spPr>
          <a:xfrm>
            <a:off x="7492678" y="5681438"/>
            <a:ext cx="1687562"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Bold"/>
              </a:rPr>
              <a:t>Summary</a:t>
            </a:r>
          </a:p>
        </p:txBody>
      </p:sp>
      <p:sp>
        <p:nvSpPr>
          <p:cNvPr id="12" name="TextBox 12"/>
          <p:cNvSpPr txBox="1"/>
          <p:nvPr/>
        </p:nvSpPr>
        <p:spPr>
          <a:xfrm>
            <a:off x="7536879" y="6919688"/>
            <a:ext cx="1166515" cy="415290"/>
          </a:xfrm>
          <a:prstGeom prst="rect">
            <a:avLst/>
          </a:prstGeom>
        </p:spPr>
        <p:txBody>
          <a:bodyPr lIns="0" tIns="0" rIns="0" bIns="0" rtlCol="0" anchor="t">
            <a:spAutoFit/>
          </a:bodyPr>
          <a:lstStyle/>
          <a:p>
            <a:pPr algn="ctr">
              <a:lnSpc>
                <a:spcPts val="3359"/>
              </a:lnSpc>
            </a:pPr>
            <a:r>
              <a:rPr lang="en-US" sz="2400">
                <a:solidFill>
                  <a:srgbClr val="FF5639"/>
                </a:solidFill>
                <a:latin typeface="Lexend Deca Bold"/>
              </a:rPr>
              <a:t>Slide 05</a:t>
            </a:r>
          </a:p>
        </p:txBody>
      </p:sp>
      <p:sp>
        <p:nvSpPr>
          <p:cNvPr id="13" name="TextBox 13"/>
          <p:cNvSpPr txBox="1"/>
          <p:nvPr/>
        </p:nvSpPr>
        <p:spPr>
          <a:xfrm>
            <a:off x="12456508" y="3290434"/>
            <a:ext cx="1145828" cy="415290"/>
          </a:xfrm>
          <a:prstGeom prst="rect">
            <a:avLst/>
          </a:prstGeom>
        </p:spPr>
        <p:txBody>
          <a:bodyPr lIns="0" tIns="0" rIns="0" bIns="0" rtlCol="0" anchor="t">
            <a:spAutoFit/>
          </a:bodyPr>
          <a:lstStyle/>
          <a:p>
            <a:pPr algn="ctr">
              <a:lnSpc>
                <a:spcPts val="3359"/>
              </a:lnSpc>
            </a:pPr>
            <a:r>
              <a:rPr lang="en-US" sz="2400">
                <a:solidFill>
                  <a:srgbClr val="FF5639"/>
                </a:solidFill>
                <a:latin typeface="Lexend Deca Bold"/>
              </a:rPr>
              <a:t>Slide 10</a:t>
            </a:r>
          </a:p>
        </p:txBody>
      </p:sp>
      <p:sp>
        <p:nvSpPr>
          <p:cNvPr id="14" name="TextBox 14"/>
          <p:cNvSpPr txBox="1"/>
          <p:nvPr/>
        </p:nvSpPr>
        <p:spPr>
          <a:xfrm>
            <a:off x="12472804" y="5104223"/>
            <a:ext cx="1113234" cy="415290"/>
          </a:xfrm>
          <a:prstGeom prst="rect">
            <a:avLst/>
          </a:prstGeom>
        </p:spPr>
        <p:txBody>
          <a:bodyPr lIns="0" tIns="0" rIns="0" bIns="0" rtlCol="0" anchor="t">
            <a:spAutoFit/>
          </a:bodyPr>
          <a:lstStyle/>
          <a:p>
            <a:pPr algn="ctr">
              <a:lnSpc>
                <a:spcPts val="3359"/>
              </a:lnSpc>
            </a:pPr>
            <a:r>
              <a:rPr lang="en-US" sz="2400">
                <a:solidFill>
                  <a:srgbClr val="FF5639"/>
                </a:solidFill>
                <a:latin typeface="Lexend Deca Bold"/>
              </a:rPr>
              <a:t>Slide 11</a:t>
            </a:r>
          </a:p>
        </p:txBody>
      </p:sp>
      <p:sp>
        <p:nvSpPr>
          <p:cNvPr id="15" name="TextBox 15"/>
          <p:cNvSpPr txBox="1"/>
          <p:nvPr/>
        </p:nvSpPr>
        <p:spPr>
          <a:xfrm>
            <a:off x="7508121" y="7496903"/>
            <a:ext cx="102111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Bold"/>
              </a:rPr>
              <a:t>Tasks</a:t>
            </a:r>
          </a:p>
        </p:txBody>
      </p:sp>
      <p:sp>
        <p:nvSpPr>
          <p:cNvPr id="16" name="TextBox 16"/>
          <p:cNvSpPr txBox="1"/>
          <p:nvPr/>
        </p:nvSpPr>
        <p:spPr>
          <a:xfrm>
            <a:off x="12472804" y="3862890"/>
            <a:ext cx="1948904"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Bold"/>
              </a:rPr>
              <a:t>Conclusion</a:t>
            </a:r>
          </a:p>
        </p:txBody>
      </p:sp>
      <p:sp>
        <p:nvSpPr>
          <p:cNvPr id="17" name="TextBox 17"/>
          <p:cNvSpPr txBox="1"/>
          <p:nvPr/>
        </p:nvSpPr>
        <p:spPr>
          <a:xfrm>
            <a:off x="12456508" y="5681438"/>
            <a:ext cx="2021492" cy="538609"/>
          </a:xfrm>
          <a:prstGeom prst="rect">
            <a:avLst/>
          </a:prstGeom>
        </p:spPr>
        <p:txBody>
          <a:bodyPr wrap="square" lIns="0" tIns="0" rIns="0" bIns="0" rtlCol="0" anchor="t">
            <a:spAutoFit/>
          </a:bodyPr>
          <a:lstStyle/>
          <a:p>
            <a:pPr algn="ctr">
              <a:lnSpc>
                <a:spcPts val="4200"/>
              </a:lnSpc>
            </a:pPr>
            <a:r>
              <a:rPr lang="en-US" sz="3000" dirty="0" smtClean="0">
                <a:solidFill>
                  <a:srgbClr val="000000"/>
                </a:solidFill>
                <a:latin typeface="Nunito Bold"/>
              </a:rPr>
              <a:t>References</a:t>
            </a:r>
            <a:endParaRPr lang="en-US" sz="3000" dirty="0">
              <a:solidFill>
                <a:srgbClr val="000000"/>
              </a:solidFill>
              <a:latin typeface="Nunito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3836205" cy="4527342"/>
            <a:chOff x="0" y="0"/>
            <a:chExt cx="1010359" cy="1192386"/>
          </a:xfrm>
        </p:grpSpPr>
        <p:sp>
          <p:nvSpPr>
            <p:cNvPr id="3" name="Freeform 3"/>
            <p:cNvSpPr/>
            <p:nvPr/>
          </p:nvSpPr>
          <p:spPr>
            <a:xfrm>
              <a:off x="0" y="0"/>
              <a:ext cx="1010359" cy="1192386"/>
            </a:xfrm>
            <a:custGeom>
              <a:avLst/>
              <a:gdLst/>
              <a:ahLst/>
              <a:cxnLst/>
              <a:rect l="l" t="t" r="r" b="b"/>
              <a:pathLst>
                <a:path w="1010359" h="1192386">
                  <a:moveTo>
                    <a:pt x="0" y="0"/>
                  </a:moveTo>
                  <a:lnTo>
                    <a:pt x="1010359" y="0"/>
                  </a:lnTo>
                  <a:lnTo>
                    <a:pt x="1010359" y="1192386"/>
                  </a:lnTo>
                  <a:lnTo>
                    <a:pt x="0" y="1192386"/>
                  </a:lnTo>
                  <a:close/>
                </a:path>
              </a:pathLst>
            </a:custGeom>
            <a:solidFill>
              <a:srgbClr val="FF5639"/>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AutoShape 5"/>
          <p:cNvSpPr/>
          <p:nvPr/>
        </p:nvSpPr>
        <p:spPr>
          <a:xfrm rot="5400000">
            <a:off x="-1326345" y="5124450"/>
            <a:ext cx="10287000" cy="0"/>
          </a:xfrm>
          <a:prstGeom prst="line">
            <a:avLst/>
          </a:prstGeom>
          <a:ln w="38100" cap="flat">
            <a:solidFill>
              <a:srgbClr val="000000"/>
            </a:solidFill>
            <a:prstDash val="solid"/>
            <a:headEnd type="none" w="sm" len="sm"/>
            <a:tailEnd type="none" w="sm" len="sm"/>
          </a:ln>
        </p:spPr>
      </p:sp>
      <p:sp>
        <p:nvSpPr>
          <p:cNvPr id="6" name="AutoShape 6"/>
          <p:cNvSpPr/>
          <p:nvPr/>
        </p:nvSpPr>
        <p:spPr>
          <a:xfrm rot="-3580">
            <a:off x="-5" y="4498767"/>
            <a:ext cx="18288010" cy="0"/>
          </a:xfrm>
          <a:prstGeom prst="line">
            <a:avLst/>
          </a:prstGeom>
          <a:ln w="38100" cap="flat">
            <a:solidFill>
              <a:srgbClr val="000000"/>
            </a:solidFill>
            <a:prstDash val="solid"/>
            <a:headEnd type="none" w="sm" len="sm"/>
            <a:tailEnd type="none" w="sm" len="sm"/>
          </a:ln>
        </p:spPr>
      </p:sp>
      <p:sp>
        <p:nvSpPr>
          <p:cNvPr id="7" name="AutoShape 7"/>
          <p:cNvSpPr/>
          <p:nvPr/>
        </p:nvSpPr>
        <p:spPr>
          <a:xfrm rot="-29107">
            <a:off x="9144308" y="2132808"/>
            <a:ext cx="9186381" cy="111811"/>
          </a:xfrm>
          <a:prstGeom prst="line">
            <a:avLst/>
          </a:prstGeom>
          <a:ln w="38100" cap="flat">
            <a:solidFill>
              <a:srgbClr val="000000"/>
            </a:solidFill>
            <a:prstDash val="solid"/>
            <a:headEnd type="none" w="sm" len="sm"/>
            <a:tailEnd type="none" w="sm" len="sm"/>
          </a:ln>
        </p:spPr>
      </p:sp>
      <p:pic>
        <p:nvPicPr>
          <p:cNvPr id="8" name="Picture 8"/>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578433" y="5566710"/>
            <a:ext cx="3010122" cy="3088744"/>
          </a:xfrm>
          <a:prstGeom prst="rect">
            <a:avLst/>
          </a:prstGeom>
        </p:spPr>
      </p:pic>
      <p:sp>
        <p:nvSpPr>
          <p:cNvPr id="9" name="TextBox 9"/>
          <p:cNvSpPr txBox="1"/>
          <p:nvPr/>
        </p:nvSpPr>
        <p:spPr>
          <a:xfrm>
            <a:off x="5220230" y="1371600"/>
            <a:ext cx="3923770" cy="1355725"/>
          </a:xfrm>
          <a:prstGeom prst="rect">
            <a:avLst/>
          </a:prstGeom>
        </p:spPr>
        <p:txBody>
          <a:bodyPr lIns="0" tIns="0" rIns="0" bIns="0" rtlCol="0" anchor="t">
            <a:spAutoFit/>
          </a:bodyPr>
          <a:lstStyle/>
          <a:p>
            <a:pPr algn="ctr">
              <a:lnSpc>
                <a:spcPts val="9799"/>
              </a:lnSpc>
            </a:pPr>
            <a:r>
              <a:rPr lang="en-US" sz="6999" dirty="0">
                <a:solidFill>
                  <a:srgbClr val="24252D"/>
                </a:solidFill>
                <a:latin typeface="Song Myung Bold"/>
              </a:rPr>
              <a:t>Objective</a:t>
            </a:r>
          </a:p>
        </p:txBody>
      </p:sp>
      <p:sp>
        <p:nvSpPr>
          <p:cNvPr id="10" name="TextBox 10"/>
          <p:cNvSpPr txBox="1"/>
          <p:nvPr/>
        </p:nvSpPr>
        <p:spPr>
          <a:xfrm>
            <a:off x="4045210" y="4743767"/>
            <a:ext cx="14242790" cy="5288280"/>
          </a:xfrm>
          <a:prstGeom prst="rect">
            <a:avLst/>
          </a:prstGeom>
        </p:spPr>
        <p:txBody>
          <a:bodyPr lIns="0" tIns="0" rIns="0" bIns="0" rtlCol="0" anchor="t">
            <a:spAutoFit/>
          </a:bodyPr>
          <a:lstStyle/>
          <a:p>
            <a:pPr>
              <a:lnSpc>
                <a:spcPts val="4619"/>
              </a:lnSpc>
            </a:pPr>
            <a:r>
              <a:rPr lang="en-US" sz="3299">
                <a:solidFill>
                  <a:srgbClr val="24252D"/>
                </a:solidFill>
                <a:latin typeface="Song Myung"/>
              </a:rPr>
              <a:t>Welcome everyone, today our objective is to predict the selling price of used cars in the second-hand market. Our approach will be based on a dataset containing previous selling prices of cars, which includes various parameters such as kilometers driven, year of manufacture, fuel type, type of owner, seller type, and transmission. We will be using advanced statistical and machine learning techniques to analyze the data and build a robust model that can accurately predict the selling price of a car. Then we will create an web application and deploy it on sreamlit to predict the selling price of the car.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3836205" cy="4527342"/>
            <a:chOff x="0" y="0"/>
            <a:chExt cx="1010359" cy="1192386"/>
          </a:xfrm>
        </p:grpSpPr>
        <p:sp>
          <p:nvSpPr>
            <p:cNvPr id="3" name="Freeform 3"/>
            <p:cNvSpPr/>
            <p:nvPr/>
          </p:nvSpPr>
          <p:spPr>
            <a:xfrm>
              <a:off x="0" y="0"/>
              <a:ext cx="1010359" cy="1192386"/>
            </a:xfrm>
            <a:custGeom>
              <a:avLst/>
              <a:gdLst/>
              <a:ahLst/>
              <a:cxnLst/>
              <a:rect l="l" t="t" r="r" b="b"/>
              <a:pathLst>
                <a:path w="1010359" h="1192386">
                  <a:moveTo>
                    <a:pt x="0" y="0"/>
                  </a:moveTo>
                  <a:lnTo>
                    <a:pt x="1010359" y="0"/>
                  </a:lnTo>
                  <a:lnTo>
                    <a:pt x="1010359" y="1192386"/>
                  </a:lnTo>
                  <a:lnTo>
                    <a:pt x="0" y="1192386"/>
                  </a:lnTo>
                  <a:close/>
                </a:path>
              </a:pathLst>
            </a:custGeom>
            <a:solidFill>
              <a:srgbClr val="FF5639"/>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AutoShape 5"/>
          <p:cNvSpPr/>
          <p:nvPr/>
        </p:nvSpPr>
        <p:spPr>
          <a:xfrm rot="5400000">
            <a:off x="-1326345" y="5124450"/>
            <a:ext cx="10287000" cy="0"/>
          </a:xfrm>
          <a:prstGeom prst="line">
            <a:avLst/>
          </a:prstGeom>
          <a:ln w="38100" cap="flat">
            <a:solidFill>
              <a:srgbClr val="000000"/>
            </a:solidFill>
            <a:prstDash val="solid"/>
            <a:headEnd type="none" w="sm" len="sm"/>
            <a:tailEnd type="none" w="sm" len="sm"/>
          </a:ln>
        </p:spPr>
      </p:sp>
      <p:sp>
        <p:nvSpPr>
          <p:cNvPr id="6" name="AutoShape 6"/>
          <p:cNvSpPr/>
          <p:nvPr/>
        </p:nvSpPr>
        <p:spPr>
          <a:xfrm rot="-3580">
            <a:off x="-5" y="4498767"/>
            <a:ext cx="18288010" cy="0"/>
          </a:xfrm>
          <a:prstGeom prst="line">
            <a:avLst/>
          </a:prstGeom>
          <a:ln w="38100" cap="flat">
            <a:solidFill>
              <a:srgbClr val="000000"/>
            </a:solidFill>
            <a:prstDash val="solid"/>
            <a:headEnd type="none" w="sm" len="sm"/>
            <a:tailEnd type="none" w="sm" len="sm"/>
          </a:ln>
        </p:spPr>
      </p:sp>
      <p:sp>
        <p:nvSpPr>
          <p:cNvPr id="7" name="AutoShape 7"/>
          <p:cNvSpPr/>
          <p:nvPr/>
        </p:nvSpPr>
        <p:spPr>
          <a:xfrm>
            <a:off x="9144000" y="2178050"/>
            <a:ext cx="9144000" cy="0"/>
          </a:xfrm>
          <a:prstGeom prst="line">
            <a:avLst/>
          </a:prstGeom>
          <a:ln w="38100" cap="flat">
            <a:solidFill>
              <a:srgbClr val="000000"/>
            </a:solidFill>
            <a:prstDash val="solid"/>
            <a:headEnd type="none" w="sm" len="sm"/>
            <a:tailEnd type="none" w="sm" len="sm"/>
          </a:ln>
        </p:spPr>
      </p:sp>
      <p:pic>
        <p:nvPicPr>
          <p:cNvPr id="8" name="Picture 8"/>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1028700" y="5464974"/>
            <a:ext cx="2102488" cy="3459978"/>
          </a:xfrm>
          <a:prstGeom prst="rect">
            <a:avLst/>
          </a:prstGeom>
        </p:spPr>
      </p:pic>
      <p:sp>
        <p:nvSpPr>
          <p:cNvPr id="9" name="TextBox 9"/>
          <p:cNvSpPr txBox="1"/>
          <p:nvPr/>
        </p:nvSpPr>
        <p:spPr>
          <a:xfrm>
            <a:off x="5220230" y="1371600"/>
            <a:ext cx="3923770" cy="1355725"/>
          </a:xfrm>
          <a:prstGeom prst="rect">
            <a:avLst/>
          </a:prstGeom>
        </p:spPr>
        <p:txBody>
          <a:bodyPr lIns="0" tIns="0" rIns="0" bIns="0" rtlCol="0" anchor="t">
            <a:spAutoFit/>
          </a:bodyPr>
          <a:lstStyle/>
          <a:p>
            <a:pPr algn="ctr">
              <a:lnSpc>
                <a:spcPts val="9799"/>
              </a:lnSpc>
            </a:pPr>
            <a:r>
              <a:rPr lang="en-US" sz="6999">
                <a:solidFill>
                  <a:srgbClr val="24252D"/>
                </a:solidFill>
                <a:latin typeface="Song Myung"/>
              </a:rPr>
              <a:t>Summary</a:t>
            </a:r>
          </a:p>
        </p:txBody>
      </p:sp>
      <p:sp>
        <p:nvSpPr>
          <p:cNvPr id="10" name="TextBox 10"/>
          <p:cNvSpPr txBox="1"/>
          <p:nvPr/>
        </p:nvSpPr>
        <p:spPr>
          <a:xfrm>
            <a:off x="4045210" y="4743767"/>
            <a:ext cx="14242790" cy="5288280"/>
          </a:xfrm>
          <a:prstGeom prst="rect">
            <a:avLst/>
          </a:prstGeom>
        </p:spPr>
        <p:txBody>
          <a:bodyPr lIns="0" tIns="0" rIns="0" bIns="0" rtlCol="0" anchor="t">
            <a:spAutoFit/>
          </a:bodyPr>
          <a:lstStyle/>
          <a:p>
            <a:pPr>
              <a:lnSpc>
                <a:spcPts val="4619"/>
              </a:lnSpc>
            </a:pPr>
            <a:r>
              <a:rPr lang="en-US" sz="3299">
                <a:solidFill>
                  <a:srgbClr val="24252D"/>
                </a:solidFill>
                <a:latin typeface="Song Myung"/>
              </a:rPr>
              <a:t>Our project aimed to analyze the factors affecting the selling price of used cars. Our findings showed that automatic cars are priced higher than manual ones. Additionally, cars sold by dealers tend to have a higher price than those sold by individual sellers. The majority of the cars in the dataset were either petrol or diesel-powered. We also discovered that cars with lower kilometers driven and newer cars tend to have a higher price. Our analysis also revealed that some German car brands have significantly higher values compared to other brands. Lastly, we found that first-owned cars have a slightly higher value compared to others.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3836205" cy="4193967"/>
            <a:chOff x="0" y="0"/>
            <a:chExt cx="1010359" cy="1104584"/>
          </a:xfrm>
        </p:grpSpPr>
        <p:sp>
          <p:nvSpPr>
            <p:cNvPr id="3" name="Freeform 3"/>
            <p:cNvSpPr/>
            <p:nvPr/>
          </p:nvSpPr>
          <p:spPr>
            <a:xfrm>
              <a:off x="0" y="0"/>
              <a:ext cx="1010359" cy="1104584"/>
            </a:xfrm>
            <a:custGeom>
              <a:avLst/>
              <a:gdLst/>
              <a:ahLst/>
              <a:cxnLst/>
              <a:rect l="l" t="t" r="r" b="b"/>
              <a:pathLst>
                <a:path w="1010359" h="1104584">
                  <a:moveTo>
                    <a:pt x="0" y="0"/>
                  </a:moveTo>
                  <a:lnTo>
                    <a:pt x="1010359" y="0"/>
                  </a:lnTo>
                  <a:lnTo>
                    <a:pt x="1010359" y="1104584"/>
                  </a:lnTo>
                  <a:lnTo>
                    <a:pt x="0" y="1104584"/>
                  </a:lnTo>
                  <a:close/>
                </a:path>
              </a:pathLst>
            </a:custGeom>
            <a:solidFill>
              <a:srgbClr val="FF5639"/>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AutoShape 5"/>
          <p:cNvSpPr/>
          <p:nvPr/>
        </p:nvSpPr>
        <p:spPr>
          <a:xfrm rot="5384595">
            <a:off x="1701060" y="2106549"/>
            <a:ext cx="4251240" cy="0"/>
          </a:xfrm>
          <a:prstGeom prst="line">
            <a:avLst/>
          </a:prstGeom>
          <a:ln w="38100" cap="flat">
            <a:solidFill>
              <a:srgbClr val="000000"/>
            </a:solidFill>
            <a:prstDash val="solid"/>
            <a:headEnd type="none" w="sm" len="sm"/>
            <a:tailEnd type="none" w="sm" len="sm"/>
          </a:ln>
        </p:spPr>
      </p:sp>
      <p:pic>
        <p:nvPicPr>
          <p:cNvPr id="6" name="Picture 6"/>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3249649" y="756090"/>
            <a:ext cx="2285597" cy="3119301"/>
          </a:xfrm>
          <a:prstGeom prst="rect">
            <a:avLst/>
          </a:prstGeom>
        </p:spPr>
      </p:pic>
      <p:grpSp>
        <p:nvGrpSpPr>
          <p:cNvPr id="7" name="Group 7"/>
          <p:cNvGrpSpPr/>
          <p:nvPr/>
        </p:nvGrpSpPr>
        <p:grpSpPr>
          <a:xfrm>
            <a:off x="1015195" y="4745211"/>
            <a:ext cx="16600523" cy="5199618"/>
            <a:chOff x="0" y="0"/>
            <a:chExt cx="22134030" cy="6932823"/>
          </a:xfrm>
        </p:grpSpPr>
        <p:pic>
          <p:nvPicPr>
            <p:cNvPr id="8" name="Picture 8"/>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a:stretch>
              <a:fillRect/>
            </a:stretch>
          </p:blipFill>
          <p:spPr>
            <a:xfrm>
              <a:off x="270984" y="0"/>
              <a:ext cx="2442109" cy="2442109"/>
            </a:xfrm>
            <a:prstGeom prst="rect">
              <a:avLst/>
            </a:prstGeom>
          </p:spPr>
        </p:pic>
        <p:pic>
          <p:nvPicPr>
            <p:cNvPr id="9" name="Picture 9"/>
            <p:cNvPicPr>
              <a:picLocks noChangeAspect="1"/>
            </p:cNvPicPr>
            <p:nvPr/>
          </p:nvPicPr>
          <p:blipFill>
            <a:blip r:embed="rId6">
              <a:extLst>
                <a:ext uri="{28A0092B-C50C-407E-A947-70E740481C1C}">
                  <a14:useLocalDpi xmlns="" xmlns:a14="http://schemas.microsoft.com/office/drawing/2010/main" val="0"/>
                </a:ext>
                <a:ext uri="{96DAC541-7B7A-43D3-8B79-37D633B846F1}">
                  <asvg:svgBlip xmlns="" xmlns:asvg="http://schemas.microsoft.com/office/drawing/2016/SVG/main" r:embed="rId7"/>
                </a:ext>
              </a:extLst>
            </a:blip>
            <a:srcRect/>
            <a:stretch>
              <a:fillRect/>
            </a:stretch>
          </p:blipFill>
          <p:spPr>
            <a:xfrm>
              <a:off x="929691" y="658707"/>
              <a:ext cx="1124696" cy="1124696"/>
            </a:xfrm>
            <a:prstGeom prst="rect">
              <a:avLst/>
            </a:prstGeom>
          </p:spPr>
        </p:pic>
        <p:pic>
          <p:nvPicPr>
            <p:cNvPr id="10" name="Picture 10"/>
            <p:cNvPicPr>
              <a:picLocks noChangeAspect="1"/>
            </p:cNvPicPr>
            <p:nvPr/>
          </p:nvPicPr>
          <p:blipFill>
            <a:blip r:embed="rId8" cstate="print">
              <a:extLst>
                <a:ext uri="{28A0092B-C50C-407E-A947-70E740481C1C}">
                  <a14:useLocalDpi xmlns="" xmlns:a14="http://schemas.microsoft.com/office/drawing/2010/main" val="0"/>
                </a:ext>
                <a:ext uri="{96DAC541-7B7A-43D3-8B79-37D633B846F1}">
                  <asvg:svgBlip xmlns="" xmlns:asvg="http://schemas.microsoft.com/office/drawing/2016/SVG/main" r:embed="rId9"/>
                </a:ext>
              </a:extLst>
            </a:blip>
            <a:srcRect/>
            <a:stretch>
              <a:fillRect/>
            </a:stretch>
          </p:blipFill>
          <p:spPr>
            <a:xfrm>
              <a:off x="6030021" y="0"/>
              <a:ext cx="2442109" cy="2442109"/>
            </a:xfrm>
            <a:prstGeom prst="rect">
              <a:avLst/>
            </a:prstGeom>
          </p:spPr>
        </p:pic>
        <p:pic>
          <p:nvPicPr>
            <p:cNvPr id="11" name="Picture 11"/>
            <p:cNvPicPr>
              <a:picLocks noChangeAspect="1"/>
            </p:cNvPicPr>
            <p:nvPr/>
          </p:nvPicPr>
          <p:blipFill>
            <a:blip r:embed="rId10">
              <a:extLst>
                <a:ext uri="{28A0092B-C50C-407E-A947-70E740481C1C}">
                  <a14:useLocalDpi xmlns="" xmlns:a14="http://schemas.microsoft.com/office/drawing/2010/main" val="0"/>
                </a:ext>
                <a:ext uri="{96DAC541-7B7A-43D3-8B79-37D633B846F1}">
                  <asvg:svgBlip xmlns="" xmlns:asvg="http://schemas.microsoft.com/office/drawing/2016/SVG/main" r:embed="rId11"/>
                </a:ext>
              </a:extLst>
            </a:blip>
            <a:srcRect/>
            <a:stretch>
              <a:fillRect/>
            </a:stretch>
          </p:blipFill>
          <p:spPr>
            <a:xfrm>
              <a:off x="6582085" y="552064"/>
              <a:ext cx="1337981" cy="1337981"/>
            </a:xfrm>
            <a:prstGeom prst="rect">
              <a:avLst/>
            </a:prstGeom>
          </p:spPr>
        </p:pic>
        <p:pic>
          <p:nvPicPr>
            <p:cNvPr id="12" name="Picture 12"/>
            <p:cNvPicPr>
              <a:picLocks noChangeAspect="1"/>
            </p:cNvPicPr>
            <p:nvPr/>
          </p:nvPicPr>
          <p:blipFill>
            <a:blip r:embed="rId12" cstate="print">
              <a:extLst>
                <a:ext uri="{28A0092B-C50C-407E-A947-70E740481C1C}">
                  <a14:useLocalDpi xmlns="" xmlns:a14="http://schemas.microsoft.com/office/drawing/2010/main" val="0"/>
                </a:ext>
                <a:ext uri="{96DAC541-7B7A-43D3-8B79-37D633B846F1}">
                  <asvg:svgBlip xmlns="" xmlns:asvg="http://schemas.microsoft.com/office/drawing/2016/SVG/main" r:embed="rId13"/>
                </a:ext>
              </a:extLst>
            </a:blip>
            <a:srcRect/>
            <a:stretch>
              <a:fillRect/>
            </a:stretch>
          </p:blipFill>
          <p:spPr>
            <a:xfrm>
              <a:off x="11707699" y="0"/>
              <a:ext cx="2442109" cy="2442109"/>
            </a:xfrm>
            <a:prstGeom prst="rect">
              <a:avLst/>
            </a:prstGeom>
          </p:spPr>
        </p:pic>
        <p:pic>
          <p:nvPicPr>
            <p:cNvPr id="13" name="Picture 13"/>
            <p:cNvPicPr>
              <a:picLocks noChangeAspect="1"/>
            </p:cNvPicPr>
            <p:nvPr/>
          </p:nvPicPr>
          <p:blipFill>
            <a:blip r:embed="rId14">
              <a:extLst>
                <a:ext uri="{28A0092B-C50C-407E-A947-70E740481C1C}">
                  <a14:useLocalDpi xmlns="" xmlns:a14="http://schemas.microsoft.com/office/drawing/2010/main" val="0"/>
                </a:ext>
                <a:ext uri="{96DAC541-7B7A-43D3-8B79-37D633B846F1}">
                  <asvg:svgBlip xmlns="" xmlns:asvg="http://schemas.microsoft.com/office/drawing/2016/SVG/main" r:embed="rId15"/>
                </a:ext>
              </a:extLst>
            </a:blip>
            <a:srcRect/>
            <a:stretch>
              <a:fillRect/>
            </a:stretch>
          </p:blipFill>
          <p:spPr>
            <a:xfrm>
              <a:off x="12317605" y="609906"/>
              <a:ext cx="1222297" cy="1222297"/>
            </a:xfrm>
            <a:prstGeom prst="rect">
              <a:avLst/>
            </a:prstGeom>
          </p:spPr>
        </p:pic>
        <p:pic>
          <p:nvPicPr>
            <p:cNvPr id="14" name="Picture 14"/>
            <p:cNvPicPr>
              <a:picLocks noChangeAspect="1"/>
            </p:cNvPicPr>
            <p:nvPr/>
          </p:nvPicPr>
          <p:blipFill>
            <a:blip r:embed="rId16">
              <a:extLst>
                <a:ext uri="{28A0092B-C50C-407E-A947-70E740481C1C}">
                  <a14:useLocalDpi xmlns="" xmlns:a14="http://schemas.microsoft.com/office/drawing/2010/main" val="0"/>
                </a:ext>
                <a:ext uri="{96DAC541-7B7A-43D3-8B79-37D633B846F1}">
                  <asvg:svgBlip xmlns="" xmlns:asvg="http://schemas.microsoft.com/office/drawing/2016/SVG/main" r:embed="rId17"/>
                </a:ext>
              </a:extLst>
            </a:blip>
            <a:srcRect/>
            <a:stretch>
              <a:fillRect/>
            </a:stretch>
          </p:blipFill>
          <p:spPr>
            <a:xfrm>
              <a:off x="18281726" y="648109"/>
              <a:ext cx="1181730" cy="1181730"/>
            </a:xfrm>
            <a:prstGeom prst="rect">
              <a:avLst/>
            </a:prstGeom>
          </p:spPr>
        </p:pic>
        <p:pic>
          <p:nvPicPr>
            <p:cNvPr id="15" name="Picture 15"/>
            <p:cNvPicPr>
              <a:picLocks noChangeAspect="1"/>
            </p:cNvPicPr>
            <p:nvPr/>
          </p:nvPicPr>
          <p:blipFill>
            <a:blip r:embed="rId18" cstate="print">
              <a:extLst>
                <a:ext uri="{28A0092B-C50C-407E-A947-70E740481C1C}">
                  <a14:useLocalDpi xmlns="" xmlns:a14="http://schemas.microsoft.com/office/drawing/2010/main" val="0"/>
                </a:ext>
                <a:ext uri="{96DAC541-7B7A-43D3-8B79-37D633B846F1}">
                  <asvg:svgBlip xmlns="" xmlns:asvg="http://schemas.microsoft.com/office/drawing/2016/SVG/main" r:embed="rId19"/>
                </a:ext>
              </a:extLst>
            </a:blip>
            <a:srcRect/>
            <a:stretch>
              <a:fillRect/>
            </a:stretch>
          </p:blipFill>
          <p:spPr>
            <a:xfrm>
              <a:off x="17628847" y="0"/>
              <a:ext cx="2442109" cy="2442109"/>
            </a:xfrm>
            <a:prstGeom prst="rect">
              <a:avLst/>
            </a:prstGeom>
          </p:spPr>
        </p:pic>
        <p:pic>
          <p:nvPicPr>
            <p:cNvPr id="16" name="Picture 16"/>
            <p:cNvPicPr>
              <a:picLocks noChangeAspect="1"/>
            </p:cNvPicPr>
            <p:nvPr/>
          </p:nvPicPr>
          <p:blipFill>
            <a:blip r:embed="rId20">
              <a:extLst>
                <a:ext uri="{28A0092B-C50C-407E-A947-70E740481C1C}">
                  <a14:useLocalDpi xmlns="" xmlns:a14="http://schemas.microsoft.com/office/drawing/2010/main" val="0"/>
                </a:ext>
                <a:ext uri="{96DAC541-7B7A-43D3-8B79-37D633B846F1}">
                  <asvg:svgBlip xmlns="" xmlns:asvg="http://schemas.microsoft.com/office/drawing/2016/SVG/main" r:embed="rId21"/>
                </a:ext>
              </a:extLst>
            </a:blip>
            <a:srcRect/>
            <a:stretch>
              <a:fillRect/>
            </a:stretch>
          </p:blipFill>
          <p:spPr>
            <a:xfrm>
              <a:off x="18267186" y="638339"/>
              <a:ext cx="1165432" cy="1165432"/>
            </a:xfrm>
            <a:prstGeom prst="rect">
              <a:avLst/>
            </a:prstGeom>
          </p:spPr>
        </p:pic>
        <p:sp>
          <p:nvSpPr>
            <p:cNvPr id="17" name="TextBox 17"/>
            <p:cNvSpPr txBox="1"/>
            <p:nvPr/>
          </p:nvSpPr>
          <p:spPr>
            <a:xfrm>
              <a:off x="0" y="3140132"/>
              <a:ext cx="4505183" cy="627569"/>
            </a:xfrm>
            <a:prstGeom prst="rect">
              <a:avLst/>
            </a:prstGeom>
          </p:spPr>
          <p:txBody>
            <a:bodyPr lIns="0" tIns="0" rIns="0" bIns="0" rtlCol="0" anchor="t">
              <a:spAutoFit/>
            </a:bodyPr>
            <a:lstStyle/>
            <a:p>
              <a:pPr>
                <a:lnSpc>
                  <a:spcPts val="4070"/>
                </a:lnSpc>
              </a:pPr>
              <a:r>
                <a:rPr lang="en-US" sz="2713" b="1" spc="54" dirty="0">
                  <a:solidFill>
                    <a:srgbClr val="191919"/>
                  </a:solidFill>
                  <a:latin typeface="Aileron Regular Bold"/>
                </a:rPr>
                <a:t>1 - Data Cleaning</a:t>
              </a:r>
            </a:p>
          </p:txBody>
        </p:sp>
        <p:sp>
          <p:nvSpPr>
            <p:cNvPr id="18" name="TextBox 18"/>
            <p:cNvSpPr txBox="1"/>
            <p:nvPr/>
          </p:nvSpPr>
          <p:spPr>
            <a:xfrm>
              <a:off x="270984" y="3999713"/>
              <a:ext cx="4513949" cy="2933110"/>
            </a:xfrm>
            <a:prstGeom prst="rect">
              <a:avLst/>
            </a:prstGeom>
          </p:spPr>
          <p:txBody>
            <a:bodyPr lIns="0" tIns="0" rIns="0" bIns="0" rtlCol="0" anchor="t">
              <a:spAutoFit/>
            </a:bodyPr>
            <a:lstStyle/>
            <a:p>
              <a:pPr>
                <a:lnSpc>
                  <a:spcPts val="3488"/>
                </a:lnSpc>
              </a:pPr>
              <a:r>
                <a:rPr lang="en-US" sz="2325" spc="46" dirty="0">
                  <a:solidFill>
                    <a:srgbClr val="191919"/>
                  </a:solidFill>
                  <a:latin typeface="Arial" pitchFamily="34" charset="0"/>
                  <a:cs typeface="Arial" pitchFamily="34" charset="0"/>
                </a:rPr>
                <a:t>Data cleaning involves removing missing values, correcting data types, and transforming data for analysis.</a:t>
              </a:r>
            </a:p>
          </p:txBody>
        </p:sp>
        <p:sp>
          <p:nvSpPr>
            <p:cNvPr id="19" name="TextBox 19"/>
            <p:cNvSpPr txBox="1"/>
            <p:nvPr/>
          </p:nvSpPr>
          <p:spPr>
            <a:xfrm>
              <a:off x="5687144" y="3140132"/>
              <a:ext cx="4505183" cy="627569"/>
            </a:xfrm>
            <a:prstGeom prst="rect">
              <a:avLst/>
            </a:prstGeom>
          </p:spPr>
          <p:txBody>
            <a:bodyPr lIns="0" tIns="0" rIns="0" bIns="0" rtlCol="0" anchor="t">
              <a:spAutoFit/>
            </a:bodyPr>
            <a:lstStyle/>
            <a:p>
              <a:pPr>
                <a:lnSpc>
                  <a:spcPts val="4070"/>
                </a:lnSpc>
              </a:pPr>
              <a:r>
                <a:rPr lang="en-US" sz="2713" b="1" spc="54" dirty="0">
                  <a:solidFill>
                    <a:srgbClr val="191919"/>
                  </a:solidFill>
                  <a:latin typeface="Aileron Regular Bold"/>
                </a:rPr>
                <a:t>2 - EDA</a:t>
              </a:r>
            </a:p>
          </p:txBody>
        </p:sp>
        <p:sp>
          <p:nvSpPr>
            <p:cNvPr id="20" name="TextBox 20"/>
            <p:cNvSpPr txBox="1"/>
            <p:nvPr/>
          </p:nvSpPr>
          <p:spPr>
            <a:xfrm>
              <a:off x="5839033" y="3999713"/>
              <a:ext cx="4659893" cy="2933110"/>
            </a:xfrm>
            <a:prstGeom prst="rect">
              <a:avLst/>
            </a:prstGeom>
          </p:spPr>
          <p:txBody>
            <a:bodyPr lIns="0" tIns="0" rIns="0" bIns="0" rtlCol="0" anchor="t">
              <a:spAutoFit/>
            </a:bodyPr>
            <a:lstStyle/>
            <a:p>
              <a:pPr>
                <a:lnSpc>
                  <a:spcPts val="3488"/>
                </a:lnSpc>
              </a:pPr>
              <a:r>
                <a:rPr lang="en-US" sz="2325" spc="46" dirty="0">
                  <a:solidFill>
                    <a:srgbClr val="191919"/>
                  </a:solidFill>
                  <a:latin typeface="Arial" pitchFamily="34" charset="0"/>
                  <a:cs typeface="Arial" pitchFamily="34" charset="0"/>
                </a:rPr>
                <a:t>Exploratory Data Analysis involves visualizing and summarizing data to gain insights.</a:t>
              </a:r>
            </a:p>
          </p:txBody>
        </p:sp>
        <p:sp>
          <p:nvSpPr>
            <p:cNvPr id="21" name="TextBox 21"/>
            <p:cNvSpPr txBox="1"/>
            <p:nvPr/>
          </p:nvSpPr>
          <p:spPr>
            <a:xfrm>
              <a:off x="11407083" y="3140132"/>
              <a:ext cx="4505183" cy="627569"/>
            </a:xfrm>
            <a:prstGeom prst="rect">
              <a:avLst/>
            </a:prstGeom>
          </p:spPr>
          <p:txBody>
            <a:bodyPr lIns="0" tIns="0" rIns="0" bIns="0" rtlCol="0" anchor="t">
              <a:spAutoFit/>
            </a:bodyPr>
            <a:lstStyle/>
            <a:p>
              <a:pPr>
                <a:lnSpc>
                  <a:spcPts val="4070"/>
                </a:lnSpc>
              </a:pPr>
              <a:r>
                <a:rPr lang="en-US" sz="2713" spc="54" dirty="0">
                  <a:solidFill>
                    <a:srgbClr val="191919"/>
                  </a:solidFill>
                  <a:latin typeface="Aileron Regular Bold"/>
                </a:rPr>
                <a:t>3 - Model Building</a:t>
              </a:r>
            </a:p>
          </p:txBody>
        </p:sp>
        <p:sp>
          <p:nvSpPr>
            <p:cNvPr id="22" name="TextBox 22"/>
            <p:cNvSpPr txBox="1"/>
            <p:nvPr/>
          </p:nvSpPr>
          <p:spPr>
            <a:xfrm>
              <a:off x="11555197" y="4027571"/>
              <a:ext cx="4505183" cy="2334656"/>
            </a:xfrm>
            <a:prstGeom prst="rect">
              <a:avLst/>
            </a:prstGeom>
          </p:spPr>
          <p:txBody>
            <a:bodyPr lIns="0" tIns="0" rIns="0" bIns="0" rtlCol="0" anchor="t">
              <a:spAutoFit/>
            </a:bodyPr>
            <a:lstStyle/>
            <a:p>
              <a:pPr>
                <a:lnSpc>
                  <a:spcPts val="3488"/>
                </a:lnSpc>
              </a:pPr>
              <a:r>
                <a:rPr lang="en-US" sz="2325" spc="46" dirty="0">
                  <a:solidFill>
                    <a:srgbClr val="191919"/>
                  </a:solidFill>
                  <a:latin typeface="Arial" pitchFamily="34" charset="0"/>
                  <a:cs typeface="Arial" pitchFamily="34" charset="0"/>
                </a:rPr>
                <a:t>Model Building involves creating and evaluating machine learning models for prediction.</a:t>
              </a:r>
            </a:p>
          </p:txBody>
        </p:sp>
        <p:sp>
          <p:nvSpPr>
            <p:cNvPr id="23" name="TextBox 23"/>
            <p:cNvSpPr txBox="1"/>
            <p:nvPr/>
          </p:nvSpPr>
          <p:spPr>
            <a:xfrm>
              <a:off x="17458287" y="3140132"/>
              <a:ext cx="4505183" cy="627569"/>
            </a:xfrm>
            <a:prstGeom prst="rect">
              <a:avLst/>
            </a:prstGeom>
          </p:spPr>
          <p:txBody>
            <a:bodyPr lIns="0" tIns="0" rIns="0" bIns="0" rtlCol="0" anchor="t">
              <a:spAutoFit/>
            </a:bodyPr>
            <a:lstStyle/>
            <a:p>
              <a:pPr>
                <a:lnSpc>
                  <a:spcPts val="4070"/>
                </a:lnSpc>
              </a:pPr>
              <a:r>
                <a:rPr lang="en-US" sz="2713" spc="54">
                  <a:solidFill>
                    <a:srgbClr val="191919"/>
                  </a:solidFill>
                  <a:latin typeface="Aileron Regular Bold"/>
                </a:rPr>
                <a:t>4 -Deploying</a:t>
              </a:r>
            </a:p>
          </p:txBody>
        </p:sp>
        <p:sp>
          <p:nvSpPr>
            <p:cNvPr id="24" name="TextBox 24"/>
            <p:cNvSpPr txBox="1"/>
            <p:nvPr/>
          </p:nvSpPr>
          <p:spPr>
            <a:xfrm>
              <a:off x="17628847" y="3999713"/>
              <a:ext cx="4505183" cy="2334656"/>
            </a:xfrm>
            <a:prstGeom prst="rect">
              <a:avLst/>
            </a:prstGeom>
          </p:spPr>
          <p:txBody>
            <a:bodyPr lIns="0" tIns="0" rIns="0" bIns="0" rtlCol="0" anchor="t">
              <a:spAutoFit/>
            </a:bodyPr>
            <a:lstStyle/>
            <a:p>
              <a:pPr>
                <a:lnSpc>
                  <a:spcPts val="3488"/>
                </a:lnSpc>
              </a:pPr>
              <a:r>
                <a:rPr lang="en-US" sz="2325" spc="46" dirty="0">
                  <a:solidFill>
                    <a:srgbClr val="191919"/>
                  </a:solidFill>
                  <a:latin typeface="Arial" pitchFamily="34" charset="0"/>
                  <a:cs typeface="Arial" pitchFamily="34" charset="0"/>
                </a:rPr>
                <a:t>Deploying involves integrating a machine learning model into a user-facing application.</a:t>
              </a:r>
            </a:p>
          </p:txBody>
        </p:sp>
        <p:pic>
          <p:nvPicPr>
            <p:cNvPr id="25" name="Picture 25"/>
            <p:cNvPicPr>
              <a:picLocks noChangeAspect="1"/>
            </p:cNvPicPr>
            <p:nvPr/>
          </p:nvPicPr>
          <p:blipFill>
            <a:blip r:embed="rId22" cstate="print">
              <a:extLst>
                <a:ext uri="{28A0092B-C50C-407E-A947-70E740481C1C}">
                  <a14:useLocalDpi xmlns="" xmlns:a14="http://schemas.microsoft.com/office/drawing/2010/main" val="0"/>
                </a:ext>
                <a:ext uri="{96DAC541-7B7A-43D3-8B79-37D633B846F1}">
                  <asvg:svgBlip xmlns="" xmlns:asvg="http://schemas.microsoft.com/office/drawing/2016/SVG/main" r:embed="rId23"/>
                </a:ext>
              </a:extLst>
            </a:blip>
            <a:srcRect/>
            <a:stretch>
              <a:fillRect/>
            </a:stretch>
          </p:blipFill>
          <p:spPr>
            <a:xfrm>
              <a:off x="3219654" y="972754"/>
              <a:ext cx="2303807" cy="460761"/>
            </a:xfrm>
            <a:prstGeom prst="rect">
              <a:avLst/>
            </a:prstGeom>
          </p:spPr>
        </p:pic>
        <p:pic>
          <p:nvPicPr>
            <p:cNvPr id="26" name="Picture 26"/>
            <p:cNvPicPr>
              <a:picLocks noChangeAspect="1"/>
            </p:cNvPicPr>
            <p:nvPr/>
          </p:nvPicPr>
          <p:blipFill>
            <a:blip r:embed="rId22" cstate="print">
              <a:extLst>
                <a:ext uri="{28A0092B-C50C-407E-A947-70E740481C1C}">
                  <a14:useLocalDpi xmlns="" xmlns:a14="http://schemas.microsoft.com/office/drawing/2010/main" val="0"/>
                </a:ext>
                <a:ext uri="{96DAC541-7B7A-43D3-8B79-37D633B846F1}">
                  <asvg:svgBlip xmlns="" xmlns:asvg="http://schemas.microsoft.com/office/drawing/2016/SVG/main" r:embed="rId23"/>
                </a:ext>
              </a:extLst>
            </a:blip>
            <a:srcRect/>
            <a:stretch>
              <a:fillRect/>
            </a:stretch>
          </p:blipFill>
          <p:spPr>
            <a:xfrm>
              <a:off x="8921292" y="972754"/>
              <a:ext cx="2303807" cy="460761"/>
            </a:xfrm>
            <a:prstGeom prst="rect">
              <a:avLst/>
            </a:prstGeom>
          </p:spPr>
        </p:pic>
        <p:pic>
          <p:nvPicPr>
            <p:cNvPr id="27" name="Picture 27"/>
            <p:cNvPicPr>
              <a:picLocks noChangeAspect="1"/>
            </p:cNvPicPr>
            <p:nvPr/>
          </p:nvPicPr>
          <p:blipFill>
            <a:blip r:embed="rId22" cstate="print">
              <a:extLst>
                <a:ext uri="{28A0092B-C50C-407E-A947-70E740481C1C}">
                  <a14:useLocalDpi xmlns="" xmlns:a14="http://schemas.microsoft.com/office/drawing/2010/main" val="0"/>
                </a:ext>
                <a:ext uri="{96DAC541-7B7A-43D3-8B79-37D633B846F1}">
                  <asvg:svgBlip xmlns="" xmlns:asvg="http://schemas.microsoft.com/office/drawing/2016/SVG/main" r:embed="rId23"/>
                </a:ext>
              </a:extLst>
            </a:blip>
            <a:srcRect/>
            <a:stretch>
              <a:fillRect/>
            </a:stretch>
          </p:blipFill>
          <p:spPr>
            <a:xfrm>
              <a:off x="14842440" y="972754"/>
              <a:ext cx="2303807" cy="460761"/>
            </a:xfrm>
            <a:prstGeom prst="rect">
              <a:avLst/>
            </a:prstGeom>
          </p:spPr>
        </p:pic>
      </p:grpSp>
      <p:sp>
        <p:nvSpPr>
          <p:cNvPr id="28" name="AutoShape 28"/>
          <p:cNvSpPr/>
          <p:nvPr/>
        </p:nvSpPr>
        <p:spPr>
          <a:xfrm rot="10796403">
            <a:off x="-5" y="4203532"/>
            <a:ext cx="18288010" cy="0"/>
          </a:xfrm>
          <a:prstGeom prst="line">
            <a:avLst/>
          </a:prstGeom>
          <a:ln w="38100" cap="flat">
            <a:solidFill>
              <a:srgbClr val="000000"/>
            </a:solidFill>
            <a:prstDash val="solid"/>
            <a:headEnd type="none" w="sm" len="sm"/>
            <a:tailEnd type="none" w="sm" len="sm"/>
          </a:ln>
        </p:spPr>
      </p:sp>
      <p:sp>
        <p:nvSpPr>
          <p:cNvPr id="29" name="TextBox 29"/>
          <p:cNvSpPr txBox="1"/>
          <p:nvPr/>
        </p:nvSpPr>
        <p:spPr>
          <a:xfrm>
            <a:off x="12401635" y="1419121"/>
            <a:ext cx="3923770" cy="1440815"/>
          </a:xfrm>
          <a:prstGeom prst="rect">
            <a:avLst/>
          </a:prstGeom>
        </p:spPr>
        <p:txBody>
          <a:bodyPr lIns="0" tIns="0" rIns="0" bIns="0" rtlCol="0" anchor="t">
            <a:spAutoFit/>
          </a:bodyPr>
          <a:lstStyle/>
          <a:p>
            <a:pPr algn="ctr">
              <a:lnSpc>
                <a:spcPts val="10359"/>
              </a:lnSpc>
            </a:pPr>
            <a:r>
              <a:rPr lang="en-US" sz="7399" dirty="0">
                <a:solidFill>
                  <a:srgbClr val="24252D"/>
                </a:solidFill>
                <a:latin typeface="Song Myung"/>
              </a:rPr>
              <a:t>Tasks</a:t>
            </a:r>
          </a:p>
        </p:txBody>
      </p:sp>
      <p:sp>
        <p:nvSpPr>
          <p:cNvPr id="30" name="AutoShape 30"/>
          <p:cNvSpPr/>
          <p:nvPr/>
        </p:nvSpPr>
        <p:spPr>
          <a:xfrm rot="15014">
            <a:off x="5535210" y="2313201"/>
            <a:ext cx="7560493" cy="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3911184"/>
            <a:chOff x="0" y="0"/>
            <a:chExt cx="4816593" cy="1030106"/>
          </a:xfrm>
        </p:grpSpPr>
        <p:sp>
          <p:nvSpPr>
            <p:cNvPr id="3" name="Freeform 3"/>
            <p:cNvSpPr/>
            <p:nvPr/>
          </p:nvSpPr>
          <p:spPr>
            <a:xfrm>
              <a:off x="0" y="0"/>
              <a:ext cx="4816592" cy="1030106"/>
            </a:xfrm>
            <a:custGeom>
              <a:avLst/>
              <a:gdLst/>
              <a:ahLst/>
              <a:cxnLst/>
              <a:rect l="l" t="t" r="r" b="b"/>
              <a:pathLst>
                <a:path w="4816592" h="1030106">
                  <a:moveTo>
                    <a:pt x="0" y="0"/>
                  </a:moveTo>
                  <a:lnTo>
                    <a:pt x="4816592" y="0"/>
                  </a:lnTo>
                  <a:lnTo>
                    <a:pt x="4816592" y="1030106"/>
                  </a:lnTo>
                  <a:lnTo>
                    <a:pt x="0" y="1030106"/>
                  </a:lnTo>
                  <a:close/>
                </a:path>
              </a:pathLst>
            </a:custGeom>
            <a:solidFill>
              <a:srgbClr val="FF5639"/>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AutoShape 5"/>
          <p:cNvSpPr/>
          <p:nvPr/>
        </p:nvSpPr>
        <p:spPr>
          <a:xfrm rot="5400000">
            <a:off x="-1326345" y="5124450"/>
            <a:ext cx="10287000" cy="0"/>
          </a:xfrm>
          <a:prstGeom prst="line">
            <a:avLst/>
          </a:prstGeom>
          <a:ln w="38100" cap="flat">
            <a:solidFill>
              <a:srgbClr val="000000"/>
            </a:solidFill>
            <a:prstDash val="solid"/>
            <a:headEnd type="none" w="sm" len="sm"/>
            <a:tailEnd type="none" w="sm" len="sm"/>
          </a:ln>
        </p:spPr>
      </p:sp>
      <p:sp>
        <p:nvSpPr>
          <p:cNvPr id="6" name="AutoShape 6"/>
          <p:cNvSpPr/>
          <p:nvPr/>
        </p:nvSpPr>
        <p:spPr>
          <a:xfrm rot="3580">
            <a:off x="-5" y="3901659"/>
            <a:ext cx="18288010" cy="0"/>
          </a:xfrm>
          <a:prstGeom prst="line">
            <a:avLst/>
          </a:prstGeom>
          <a:ln w="38100" cap="flat">
            <a:solidFill>
              <a:srgbClr val="000000"/>
            </a:solidFill>
            <a:prstDash val="solid"/>
            <a:headEnd type="none" w="sm" len="sm"/>
            <a:tailEnd type="none" w="sm" len="sm"/>
          </a:ln>
        </p:spPr>
      </p:sp>
      <p:sp>
        <p:nvSpPr>
          <p:cNvPr id="7" name="AutoShape 7"/>
          <p:cNvSpPr/>
          <p:nvPr/>
        </p:nvSpPr>
        <p:spPr>
          <a:xfrm rot="15811">
            <a:off x="10349324" y="1918286"/>
            <a:ext cx="7938718" cy="0"/>
          </a:xfrm>
          <a:prstGeom prst="line">
            <a:avLst/>
          </a:prstGeom>
          <a:ln w="38100" cap="flat">
            <a:solidFill>
              <a:srgbClr val="000000"/>
            </a:solidFill>
            <a:prstDash val="solid"/>
            <a:headEnd type="none" w="sm" len="sm"/>
            <a:tailEnd type="none" w="sm" len="sm"/>
          </a:ln>
        </p:spPr>
      </p:sp>
      <p:pic>
        <p:nvPicPr>
          <p:cNvPr id="8" name="Picture 8"/>
          <p:cNvPicPr>
            <a:picLocks noChangeAspect="1"/>
          </p:cNvPicPr>
          <p:nvPr/>
        </p:nvPicPr>
        <p:blipFill>
          <a:blip r:embed="rId2"/>
          <a:srcRect b="8449"/>
          <a:stretch>
            <a:fillRect/>
          </a:stretch>
        </p:blipFill>
        <p:spPr>
          <a:xfrm>
            <a:off x="306197" y="5610872"/>
            <a:ext cx="3282359" cy="3192822"/>
          </a:xfrm>
          <a:prstGeom prst="rect">
            <a:avLst/>
          </a:prstGeom>
        </p:spPr>
      </p:pic>
      <p:sp>
        <p:nvSpPr>
          <p:cNvPr id="9" name="TextBox 9"/>
          <p:cNvSpPr txBox="1"/>
          <p:nvPr/>
        </p:nvSpPr>
        <p:spPr>
          <a:xfrm>
            <a:off x="4684280" y="1139617"/>
            <a:ext cx="5665086" cy="1273175"/>
          </a:xfrm>
          <a:prstGeom prst="rect">
            <a:avLst/>
          </a:prstGeom>
        </p:spPr>
        <p:txBody>
          <a:bodyPr lIns="0" tIns="0" rIns="0" bIns="0" rtlCol="0" anchor="t">
            <a:spAutoFit/>
          </a:bodyPr>
          <a:lstStyle/>
          <a:p>
            <a:pPr algn="ctr">
              <a:lnSpc>
                <a:spcPts val="9100"/>
              </a:lnSpc>
            </a:pPr>
            <a:r>
              <a:rPr lang="en-US" sz="6500">
                <a:solidFill>
                  <a:srgbClr val="000000"/>
                </a:solidFill>
                <a:latin typeface="Song Myung"/>
              </a:rPr>
              <a:t>Data Cleaning</a:t>
            </a:r>
          </a:p>
        </p:txBody>
      </p:sp>
      <p:sp>
        <p:nvSpPr>
          <p:cNvPr id="10" name="TextBox 10"/>
          <p:cNvSpPr txBox="1"/>
          <p:nvPr/>
        </p:nvSpPr>
        <p:spPr>
          <a:xfrm>
            <a:off x="4232736" y="4304698"/>
            <a:ext cx="13739453" cy="5671820"/>
          </a:xfrm>
          <a:prstGeom prst="rect">
            <a:avLst/>
          </a:prstGeom>
        </p:spPr>
        <p:txBody>
          <a:bodyPr lIns="0" tIns="0" rIns="0" bIns="0" rtlCol="0" anchor="t">
            <a:spAutoFit/>
          </a:bodyPr>
          <a:lstStyle/>
          <a:p>
            <a:pPr>
              <a:lnSpc>
                <a:spcPts val="4480"/>
              </a:lnSpc>
            </a:pPr>
            <a:r>
              <a:rPr lang="en-US" sz="3200" dirty="0">
                <a:solidFill>
                  <a:srgbClr val="24252D"/>
                </a:solidFill>
                <a:latin typeface="Song Myung"/>
              </a:rPr>
              <a:t>In the Data Cleaning step of our project, we have performed some final modifications to the data to ensure it is ready for analysis. Our data was already in good shape with no missing values and appropriate data types, but we took the additional step of separating the brand name and car name into separate columns for better understanding. We also moved the target variable, the selling price, to the end of the dataset for clearer presentation. Finally, we clipped the outliers on the kilometers driven column to 220000 as 99% of the values were below this threshold. These final modifications will allow us to easily and effectively analyze the data in the following steps of the project.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3911184"/>
            <a:chOff x="0" y="0"/>
            <a:chExt cx="4816593" cy="1030106"/>
          </a:xfrm>
        </p:grpSpPr>
        <p:sp>
          <p:nvSpPr>
            <p:cNvPr id="3" name="Freeform 3"/>
            <p:cNvSpPr/>
            <p:nvPr/>
          </p:nvSpPr>
          <p:spPr>
            <a:xfrm>
              <a:off x="0" y="0"/>
              <a:ext cx="4816592" cy="1030106"/>
            </a:xfrm>
            <a:custGeom>
              <a:avLst/>
              <a:gdLst/>
              <a:ahLst/>
              <a:cxnLst/>
              <a:rect l="l" t="t" r="r" b="b"/>
              <a:pathLst>
                <a:path w="4816592" h="1030106">
                  <a:moveTo>
                    <a:pt x="0" y="0"/>
                  </a:moveTo>
                  <a:lnTo>
                    <a:pt x="4816592" y="0"/>
                  </a:lnTo>
                  <a:lnTo>
                    <a:pt x="4816592" y="1030106"/>
                  </a:lnTo>
                  <a:lnTo>
                    <a:pt x="0" y="1030106"/>
                  </a:lnTo>
                  <a:close/>
                </a:path>
              </a:pathLst>
            </a:custGeom>
            <a:solidFill>
              <a:srgbClr val="FF5639"/>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AutoShape 5"/>
          <p:cNvSpPr/>
          <p:nvPr/>
        </p:nvSpPr>
        <p:spPr>
          <a:xfrm rot="5400000">
            <a:off x="-1326345" y="5124450"/>
            <a:ext cx="10287000" cy="0"/>
          </a:xfrm>
          <a:prstGeom prst="line">
            <a:avLst/>
          </a:prstGeom>
          <a:ln w="38100" cap="flat">
            <a:solidFill>
              <a:srgbClr val="000000"/>
            </a:solidFill>
            <a:prstDash val="solid"/>
            <a:headEnd type="none" w="sm" len="sm"/>
            <a:tailEnd type="none" w="sm" len="sm"/>
          </a:ln>
        </p:spPr>
      </p:sp>
      <p:sp>
        <p:nvSpPr>
          <p:cNvPr id="6" name="AutoShape 6"/>
          <p:cNvSpPr/>
          <p:nvPr/>
        </p:nvSpPr>
        <p:spPr>
          <a:xfrm rot="3580">
            <a:off x="-5" y="3901659"/>
            <a:ext cx="18288010" cy="0"/>
          </a:xfrm>
          <a:prstGeom prst="line">
            <a:avLst/>
          </a:prstGeom>
          <a:ln w="38100" cap="flat">
            <a:solidFill>
              <a:srgbClr val="000000"/>
            </a:solidFill>
            <a:prstDash val="solid"/>
            <a:headEnd type="none" w="sm" len="sm"/>
            <a:tailEnd type="none" w="sm" len="sm"/>
          </a:ln>
        </p:spPr>
      </p:sp>
      <p:sp>
        <p:nvSpPr>
          <p:cNvPr id="7" name="AutoShape 7"/>
          <p:cNvSpPr/>
          <p:nvPr/>
        </p:nvSpPr>
        <p:spPr>
          <a:xfrm>
            <a:off x="13959083" y="1936542"/>
            <a:ext cx="4328917" cy="0"/>
          </a:xfrm>
          <a:prstGeom prst="line">
            <a:avLst/>
          </a:prstGeom>
          <a:ln w="38100" cap="flat">
            <a:solidFill>
              <a:srgbClr val="000000"/>
            </a:solidFill>
            <a:prstDash val="solid"/>
            <a:headEnd type="none" w="sm" len="sm"/>
            <a:tailEnd type="none" w="sm" len="sm"/>
          </a:ln>
        </p:spPr>
      </p:sp>
      <p:pic>
        <p:nvPicPr>
          <p:cNvPr id="8" name="Picture 8"/>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497851" y="5419619"/>
            <a:ext cx="3090704" cy="3079466"/>
          </a:xfrm>
          <a:prstGeom prst="rect">
            <a:avLst/>
          </a:prstGeom>
        </p:spPr>
      </p:pic>
      <p:sp>
        <p:nvSpPr>
          <p:cNvPr id="9" name="TextBox 9"/>
          <p:cNvSpPr txBox="1"/>
          <p:nvPr/>
        </p:nvSpPr>
        <p:spPr>
          <a:xfrm>
            <a:off x="4324760" y="1176130"/>
            <a:ext cx="9634323" cy="1273175"/>
          </a:xfrm>
          <a:prstGeom prst="rect">
            <a:avLst/>
          </a:prstGeom>
        </p:spPr>
        <p:txBody>
          <a:bodyPr lIns="0" tIns="0" rIns="0" bIns="0" rtlCol="0" anchor="t">
            <a:spAutoFit/>
          </a:bodyPr>
          <a:lstStyle/>
          <a:p>
            <a:pPr algn="ctr">
              <a:lnSpc>
                <a:spcPts val="9100"/>
              </a:lnSpc>
            </a:pPr>
            <a:r>
              <a:rPr lang="en-US" sz="6500">
                <a:solidFill>
                  <a:srgbClr val="000000"/>
                </a:solidFill>
                <a:latin typeface="Song Myung"/>
              </a:rPr>
              <a:t>Exploratory Data Analysis</a:t>
            </a:r>
          </a:p>
        </p:txBody>
      </p:sp>
      <p:sp>
        <p:nvSpPr>
          <p:cNvPr id="10" name="TextBox 10"/>
          <p:cNvSpPr txBox="1"/>
          <p:nvPr/>
        </p:nvSpPr>
        <p:spPr>
          <a:xfrm>
            <a:off x="4045210" y="4056766"/>
            <a:ext cx="14001972" cy="6026785"/>
          </a:xfrm>
          <a:prstGeom prst="rect">
            <a:avLst/>
          </a:prstGeom>
        </p:spPr>
        <p:txBody>
          <a:bodyPr lIns="0" tIns="0" rIns="0" bIns="0" rtlCol="0" anchor="t">
            <a:spAutoFit/>
          </a:bodyPr>
          <a:lstStyle/>
          <a:p>
            <a:pPr>
              <a:lnSpc>
                <a:spcPts val="4340"/>
              </a:lnSpc>
            </a:pPr>
            <a:r>
              <a:rPr lang="en-US" sz="3100">
                <a:solidFill>
                  <a:srgbClr val="24252D"/>
                </a:solidFill>
                <a:latin typeface="Song Myung"/>
              </a:rPr>
              <a:t> In the Exploratory Data Analysis (EDA) step of our project, we gained insights into the data through various visualizations. Firstly, we plotted the distribution of continuous columns and observed a large spike in the number of cars manufactured between 2011 and 2018. We also noticed that the graphs for kilometers driven and selling price had a similar unimodal distribution. Moving on, we used countplots to study the distribution of car brands and found that Maruti had the highest number of cars in the dataset. Furthermore, we compared the selling price with various categorical columns such as fuel type, seller type, transmission, and owner and found that cars with petrol or diesel fuel, sold by dealers, with automatic transmission and owned by the first owner tend to have significantly higher selling prices compared to the rest.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3787359"/>
            <a:chOff x="0" y="0"/>
            <a:chExt cx="4816593" cy="997494"/>
          </a:xfrm>
        </p:grpSpPr>
        <p:sp>
          <p:nvSpPr>
            <p:cNvPr id="3" name="Freeform 3"/>
            <p:cNvSpPr/>
            <p:nvPr/>
          </p:nvSpPr>
          <p:spPr>
            <a:xfrm>
              <a:off x="0" y="0"/>
              <a:ext cx="4816592" cy="997494"/>
            </a:xfrm>
            <a:custGeom>
              <a:avLst/>
              <a:gdLst/>
              <a:ahLst/>
              <a:cxnLst/>
              <a:rect l="l" t="t" r="r" b="b"/>
              <a:pathLst>
                <a:path w="4816592" h="997494">
                  <a:moveTo>
                    <a:pt x="0" y="0"/>
                  </a:moveTo>
                  <a:lnTo>
                    <a:pt x="4816592" y="0"/>
                  </a:lnTo>
                  <a:lnTo>
                    <a:pt x="4816592" y="997494"/>
                  </a:lnTo>
                  <a:lnTo>
                    <a:pt x="0" y="997494"/>
                  </a:lnTo>
                  <a:close/>
                </a:path>
              </a:pathLst>
            </a:custGeom>
            <a:solidFill>
              <a:srgbClr val="FF5639"/>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AutoShape 5"/>
          <p:cNvSpPr/>
          <p:nvPr/>
        </p:nvSpPr>
        <p:spPr>
          <a:xfrm rot="5400000">
            <a:off x="-1326345" y="5124450"/>
            <a:ext cx="10287000" cy="0"/>
          </a:xfrm>
          <a:prstGeom prst="line">
            <a:avLst/>
          </a:prstGeom>
          <a:ln w="38100" cap="flat">
            <a:solidFill>
              <a:srgbClr val="000000"/>
            </a:solidFill>
            <a:prstDash val="solid"/>
            <a:headEnd type="none" w="sm" len="sm"/>
            <a:tailEnd type="none" w="sm" len="sm"/>
          </a:ln>
        </p:spPr>
      </p:sp>
      <p:sp>
        <p:nvSpPr>
          <p:cNvPr id="6" name="AutoShape 6"/>
          <p:cNvSpPr/>
          <p:nvPr/>
        </p:nvSpPr>
        <p:spPr>
          <a:xfrm rot="3580">
            <a:off x="-5" y="3777834"/>
            <a:ext cx="18288010" cy="0"/>
          </a:xfrm>
          <a:prstGeom prst="line">
            <a:avLst/>
          </a:prstGeom>
          <a:ln w="38100" cap="flat">
            <a:solidFill>
              <a:srgbClr val="000000"/>
            </a:solidFill>
            <a:prstDash val="solid"/>
            <a:headEnd type="none" w="sm" len="sm"/>
            <a:tailEnd type="none" w="sm" len="sm"/>
          </a:ln>
        </p:spPr>
      </p:sp>
      <p:sp>
        <p:nvSpPr>
          <p:cNvPr id="7" name="AutoShape 7"/>
          <p:cNvSpPr/>
          <p:nvPr/>
        </p:nvSpPr>
        <p:spPr>
          <a:xfrm rot="-27916">
            <a:off x="10591958" y="1835652"/>
            <a:ext cx="7695883" cy="70225"/>
          </a:xfrm>
          <a:prstGeom prst="line">
            <a:avLst/>
          </a:prstGeom>
          <a:ln w="38100" cap="flat">
            <a:solidFill>
              <a:srgbClr val="000000"/>
            </a:solidFill>
            <a:prstDash val="solid"/>
            <a:headEnd type="none" w="sm" len="sm"/>
            <a:tailEnd type="none" w="sm" len="sm"/>
          </a:ln>
        </p:spPr>
      </p:sp>
      <p:sp>
        <p:nvSpPr>
          <p:cNvPr id="8" name="TextBox 8"/>
          <p:cNvSpPr txBox="1"/>
          <p:nvPr/>
        </p:nvSpPr>
        <p:spPr>
          <a:xfrm>
            <a:off x="4045755" y="3879284"/>
            <a:ext cx="14242245" cy="6026785"/>
          </a:xfrm>
          <a:prstGeom prst="rect">
            <a:avLst/>
          </a:prstGeom>
        </p:spPr>
        <p:txBody>
          <a:bodyPr lIns="0" tIns="0" rIns="0" bIns="0" rtlCol="0" anchor="t">
            <a:spAutoFit/>
          </a:bodyPr>
          <a:lstStyle/>
          <a:p>
            <a:pPr>
              <a:lnSpc>
                <a:spcPts val="4339"/>
              </a:lnSpc>
            </a:pPr>
            <a:r>
              <a:rPr lang="en-US" sz="3099">
                <a:solidFill>
                  <a:srgbClr val="24252D"/>
                </a:solidFill>
                <a:latin typeface="Song Myung"/>
              </a:rPr>
              <a:t>In the Model Building, we used 6 different regression algorithms to predict the selling price of used cars. These algorithms included Linear Regression, Ridge Regression, Lasso Regression, KNeighbors Regressor, Decision Tree Regressor, and Random Forest Regressor. To train these models, we selected the dependent and independent features and split the dataset into training and testing data. We then created a function to evaluate the models based on their Mean Absolute Error, Mean Squared Error, and R2 Score. To further improve the performance of our models, we transformed the columns using OneHotEncoding and created a pipeline. After comparing the performance of all models, we concluded that the Random Forest Regressor was the best model with an R2 Score of over 76%. Finally, we saved this model as a binary file using the pickle library for future use.</a:t>
            </a:r>
          </a:p>
        </p:txBody>
      </p:sp>
      <p:pic>
        <p:nvPicPr>
          <p:cNvPr id="9" name="Picture 9"/>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358963" y="5422129"/>
            <a:ext cx="3068855" cy="3074445"/>
          </a:xfrm>
          <a:prstGeom prst="rect">
            <a:avLst/>
          </a:prstGeom>
        </p:spPr>
      </p:pic>
      <p:sp>
        <p:nvSpPr>
          <p:cNvPr id="10" name="TextBox 10"/>
          <p:cNvSpPr txBox="1"/>
          <p:nvPr/>
        </p:nvSpPr>
        <p:spPr>
          <a:xfrm>
            <a:off x="4324760" y="1176130"/>
            <a:ext cx="6339218" cy="1273175"/>
          </a:xfrm>
          <a:prstGeom prst="rect">
            <a:avLst/>
          </a:prstGeom>
        </p:spPr>
        <p:txBody>
          <a:bodyPr lIns="0" tIns="0" rIns="0" bIns="0" rtlCol="0" anchor="t">
            <a:spAutoFit/>
          </a:bodyPr>
          <a:lstStyle/>
          <a:p>
            <a:pPr algn="ctr">
              <a:lnSpc>
                <a:spcPts val="9100"/>
              </a:lnSpc>
            </a:pPr>
            <a:r>
              <a:rPr lang="en-US" sz="6500">
                <a:solidFill>
                  <a:srgbClr val="000000"/>
                </a:solidFill>
                <a:latin typeface="Song Myung"/>
              </a:rPr>
              <a:t>Model Building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3787359"/>
            <a:chOff x="0" y="0"/>
            <a:chExt cx="4816593" cy="997494"/>
          </a:xfrm>
        </p:grpSpPr>
        <p:sp>
          <p:nvSpPr>
            <p:cNvPr id="3" name="Freeform 3"/>
            <p:cNvSpPr/>
            <p:nvPr/>
          </p:nvSpPr>
          <p:spPr>
            <a:xfrm>
              <a:off x="0" y="0"/>
              <a:ext cx="4816592" cy="997494"/>
            </a:xfrm>
            <a:custGeom>
              <a:avLst/>
              <a:gdLst/>
              <a:ahLst/>
              <a:cxnLst/>
              <a:rect l="l" t="t" r="r" b="b"/>
              <a:pathLst>
                <a:path w="4816592" h="997494">
                  <a:moveTo>
                    <a:pt x="0" y="0"/>
                  </a:moveTo>
                  <a:lnTo>
                    <a:pt x="4816592" y="0"/>
                  </a:lnTo>
                  <a:lnTo>
                    <a:pt x="4816592" y="997494"/>
                  </a:lnTo>
                  <a:lnTo>
                    <a:pt x="0" y="997494"/>
                  </a:lnTo>
                  <a:close/>
                </a:path>
              </a:pathLst>
            </a:custGeom>
            <a:solidFill>
              <a:srgbClr val="FF5639"/>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AutoShape 5"/>
          <p:cNvSpPr/>
          <p:nvPr/>
        </p:nvSpPr>
        <p:spPr>
          <a:xfrm rot="5400000">
            <a:off x="-1326345" y="5124450"/>
            <a:ext cx="10287000" cy="0"/>
          </a:xfrm>
          <a:prstGeom prst="line">
            <a:avLst/>
          </a:prstGeom>
          <a:ln w="38100" cap="flat">
            <a:solidFill>
              <a:srgbClr val="000000"/>
            </a:solidFill>
            <a:prstDash val="solid"/>
            <a:headEnd type="none" w="sm" len="sm"/>
            <a:tailEnd type="none" w="sm" len="sm"/>
          </a:ln>
        </p:spPr>
      </p:sp>
      <p:sp>
        <p:nvSpPr>
          <p:cNvPr id="6" name="AutoShape 6"/>
          <p:cNvSpPr/>
          <p:nvPr/>
        </p:nvSpPr>
        <p:spPr>
          <a:xfrm rot="3580">
            <a:off x="-5" y="3777834"/>
            <a:ext cx="18288010" cy="0"/>
          </a:xfrm>
          <a:prstGeom prst="line">
            <a:avLst/>
          </a:prstGeom>
          <a:ln w="38100" cap="flat">
            <a:solidFill>
              <a:srgbClr val="000000"/>
            </a:solidFill>
            <a:prstDash val="solid"/>
            <a:headEnd type="none" w="sm" len="sm"/>
            <a:tailEnd type="none" w="sm" len="sm"/>
          </a:ln>
        </p:spPr>
      </p:sp>
      <p:sp>
        <p:nvSpPr>
          <p:cNvPr id="7" name="AutoShape 7"/>
          <p:cNvSpPr/>
          <p:nvPr/>
        </p:nvSpPr>
        <p:spPr>
          <a:xfrm rot="-11846">
            <a:off x="9304710" y="1890108"/>
            <a:ext cx="8983317" cy="0"/>
          </a:xfrm>
          <a:prstGeom prst="line">
            <a:avLst/>
          </a:prstGeom>
          <a:ln w="38100" cap="flat">
            <a:solidFill>
              <a:srgbClr val="000000"/>
            </a:solidFill>
            <a:prstDash val="solid"/>
            <a:headEnd type="none" w="sm" len="sm"/>
            <a:tailEnd type="none" w="sm" len="sm"/>
          </a:ln>
        </p:spPr>
      </p:sp>
      <p:pic>
        <p:nvPicPr>
          <p:cNvPr id="8" name="Picture 8"/>
          <p:cNvPicPr>
            <a:picLocks noChangeAspect="1"/>
          </p:cNvPicPr>
          <p:nvPr/>
        </p:nvPicPr>
        <p:blipFill>
          <a:blip r:embed="rId2"/>
          <a:srcRect/>
          <a:stretch>
            <a:fillRect/>
          </a:stretch>
        </p:blipFill>
        <p:spPr>
          <a:xfrm>
            <a:off x="0" y="4849771"/>
            <a:ext cx="3790529" cy="3790529"/>
          </a:xfrm>
          <a:prstGeom prst="rect">
            <a:avLst/>
          </a:prstGeom>
        </p:spPr>
      </p:pic>
      <p:sp>
        <p:nvSpPr>
          <p:cNvPr id="9" name="TextBox 9"/>
          <p:cNvSpPr txBox="1"/>
          <p:nvPr/>
        </p:nvSpPr>
        <p:spPr>
          <a:xfrm>
            <a:off x="4045755" y="3879284"/>
            <a:ext cx="14242245" cy="6026785"/>
          </a:xfrm>
          <a:prstGeom prst="rect">
            <a:avLst/>
          </a:prstGeom>
        </p:spPr>
        <p:txBody>
          <a:bodyPr lIns="0" tIns="0" rIns="0" bIns="0" rtlCol="0" anchor="t">
            <a:spAutoFit/>
          </a:bodyPr>
          <a:lstStyle/>
          <a:p>
            <a:pPr>
              <a:lnSpc>
                <a:spcPts val="4339"/>
              </a:lnSpc>
            </a:pPr>
            <a:r>
              <a:rPr lang="en-US" sz="3099">
                <a:solidFill>
                  <a:srgbClr val="24252D"/>
                </a:solidFill>
                <a:latin typeface="Song Myung"/>
              </a:rPr>
              <a:t>In the final step of the project, we created a Streamlit app for predicting the selling price of used cars. We utilized the Streamlit library to build an interactive and user-friendly application that could provide instant predictions based on the input data. The app was titled "Car Selling Price Predictor" and had a user-friendly interface that consisted of selectboxes for 7 columns: brand name, car name, year, fuel type, seller type, transmission, and owner, and a number input for the kilometers driven. After the user inputs the required data, a button was provided to generate the prediction of the car's selling price, which was calculated using the saved machine learning model from the previous step. This Streamlit app was an effective tool that allowed users to easily predict the selling price of used cars and make informed decisions.</a:t>
            </a:r>
          </a:p>
        </p:txBody>
      </p:sp>
      <p:sp>
        <p:nvSpPr>
          <p:cNvPr id="10" name="TextBox 10"/>
          <p:cNvSpPr txBox="1"/>
          <p:nvPr/>
        </p:nvSpPr>
        <p:spPr>
          <a:xfrm>
            <a:off x="4485497" y="1145174"/>
            <a:ext cx="4819240" cy="1273175"/>
          </a:xfrm>
          <a:prstGeom prst="rect">
            <a:avLst/>
          </a:prstGeom>
        </p:spPr>
        <p:txBody>
          <a:bodyPr lIns="0" tIns="0" rIns="0" bIns="0" rtlCol="0" anchor="t">
            <a:spAutoFit/>
          </a:bodyPr>
          <a:lstStyle/>
          <a:p>
            <a:pPr algn="ctr">
              <a:lnSpc>
                <a:spcPts val="9100"/>
              </a:lnSpc>
            </a:pPr>
            <a:r>
              <a:rPr lang="en-US" sz="6500">
                <a:solidFill>
                  <a:srgbClr val="000000"/>
                </a:solidFill>
                <a:latin typeface="Song Myung"/>
              </a:rPr>
              <a:t>Deploying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1124</Words>
  <Application>Microsoft Office PowerPoint</Application>
  <PresentationFormat>Custom</PresentationFormat>
  <Paragraphs>46</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Canva Sans Bold</vt:lpstr>
      <vt:lpstr>Song Myung</vt:lpstr>
      <vt:lpstr>Song Myung Bold</vt:lpstr>
      <vt:lpstr>Lexend Deca Bold</vt:lpstr>
      <vt:lpstr>Nunito Bold</vt:lpstr>
      <vt:lpstr>Aileron Regular Bold</vt:lpstr>
      <vt:lpstr>Canva Sans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Presentation</dc:title>
  <cp:lastModifiedBy>Windows User</cp:lastModifiedBy>
  <cp:revision>2</cp:revision>
  <dcterms:created xsi:type="dcterms:W3CDTF">2006-08-16T00:00:00Z</dcterms:created>
  <dcterms:modified xsi:type="dcterms:W3CDTF">2023-02-13T10:52:50Z</dcterms:modified>
  <dc:identifier>DAFaE8-MP3w</dc:identifier>
</cp:coreProperties>
</file>