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Lst>
  <p:sldIdLst>
    <p:sldId id="257" r:id="rId2"/>
    <p:sldId id="26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48"/>
  </p:normalViewPr>
  <p:slideViewPr>
    <p:cSldViewPr snapToGrid="0">
      <p:cViewPr varScale="1">
        <p:scale>
          <a:sx n="115" d="100"/>
          <a:sy n="115"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D3B7E4A1-8E43-244F-8D58-6E4D32D5E9B2}" type="datetimeFigureOut">
              <a:rPr lang="en-US" smtClean="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344209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B7E4A1-8E43-244F-8D58-6E4D32D5E9B2}"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233069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B7E4A1-8E43-244F-8D58-6E4D32D5E9B2}"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204950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3B7E4A1-8E43-244F-8D58-6E4D32D5E9B2}" type="datetimeFigureOut">
              <a:rPr lang="en-US" smtClean="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189549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3B7E4A1-8E43-244F-8D58-6E4D32D5E9B2}" type="datetimeFigureOut">
              <a:rPr lang="en-US" smtClean="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27710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D3B7E4A1-8E43-244F-8D58-6E4D32D5E9B2}" type="datetimeFigureOut">
              <a:rPr lang="en-US" smtClean="0"/>
              <a:t>3/10/23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144545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D3B7E4A1-8E43-244F-8D58-6E4D32D5E9B2}" type="datetimeFigureOut">
              <a:rPr lang="en-US" smtClean="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C0A7B-F909-C247-A84C-ADCD8D4060A9}"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02823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3B7E4A1-8E43-244F-8D58-6E4D32D5E9B2}" type="datetimeFigureOut">
              <a:rPr lang="en-US" smtClean="0"/>
              <a:t>3/10/23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268749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7E4A1-8E43-244F-8D58-6E4D32D5E9B2}" type="datetimeFigureOut">
              <a:rPr lang="en-US" smtClean="0"/>
              <a:t>3/10/23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33101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3B7E4A1-8E43-244F-8D58-6E4D32D5E9B2}" type="datetimeFigureOut">
              <a:rPr lang="en-US" smtClean="0"/>
              <a:t>3/10/23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173902188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3B7E4A1-8E43-244F-8D58-6E4D32D5E9B2}" type="datetimeFigureOut">
              <a:rPr lang="en-US" smtClean="0"/>
              <a:t>3/10/23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4FC0A7B-F909-C247-A84C-ADCD8D4060A9}" type="slidenum">
              <a:rPr lang="en-US" smtClean="0"/>
              <a:t>‹#›</a:t>
            </a:fld>
            <a:endParaRPr lang="en-US"/>
          </a:p>
        </p:txBody>
      </p:sp>
    </p:spTree>
    <p:extLst>
      <p:ext uri="{BB962C8B-B14F-4D97-AF65-F5344CB8AC3E}">
        <p14:creationId xmlns:p14="http://schemas.microsoft.com/office/powerpoint/2010/main" val="10099593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3B7E4A1-8E43-244F-8D58-6E4D32D5E9B2}" type="datetimeFigureOut">
              <a:rPr lang="en-US" smtClean="0"/>
              <a:t>3/10/23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4FC0A7B-F909-C247-A84C-ADCD8D4060A9}" type="slidenum">
              <a:rPr lang="en-US" smtClean="0"/>
              <a:t>‹#›</a:t>
            </a:fld>
            <a:endParaRPr lang="en-US"/>
          </a:p>
        </p:txBody>
      </p:sp>
    </p:spTree>
    <p:extLst>
      <p:ext uri="{BB962C8B-B14F-4D97-AF65-F5344CB8AC3E}">
        <p14:creationId xmlns:p14="http://schemas.microsoft.com/office/powerpoint/2010/main" val="4225875170"/>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EEC19A-6935-5592-62D2-77955FB8D333}"/>
              </a:ext>
            </a:extLst>
          </p:cNvPr>
          <p:cNvSpPr>
            <a:spLocks noChangeArrowheads="1"/>
          </p:cNvSpPr>
          <p:nvPr/>
        </p:nvSpPr>
        <p:spPr bwMode="auto">
          <a:xfrm>
            <a:off x="637674" y="2958106"/>
            <a:ext cx="4872548" cy="9417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182880" rIns="182880" bIns="182880" numCol="1" rtlCol="0" anchor="ctr" anchorCtr="0" compatLnSpc="1">
            <a:prstTxWarp prst="textNoShape">
              <a:avLst/>
            </a:prstTxWarp>
            <a:normAutofit/>
          </a:bodyPr>
          <a:lstStyle/>
          <a:p>
            <a:pPr marL="0" marR="0" lvl="0" indent="0" algn="ctr" defTabSz="914400" fontAlgn="base">
              <a:lnSpc>
                <a:spcPct val="90000"/>
              </a:lnSpc>
              <a:spcBef>
                <a:spcPct val="0"/>
              </a:spcBef>
              <a:spcAft>
                <a:spcPts val="600"/>
              </a:spcAft>
              <a:buClrTx/>
              <a:buSzTx/>
              <a:tabLst/>
            </a:pPr>
            <a:r>
              <a:rPr kumimoji="0" lang="en-US" altLang="en-US" sz="2000" b="1" i="0" u="none" strike="noStrike" kern="1200" cap="all" spc="200" normalizeH="0" baseline="0" dirty="0">
                <a:ln>
                  <a:noFill/>
                </a:ln>
                <a:solidFill>
                  <a:srgbClr val="262626"/>
                </a:solidFill>
                <a:effectLst/>
                <a:latin typeface="+mj-lt"/>
                <a:ea typeface="+mj-ea"/>
                <a:cs typeface="+mj-cs"/>
              </a:rPr>
              <a:t>                 Consumer Goods Ad Hoc Insights </a:t>
            </a:r>
            <a:endParaRPr kumimoji="0" lang="en-US" altLang="en-US" sz="2000" b="0" i="0" u="none" strike="noStrike" kern="1200" cap="all" spc="200" normalizeH="0" baseline="0" dirty="0">
              <a:ln>
                <a:noFill/>
              </a:ln>
              <a:solidFill>
                <a:srgbClr val="262626"/>
              </a:solidFill>
              <a:effectLst/>
              <a:latin typeface="+mj-lt"/>
              <a:ea typeface="+mj-ea"/>
              <a:cs typeface="+mj-cs"/>
            </a:endParaRPr>
          </a:p>
        </p:txBody>
      </p:sp>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a:bodyPr>
          <a:lstStyle/>
          <a:p>
            <a:pPr defTabSz="914400">
              <a:lnSpc>
                <a:spcPct val="90000"/>
              </a:lnSpc>
              <a:spcBef>
                <a:spcPct val="0"/>
              </a:spcBef>
              <a:spcAft>
                <a:spcPts val="600"/>
              </a:spcAft>
            </a:pPr>
            <a:endParaRPr lang="en-US" sz="1600" cap="all" spc="200" dirty="0">
              <a:solidFill>
                <a:srgbClr val="262626"/>
              </a:solidFill>
              <a:effectLst/>
              <a:latin typeface="Calibri" panose="020F0502020204030204" pitchFamily="34" charset="0"/>
              <a:ea typeface="+mj-ea"/>
              <a:cs typeface="Calibri" panose="020F0502020204030204" pitchFamily="34" charset="0"/>
            </a:endParaRPr>
          </a:p>
        </p:txBody>
      </p:sp>
      <p:pic>
        <p:nvPicPr>
          <p:cNvPr id="7" name="Picture 6" descr="Logo, icon&#10;&#10;Description automatically generated">
            <a:extLst>
              <a:ext uri="{FF2B5EF4-FFF2-40B4-BE49-F238E27FC236}">
                <a16:creationId xmlns:a16="http://schemas.microsoft.com/office/drawing/2014/main" id="{1C4D7E72-02AC-8CC4-1676-DAD3730EDB37}"/>
              </a:ext>
            </a:extLst>
          </p:cNvPr>
          <p:cNvPicPr>
            <a:picLocks noChangeAspect="1"/>
          </p:cNvPicPr>
          <p:nvPr/>
        </p:nvPicPr>
        <p:blipFill>
          <a:blip r:embed="rId2"/>
          <a:stretch>
            <a:fillRect/>
          </a:stretch>
        </p:blipFill>
        <p:spPr>
          <a:xfrm>
            <a:off x="6333892" y="1583473"/>
            <a:ext cx="4059044" cy="3691054"/>
          </a:xfrm>
          <a:prstGeom prst="rect">
            <a:avLst/>
          </a:prstGeom>
        </p:spPr>
      </p:pic>
    </p:spTree>
    <p:extLst>
      <p:ext uri="{BB962C8B-B14F-4D97-AF65-F5344CB8AC3E}">
        <p14:creationId xmlns:p14="http://schemas.microsoft.com/office/powerpoint/2010/main" val="233245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lnSpcReduction="10000"/>
          </a:bodyPr>
          <a:lstStyle/>
          <a:p>
            <a:pPr marL="342900" lvl="0" indent="-342900">
              <a:spcAft>
                <a:spcPts val="600"/>
              </a:spcAft>
              <a:tabLst>
                <a:tab pos="457200" algn="l"/>
              </a:tabLst>
            </a:pPr>
            <a:r>
              <a:rPr lang="en-US" sz="1700" cap="all" spc="200" dirty="0">
                <a:solidFill>
                  <a:srgbClr val="262626"/>
                </a:solidFill>
                <a:latin typeface="Calibri" panose="020F0502020204030204" pitchFamily="34" charset="0"/>
                <a:ea typeface="+mj-ea"/>
                <a:cs typeface="Calibri" panose="020F0502020204030204" pitchFamily="34" charset="0"/>
              </a:rPr>
              <a:t>9. </a:t>
            </a:r>
            <a:r>
              <a:rPr lang="en-IN" sz="1600" dirty="0">
                <a:solidFill>
                  <a:srgbClr val="000000"/>
                </a:solidFill>
                <a:effectLst/>
                <a:latin typeface="Calibri" panose="020F0502020204030204" pitchFamily="34" charset="0"/>
                <a:ea typeface="Times New Roman" panose="02020603050405020304" pitchFamily="18" charset="0"/>
              </a:rPr>
              <a:t>Which channel helped to bring more gross sales in the fiscal year 2021 and the percentage of contribution? The final output contains these fields</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r>
              <a:rPr lang="en-IN" sz="1600" dirty="0">
                <a:solidFill>
                  <a:srgbClr val="000000"/>
                </a:solidFill>
                <a:latin typeface="Calibri" panose="020F0502020204030204" pitchFamily="34" charset="0"/>
              </a:rPr>
              <a:t>channel , </a:t>
            </a:r>
            <a:r>
              <a:rPr lang="en-IN" sz="1600" dirty="0" err="1">
                <a:solidFill>
                  <a:srgbClr val="000000"/>
                </a:solidFill>
                <a:latin typeface="Calibri" panose="020F0502020204030204" pitchFamily="34" charset="0"/>
              </a:rPr>
              <a:t>gross_sales_mln</a:t>
            </a:r>
            <a:r>
              <a:rPr lang="en-IN" sz="1600" dirty="0">
                <a:solidFill>
                  <a:srgbClr val="000000"/>
                </a:solidFill>
                <a:latin typeface="Calibri" panose="020F0502020204030204" pitchFamily="34" charset="0"/>
              </a:rPr>
              <a:t> , percentage </a:t>
            </a:r>
            <a:endParaRPr lang="en-US" sz="1600" dirty="0">
              <a:solidFill>
                <a:srgbClr val="000000"/>
              </a:solidFill>
              <a:latin typeface="Calibri" panose="020F0502020204030204" pitchFamily="34" charset="0"/>
            </a:endParaRPr>
          </a:p>
        </p:txBody>
      </p:sp>
      <p:graphicFrame>
        <p:nvGraphicFramePr>
          <p:cNvPr id="4" name="Table 3">
            <a:extLst>
              <a:ext uri="{FF2B5EF4-FFF2-40B4-BE49-F238E27FC236}">
                <a16:creationId xmlns:a16="http://schemas.microsoft.com/office/drawing/2014/main" id="{AE1E1D1C-C40B-F115-2F6C-E28E02E07DBF}"/>
              </a:ext>
            </a:extLst>
          </p:cNvPr>
          <p:cNvGraphicFramePr>
            <a:graphicFrameLocks noGrp="1"/>
          </p:cNvGraphicFramePr>
          <p:nvPr>
            <p:extLst>
              <p:ext uri="{D42A27DB-BD31-4B8C-83A1-F6EECF244321}">
                <p14:modId xmlns:p14="http://schemas.microsoft.com/office/powerpoint/2010/main" val="816886460"/>
              </p:ext>
            </p:extLst>
          </p:nvPr>
        </p:nvGraphicFramePr>
        <p:xfrm>
          <a:off x="1295400" y="2578100"/>
          <a:ext cx="3200400" cy="850900"/>
        </p:xfrm>
        <a:graphic>
          <a:graphicData uri="http://schemas.openxmlformats.org/drawingml/2006/table">
            <a:tbl>
              <a:tblPr>
                <a:tableStyleId>{5C22544A-7EE6-4342-B048-85BDC9FD1C3A}</a:tableStyleId>
              </a:tblPr>
              <a:tblGrid>
                <a:gridCol w="827854">
                  <a:extLst>
                    <a:ext uri="{9D8B030D-6E8A-4147-A177-3AD203B41FA5}">
                      <a16:colId xmlns:a16="http://schemas.microsoft.com/office/drawing/2014/main" val="1102805226"/>
                    </a:ext>
                  </a:extLst>
                </a:gridCol>
                <a:gridCol w="1294116">
                  <a:extLst>
                    <a:ext uri="{9D8B030D-6E8A-4147-A177-3AD203B41FA5}">
                      <a16:colId xmlns:a16="http://schemas.microsoft.com/office/drawing/2014/main" val="363638390"/>
                    </a:ext>
                  </a:extLst>
                </a:gridCol>
                <a:gridCol w="1078430">
                  <a:extLst>
                    <a:ext uri="{9D8B030D-6E8A-4147-A177-3AD203B41FA5}">
                      <a16:colId xmlns:a16="http://schemas.microsoft.com/office/drawing/2014/main" val="1006960532"/>
                    </a:ext>
                  </a:extLst>
                </a:gridCol>
              </a:tblGrid>
              <a:tr h="241300">
                <a:tc>
                  <a:txBody>
                    <a:bodyPr/>
                    <a:lstStyle/>
                    <a:p>
                      <a:pPr algn="l" fontAlgn="b"/>
                      <a:r>
                        <a:rPr lang="en-IN" sz="1400" u="none" strike="noStrike">
                          <a:effectLst/>
                        </a:rPr>
                        <a:t>channel</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gross_sales_mn</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percentage</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3287621"/>
                  </a:ext>
                </a:extLst>
              </a:tr>
              <a:tr h="203200">
                <a:tc>
                  <a:txBody>
                    <a:bodyPr/>
                    <a:lstStyle/>
                    <a:p>
                      <a:pPr algn="l" fontAlgn="b"/>
                      <a:r>
                        <a:rPr lang="en-IN" sz="1200" u="none" strike="noStrike">
                          <a:effectLst/>
                        </a:rPr>
                        <a:t>Retailer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1924.17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73.22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6525101"/>
                  </a:ext>
                </a:extLst>
              </a:tr>
              <a:tr h="203200">
                <a:tc>
                  <a:txBody>
                    <a:bodyPr/>
                    <a:lstStyle/>
                    <a:p>
                      <a:pPr algn="l" fontAlgn="b"/>
                      <a:r>
                        <a:rPr lang="en-IN" sz="1200" u="none" strike="noStrike">
                          <a:effectLst/>
                        </a:rPr>
                        <a:t>Direct</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406.69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15.48</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948867"/>
                  </a:ext>
                </a:extLst>
              </a:tr>
              <a:tr h="203200">
                <a:tc>
                  <a:txBody>
                    <a:bodyPr/>
                    <a:lstStyle/>
                    <a:p>
                      <a:pPr algn="l" fontAlgn="b"/>
                      <a:r>
                        <a:rPr lang="en-IN" sz="1200" u="none" strike="noStrike">
                          <a:effectLst/>
                        </a:rPr>
                        <a:t>Distributor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297.18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11.31</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9183705"/>
                  </a:ext>
                </a:extLst>
              </a:tr>
            </a:tbl>
          </a:graphicData>
        </a:graphic>
      </p:graphicFrame>
      <p:pic>
        <p:nvPicPr>
          <p:cNvPr id="6" name="Picture 5" descr="Chart, pie chart&#10;&#10;Description automatically generated">
            <a:extLst>
              <a:ext uri="{FF2B5EF4-FFF2-40B4-BE49-F238E27FC236}">
                <a16:creationId xmlns:a16="http://schemas.microsoft.com/office/drawing/2014/main" id="{74C99170-40D2-32EF-2522-F8BD6AEEA0B5}"/>
              </a:ext>
            </a:extLst>
          </p:cNvPr>
          <p:cNvPicPr>
            <a:picLocks noChangeAspect="1"/>
          </p:cNvPicPr>
          <p:nvPr/>
        </p:nvPicPr>
        <p:blipFill>
          <a:blip r:embed="rId2"/>
          <a:stretch>
            <a:fillRect/>
          </a:stretch>
        </p:blipFill>
        <p:spPr>
          <a:xfrm>
            <a:off x="5161466" y="1367600"/>
            <a:ext cx="5816600" cy="3937000"/>
          </a:xfrm>
          <a:prstGeom prst="rect">
            <a:avLst/>
          </a:prstGeom>
        </p:spPr>
      </p:pic>
    </p:spTree>
    <p:extLst>
      <p:ext uri="{BB962C8B-B14F-4D97-AF65-F5344CB8AC3E}">
        <p14:creationId xmlns:p14="http://schemas.microsoft.com/office/powerpoint/2010/main" val="10386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fontScale="85000" lnSpcReduction="20000"/>
          </a:bodyPr>
          <a:lstStyle/>
          <a:p>
            <a:pPr marL="342900" lvl="0" indent="-342900">
              <a:spcAft>
                <a:spcPts val="600"/>
              </a:spcAft>
              <a:tabLst>
                <a:tab pos="457200" algn="l"/>
              </a:tabLst>
            </a:pPr>
            <a:r>
              <a:rPr lang="en-US" sz="1700" cap="all" spc="200" dirty="0">
                <a:solidFill>
                  <a:srgbClr val="262626"/>
                </a:solidFill>
                <a:latin typeface="Calibri" panose="020F0502020204030204" pitchFamily="34" charset="0"/>
                <a:ea typeface="+mj-ea"/>
                <a:cs typeface="Calibri" panose="020F0502020204030204" pitchFamily="34" charset="0"/>
              </a:rPr>
              <a:t>10. </a:t>
            </a:r>
            <a:r>
              <a:rPr lang="en-IN" sz="1800" dirty="0">
                <a:solidFill>
                  <a:srgbClr val="000000"/>
                </a:solidFill>
                <a:effectLst/>
                <a:latin typeface="Calibri" panose="020F0502020204030204" pitchFamily="34" charset="0"/>
                <a:ea typeface="Times New Roman" panose="02020603050405020304" pitchFamily="18" charset="0"/>
              </a:rPr>
              <a:t>Get the Top 3 products in each division that have a high </a:t>
            </a:r>
            <a:r>
              <a:rPr lang="en-IN" sz="1800" dirty="0" err="1">
                <a:solidFill>
                  <a:srgbClr val="000000"/>
                </a:solidFill>
                <a:effectLst/>
                <a:latin typeface="Calibri" panose="020F0502020204030204" pitchFamily="34" charset="0"/>
                <a:ea typeface="Times New Roman" panose="02020603050405020304" pitchFamily="18" charset="0"/>
              </a:rPr>
              <a:t>total_sold_quantity</a:t>
            </a:r>
            <a:r>
              <a:rPr lang="en-IN" sz="1800" dirty="0">
                <a:solidFill>
                  <a:srgbClr val="000000"/>
                </a:solidFill>
                <a:effectLst/>
                <a:latin typeface="Calibri" panose="020F0502020204030204" pitchFamily="34" charset="0"/>
                <a:ea typeface="Times New Roman" panose="02020603050405020304" pitchFamily="18" charset="0"/>
              </a:rPr>
              <a:t> in the </a:t>
            </a:r>
            <a:r>
              <a:rPr lang="en-IN" sz="1800" dirty="0" err="1">
                <a:solidFill>
                  <a:srgbClr val="000000"/>
                </a:solidFill>
                <a:effectLst/>
                <a:latin typeface="Calibri" panose="020F0502020204030204" pitchFamily="34" charset="0"/>
                <a:ea typeface="Times New Roman" panose="02020603050405020304" pitchFamily="18" charset="0"/>
              </a:rPr>
              <a:t>fiscal_year</a:t>
            </a:r>
            <a:r>
              <a:rPr lang="en-IN" sz="1800" dirty="0">
                <a:solidFill>
                  <a:srgbClr val="000000"/>
                </a:solidFill>
                <a:effectLst/>
                <a:latin typeface="Calibri" panose="020F0502020204030204" pitchFamily="34" charset="0"/>
                <a:ea typeface="Times New Roman" panose="02020603050405020304" pitchFamily="18" charset="0"/>
              </a:rPr>
              <a:t> 2021? </a:t>
            </a:r>
          </a:p>
          <a:p>
            <a:pPr marL="342900" lvl="0" indent="-342900">
              <a:spcAft>
                <a:spcPts val="600"/>
              </a:spcAft>
              <a:tabLst>
                <a:tab pos="457200" algn="l"/>
              </a:tabLst>
            </a:pPr>
            <a:r>
              <a:rPr lang="en-IN" sz="1800" dirty="0">
                <a:solidFill>
                  <a:srgbClr val="000000"/>
                </a:solidFill>
                <a:effectLst/>
                <a:latin typeface="Calibri" panose="020F0502020204030204" pitchFamily="34" charset="0"/>
                <a:ea typeface="Times New Roman" panose="02020603050405020304" pitchFamily="18" charset="0"/>
              </a:rPr>
              <a:t>         The final output contains these fields,</a:t>
            </a:r>
            <a:endParaRPr lang="en-IN" sz="1800" dirty="0">
              <a:effectLst/>
              <a:latin typeface="Times New Roman" panose="02020603050405020304" pitchFamily="18" charset="0"/>
              <a:ea typeface="Times New Roman" panose="02020603050405020304" pitchFamily="18" charset="0"/>
            </a:endParaRPr>
          </a:p>
          <a:p>
            <a:pPr marL="457200">
              <a:spcAft>
                <a:spcPts val="600"/>
              </a:spcAft>
            </a:pPr>
            <a:r>
              <a:rPr lang="en-IN" sz="1800" dirty="0">
                <a:solidFill>
                  <a:srgbClr val="000000"/>
                </a:solidFill>
                <a:effectLst/>
                <a:latin typeface="Calibri" panose="020F0502020204030204" pitchFamily="34" charset="0"/>
                <a:ea typeface="Times New Roman" panose="02020603050405020304" pitchFamily="18" charset="0"/>
              </a:rPr>
              <a:t>Division, </a:t>
            </a:r>
            <a:r>
              <a:rPr lang="en-IN" sz="1800" dirty="0" err="1">
                <a:solidFill>
                  <a:srgbClr val="000000"/>
                </a:solidFill>
                <a:effectLst/>
                <a:latin typeface="Calibri" panose="020F0502020204030204" pitchFamily="34" charset="0"/>
                <a:ea typeface="Times New Roman" panose="02020603050405020304" pitchFamily="18" charset="0"/>
              </a:rPr>
              <a:t>product_code</a:t>
            </a:r>
            <a:r>
              <a:rPr lang="en-IN" sz="1800" dirty="0">
                <a:solidFill>
                  <a:srgbClr val="000000"/>
                </a:solidFill>
                <a:effectLst/>
                <a:latin typeface="Calibri" panose="020F0502020204030204" pitchFamily="34" charset="0"/>
                <a:ea typeface="Times New Roman" panose="02020603050405020304" pitchFamily="18" charset="0"/>
              </a:rPr>
              <a:t>, product, </a:t>
            </a:r>
            <a:r>
              <a:rPr lang="en-IN" sz="1800" dirty="0" err="1">
                <a:solidFill>
                  <a:srgbClr val="000000"/>
                </a:solidFill>
                <a:effectLst/>
                <a:latin typeface="Calibri" panose="020F0502020204030204" pitchFamily="34" charset="0"/>
                <a:ea typeface="Times New Roman" panose="02020603050405020304" pitchFamily="18" charset="0"/>
              </a:rPr>
              <a:t>total_sold_quantity</a:t>
            </a:r>
            <a:r>
              <a:rPr lang="en-IN" sz="1800" dirty="0">
                <a:solidFill>
                  <a:srgbClr val="000000"/>
                </a:solidFill>
                <a:effectLst/>
                <a:latin typeface="Calibri" panose="020F0502020204030204" pitchFamily="34" charset="0"/>
                <a:ea typeface="Times New Roman" panose="02020603050405020304" pitchFamily="18" charset="0"/>
              </a:rPr>
              <a:t>, </a:t>
            </a:r>
            <a:r>
              <a:rPr lang="en-IN" sz="1800" dirty="0" err="1">
                <a:solidFill>
                  <a:srgbClr val="000000"/>
                </a:solidFill>
                <a:effectLst/>
                <a:latin typeface="Calibri" panose="020F0502020204030204" pitchFamily="34" charset="0"/>
                <a:ea typeface="Times New Roman" panose="02020603050405020304" pitchFamily="18" charset="0"/>
              </a:rPr>
              <a:t>rank_order</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600"/>
              </a:spcAft>
              <a:tabLst>
                <a:tab pos="457200" algn="l"/>
              </a:tabLst>
            </a:pPr>
            <a:endParaRPr lang="en-US" sz="1600" dirty="0">
              <a:solidFill>
                <a:srgbClr val="000000"/>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E27815DD-0B1B-433D-60AF-1FB6D4844619}"/>
              </a:ext>
            </a:extLst>
          </p:cNvPr>
          <p:cNvGraphicFramePr>
            <a:graphicFrameLocks noGrp="1"/>
          </p:cNvGraphicFramePr>
          <p:nvPr>
            <p:extLst>
              <p:ext uri="{D42A27DB-BD31-4B8C-83A1-F6EECF244321}">
                <p14:modId xmlns:p14="http://schemas.microsoft.com/office/powerpoint/2010/main" val="2258174711"/>
              </p:ext>
            </p:extLst>
          </p:nvPr>
        </p:nvGraphicFramePr>
        <p:xfrm>
          <a:off x="2244492" y="1816797"/>
          <a:ext cx="6252737" cy="2540000"/>
        </p:xfrm>
        <a:graphic>
          <a:graphicData uri="http://schemas.openxmlformats.org/drawingml/2006/table">
            <a:tbl>
              <a:tblPr>
                <a:effectLst>
                  <a:outerShdw blurRad="50800" dist="38100" dir="2700000" algn="tl" rotWithShape="0">
                    <a:prstClr val="black">
                      <a:alpha val="40000"/>
                    </a:prstClr>
                  </a:outerShdw>
                </a:effectLst>
                <a:tableStyleId>{08FB837D-C827-4EFA-A057-4D05807E0F7C}</a:tableStyleId>
              </a:tblPr>
              <a:tblGrid>
                <a:gridCol w="865783">
                  <a:extLst>
                    <a:ext uri="{9D8B030D-6E8A-4147-A177-3AD203B41FA5}">
                      <a16:colId xmlns:a16="http://schemas.microsoft.com/office/drawing/2014/main" val="2933825120"/>
                    </a:ext>
                  </a:extLst>
                </a:gridCol>
                <a:gridCol w="1350213">
                  <a:extLst>
                    <a:ext uri="{9D8B030D-6E8A-4147-A177-3AD203B41FA5}">
                      <a16:colId xmlns:a16="http://schemas.microsoft.com/office/drawing/2014/main" val="1463756009"/>
                    </a:ext>
                  </a:extLst>
                </a:gridCol>
                <a:gridCol w="1661532">
                  <a:extLst>
                    <a:ext uri="{9D8B030D-6E8A-4147-A177-3AD203B41FA5}">
                      <a16:colId xmlns:a16="http://schemas.microsoft.com/office/drawing/2014/main" val="3350656743"/>
                    </a:ext>
                  </a:extLst>
                </a:gridCol>
                <a:gridCol w="1417368">
                  <a:extLst>
                    <a:ext uri="{9D8B030D-6E8A-4147-A177-3AD203B41FA5}">
                      <a16:colId xmlns:a16="http://schemas.microsoft.com/office/drawing/2014/main" val="2579982521"/>
                    </a:ext>
                  </a:extLst>
                </a:gridCol>
                <a:gridCol w="957841">
                  <a:extLst>
                    <a:ext uri="{9D8B030D-6E8A-4147-A177-3AD203B41FA5}">
                      <a16:colId xmlns:a16="http://schemas.microsoft.com/office/drawing/2014/main" val="761718374"/>
                    </a:ext>
                  </a:extLst>
                </a:gridCol>
              </a:tblGrid>
              <a:tr h="241300">
                <a:tc>
                  <a:txBody>
                    <a:bodyPr/>
                    <a:lstStyle/>
                    <a:p>
                      <a:pPr algn="l" fontAlgn="b"/>
                      <a:r>
                        <a:rPr lang="en-IN" sz="1400" u="none" strike="noStrike" dirty="0">
                          <a:effectLst/>
                        </a:rPr>
                        <a:t>division</a:t>
                      </a:r>
                      <a:endParaRPr lang="en-IN" sz="1400" b="1" i="0" u="none" strike="noStrike" dirty="0">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400" u="none" strike="noStrike">
                          <a:effectLst/>
                        </a:rPr>
                        <a:t>product_code</a:t>
                      </a:r>
                      <a:endParaRPr lang="en-IN" sz="1400" b="1"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400" u="none" strike="noStrike" dirty="0">
                          <a:effectLst/>
                        </a:rPr>
                        <a:t>product</a:t>
                      </a:r>
                      <a:endParaRPr lang="en-IN" sz="1400" b="1" i="0" u="none" strike="noStrike" dirty="0">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400" u="none" strike="noStrike">
                          <a:effectLst/>
                        </a:rPr>
                        <a:t>total_sold_quatity</a:t>
                      </a:r>
                      <a:endParaRPr lang="en-IN" sz="1400" b="1"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400" u="none" strike="noStrike">
                          <a:effectLst/>
                        </a:rPr>
                        <a:t>rank_order</a:t>
                      </a:r>
                      <a:endParaRPr lang="en-IN" sz="1400" b="1"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2903880484"/>
                  </a:ext>
                </a:extLst>
              </a:tr>
              <a:tr h="203200">
                <a:tc>
                  <a:txBody>
                    <a:bodyPr/>
                    <a:lstStyle/>
                    <a:p>
                      <a:pPr algn="l" fontAlgn="b"/>
                      <a:r>
                        <a:rPr lang="en-IN" sz="1200" u="none" strike="noStrike">
                          <a:effectLst/>
                        </a:rPr>
                        <a:t>N &amp; S</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A6720160103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Pen Drive 2 IN 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701373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3110368512"/>
                  </a:ext>
                </a:extLst>
              </a:tr>
              <a:tr h="203200">
                <a:tc>
                  <a:txBody>
                    <a:bodyPr/>
                    <a:lstStyle/>
                    <a:p>
                      <a:pPr algn="l" fontAlgn="b"/>
                      <a:r>
                        <a:rPr lang="en-IN" sz="1200" u="none" strike="noStrike">
                          <a:effectLst/>
                        </a:rPr>
                        <a:t>N &amp; S</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A6818160202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Pen Drive DRC</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688003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2673218058"/>
                  </a:ext>
                </a:extLst>
              </a:tr>
              <a:tr h="215900">
                <a:tc>
                  <a:txBody>
                    <a:bodyPr/>
                    <a:lstStyle/>
                    <a:p>
                      <a:pPr algn="l" fontAlgn="b"/>
                      <a:r>
                        <a:rPr lang="en-IN" sz="1200" u="none" strike="noStrike">
                          <a:effectLst/>
                        </a:rPr>
                        <a:t>N &amp; S</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A6819160203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Pen Drive DRC</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676245</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3776566848"/>
                  </a:ext>
                </a:extLst>
              </a:tr>
              <a:tr h="215900">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1792980552"/>
                  </a:ext>
                </a:extLst>
              </a:tr>
              <a:tr h="203200">
                <a:tc>
                  <a:txBody>
                    <a:bodyPr/>
                    <a:lstStyle/>
                    <a:p>
                      <a:pPr algn="l" fontAlgn="b"/>
                      <a:r>
                        <a:rPr lang="en-IN" sz="1200" u="none" strike="noStrike">
                          <a:effectLst/>
                        </a:rPr>
                        <a:t>P &amp; A</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A2319150302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Gamers Ms</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428498</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1015813501"/>
                  </a:ext>
                </a:extLst>
              </a:tr>
              <a:tr h="203200">
                <a:tc>
                  <a:txBody>
                    <a:bodyPr/>
                    <a:lstStyle/>
                    <a:p>
                      <a:pPr algn="l" fontAlgn="b"/>
                      <a:r>
                        <a:rPr lang="en-IN" sz="1200" u="none" strike="noStrike">
                          <a:effectLst/>
                        </a:rPr>
                        <a:t>P &amp; A</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A2520150501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dirty="0">
                          <a:effectLst/>
                        </a:rPr>
                        <a:t>AQ Maxima Ms</a:t>
                      </a:r>
                      <a:endParaRPr lang="en-IN" sz="1200" b="0" i="0" u="none" strike="noStrike" dirty="0">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419865</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495260405"/>
                  </a:ext>
                </a:extLst>
              </a:tr>
              <a:tr h="215900">
                <a:tc>
                  <a:txBody>
                    <a:bodyPr/>
                    <a:lstStyle/>
                    <a:p>
                      <a:pPr algn="l" fontAlgn="b"/>
                      <a:r>
                        <a:rPr lang="en-IN" sz="1200" u="none" strike="noStrike">
                          <a:effectLst/>
                        </a:rPr>
                        <a:t>P &amp; A</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A2520150504</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Maxima Ms</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419471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714853770"/>
                  </a:ext>
                </a:extLst>
              </a:tr>
              <a:tr h="215900">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917918699"/>
                  </a:ext>
                </a:extLst>
              </a:tr>
              <a:tr h="203200">
                <a:tc>
                  <a:txBody>
                    <a:bodyPr/>
                    <a:lstStyle/>
                    <a:p>
                      <a:pPr algn="l" fontAlgn="b"/>
                      <a:r>
                        <a:rPr lang="en-IN" sz="1200" u="none" strike="noStrike">
                          <a:effectLst/>
                        </a:rPr>
                        <a:t>PC</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A4218110202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Digit</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17434</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3901056239"/>
                  </a:ext>
                </a:extLst>
              </a:tr>
              <a:tr h="203200">
                <a:tc>
                  <a:txBody>
                    <a:bodyPr/>
                    <a:lstStyle/>
                    <a:p>
                      <a:pPr algn="l" fontAlgn="b"/>
                      <a:r>
                        <a:rPr lang="en-IN" sz="1200" u="none" strike="noStrike">
                          <a:effectLst/>
                        </a:rPr>
                        <a:t>PC</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A4319110306</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Velocity</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17280</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344203384"/>
                  </a:ext>
                </a:extLst>
              </a:tr>
              <a:tr h="215900">
                <a:tc>
                  <a:txBody>
                    <a:bodyPr/>
                    <a:lstStyle/>
                    <a:p>
                      <a:pPr algn="l" fontAlgn="b"/>
                      <a:r>
                        <a:rPr lang="en-IN" sz="1200" u="none" strike="noStrike">
                          <a:effectLst/>
                        </a:rPr>
                        <a:t>PC</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A4218110208</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l" fontAlgn="b"/>
                      <a:r>
                        <a:rPr lang="en-IN" sz="1200" u="none" strike="noStrike">
                          <a:effectLst/>
                        </a:rPr>
                        <a:t>AQ Digit</a:t>
                      </a:r>
                      <a:endParaRPr lang="en-IN" sz="1200" b="0" i="0" u="none" strike="noStrike">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dirty="0">
                          <a:effectLst/>
                        </a:rPr>
                        <a:t>17275</a:t>
                      </a:r>
                      <a:endParaRPr lang="en-IN" sz="1200" b="0" i="0" u="none" strike="noStrike" dirty="0">
                        <a:solidFill>
                          <a:srgbClr val="000000"/>
                        </a:solidFill>
                        <a:effectLst/>
                        <a:latin typeface="Calibri" panose="020F0502020204030204" pitchFamily="34" charset="0"/>
                      </a:endParaRPr>
                    </a:p>
                  </a:txBody>
                  <a:tcPr marL="9525" marR="9525" marT="9525" marB="0" anchor="b">
                    <a:solidFill>
                      <a:schemeClr val="tx1">
                        <a:lumMod val="95000"/>
                      </a:schemeClr>
                    </a:solidFill>
                  </a:tcPr>
                </a:tc>
                <a:tc>
                  <a:txBody>
                    <a:bodyPr/>
                    <a:lstStyle/>
                    <a:p>
                      <a:pPr algn="r" fontAlgn="b"/>
                      <a:r>
                        <a:rPr lang="en-IN" sz="1200" u="none" strike="noStrike" dirty="0">
                          <a:effectLst/>
                        </a:rPr>
                        <a:t>3</a:t>
                      </a:r>
                      <a:endParaRPr lang="en-IN" sz="1200" b="0" i="0" u="none" strike="noStrike" dirty="0">
                        <a:solidFill>
                          <a:srgbClr val="000000"/>
                        </a:solidFill>
                        <a:effectLst/>
                        <a:latin typeface="Calibri" panose="020F0502020204030204" pitchFamily="34" charset="0"/>
                      </a:endParaRPr>
                    </a:p>
                  </a:txBody>
                  <a:tcPr marL="9525" marR="9525" marT="9525" marB="0" anchor="b">
                    <a:solidFill>
                      <a:schemeClr val="tx1">
                        <a:lumMod val="95000"/>
                      </a:schemeClr>
                    </a:solidFill>
                  </a:tcPr>
                </a:tc>
                <a:extLst>
                  <a:ext uri="{0D108BD9-81ED-4DB2-BD59-A6C34878D82A}">
                    <a16:rowId xmlns:a16="http://schemas.microsoft.com/office/drawing/2014/main" val="1212932666"/>
                  </a:ext>
                </a:extLst>
              </a:tr>
            </a:tbl>
          </a:graphicData>
        </a:graphic>
      </p:graphicFrame>
    </p:spTree>
    <p:extLst>
      <p:ext uri="{BB962C8B-B14F-4D97-AF65-F5344CB8AC3E}">
        <p14:creationId xmlns:p14="http://schemas.microsoft.com/office/powerpoint/2010/main" val="154391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a:bodyPr>
          <a:lstStyle/>
          <a:p>
            <a:pPr defTabSz="914400">
              <a:lnSpc>
                <a:spcPct val="90000"/>
              </a:lnSpc>
              <a:spcBef>
                <a:spcPct val="0"/>
              </a:spcBef>
              <a:spcAft>
                <a:spcPts val="600"/>
              </a:spcAft>
            </a:pPr>
            <a:r>
              <a:rPr lang="en-US" sz="1600" cap="all" spc="200" dirty="0">
                <a:solidFill>
                  <a:srgbClr val="262626"/>
                </a:solidFill>
                <a:effectLst/>
                <a:latin typeface="Calibri" panose="020F0502020204030204" pitchFamily="34" charset="0"/>
                <a:ea typeface="+mj-ea"/>
                <a:cs typeface="Calibri" panose="020F0502020204030204" pitchFamily="34" charset="0"/>
              </a:rPr>
              <a:t>1. </a:t>
            </a:r>
            <a:r>
              <a:rPr lang="en-IN" sz="1800" dirty="0">
                <a:solidFill>
                  <a:srgbClr val="000000"/>
                </a:solidFill>
                <a:effectLst/>
                <a:latin typeface="Calibri" panose="020F0502020204030204" pitchFamily="34" charset="0"/>
                <a:ea typeface="Times New Roman" panose="02020603050405020304" pitchFamily="18" charset="0"/>
              </a:rPr>
              <a:t>Provide the list of markets in which customer "</a:t>
            </a:r>
            <a:r>
              <a:rPr lang="en-IN" sz="1800" dirty="0" err="1">
                <a:solidFill>
                  <a:srgbClr val="000000"/>
                </a:solidFill>
                <a:effectLst/>
                <a:latin typeface="Calibri" panose="020F0502020204030204" pitchFamily="34" charset="0"/>
                <a:ea typeface="Times New Roman" panose="02020603050405020304" pitchFamily="18" charset="0"/>
              </a:rPr>
              <a:t>AtliqExclusive"operates</a:t>
            </a:r>
            <a:r>
              <a:rPr lang="en-IN" sz="1800" dirty="0">
                <a:solidFill>
                  <a:srgbClr val="000000"/>
                </a:solidFill>
                <a:effectLst/>
                <a:latin typeface="Calibri" panose="020F0502020204030204" pitchFamily="34" charset="0"/>
                <a:ea typeface="Times New Roman" panose="02020603050405020304" pitchFamily="18" charset="0"/>
              </a:rPr>
              <a:t> its business in the APAC region.</a:t>
            </a:r>
            <a:endParaRPr lang="en-IN" sz="1800" dirty="0">
              <a:effectLst/>
              <a:latin typeface="Times New Roman" panose="02020603050405020304" pitchFamily="18" charset="0"/>
              <a:ea typeface="Times New Roman" panose="02020603050405020304" pitchFamily="18" charset="0"/>
            </a:endParaRPr>
          </a:p>
          <a:p>
            <a:pPr defTabSz="914400">
              <a:lnSpc>
                <a:spcPct val="90000"/>
              </a:lnSpc>
              <a:spcBef>
                <a:spcPct val="0"/>
              </a:spcBef>
              <a:spcAft>
                <a:spcPts val="600"/>
              </a:spcAft>
            </a:pPr>
            <a:endParaRPr lang="en-US" sz="1600" cap="all" spc="200" dirty="0">
              <a:solidFill>
                <a:srgbClr val="262626"/>
              </a:solidFill>
              <a:effectLst/>
              <a:latin typeface="Calibri" panose="020F0502020204030204" pitchFamily="34" charset="0"/>
              <a:ea typeface="+mj-ea"/>
              <a:cs typeface="Calibri" panose="020F0502020204030204" pitchFamily="34" charset="0"/>
            </a:endParaRPr>
          </a:p>
        </p:txBody>
      </p:sp>
      <p:graphicFrame>
        <p:nvGraphicFramePr>
          <p:cNvPr id="4" name="Table 3">
            <a:extLst>
              <a:ext uri="{FF2B5EF4-FFF2-40B4-BE49-F238E27FC236}">
                <a16:creationId xmlns:a16="http://schemas.microsoft.com/office/drawing/2014/main" id="{C64B0E27-5CFB-9121-BDD3-245579FFBC22}"/>
              </a:ext>
            </a:extLst>
          </p:cNvPr>
          <p:cNvGraphicFramePr>
            <a:graphicFrameLocks noGrp="1"/>
          </p:cNvGraphicFramePr>
          <p:nvPr/>
        </p:nvGraphicFramePr>
        <p:xfrm>
          <a:off x="1067142" y="1878006"/>
          <a:ext cx="2522157" cy="3101988"/>
        </p:xfrm>
        <a:graphic>
          <a:graphicData uri="http://schemas.openxmlformats.org/drawingml/2006/table">
            <a:tbl>
              <a:tblPr>
                <a:tableStyleId>{5C22544A-7EE6-4342-B048-85BDC9FD1C3A}</a:tableStyleId>
              </a:tblPr>
              <a:tblGrid>
                <a:gridCol w="2522157">
                  <a:extLst>
                    <a:ext uri="{9D8B030D-6E8A-4147-A177-3AD203B41FA5}">
                      <a16:colId xmlns:a16="http://schemas.microsoft.com/office/drawing/2014/main" val="3867966082"/>
                    </a:ext>
                  </a:extLst>
                </a:gridCol>
              </a:tblGrid>
              <a:tr h="384852">
                <a:tc>
                  <a:txBody>
                    <a:bodyPr/>
                    <a:lstStyle/>
                    <a:p>
                      <a:pPr algn="l" fontAlgn="b"/>
                      <a:r>
                        <a:rPr lang="en-IN" sz="2100" u="none" strike="noStrike">
                          <a:effectLst/>
                        </a:rPr>
                        <a:t>Market</a:t>
                      </a:r>
                      <a:endParaRPr lang="en-IN" sz="2100" b="1"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4256722842"/>
                  </a:ext>
                </a:extLst>
              </a:tr>
              <a:tr h="339642">
                <a:tc>
                  <a:txBody>
                    <a:bodyPr/>
                    <a:lstStyle/>
                    <a:p>
                      <a:pPr algn="l" fontAlgn="b"/>
                      <a:r>
                        <a:rPr lang="en-IN" sz="1800" u="none" strike="noStrike">
                          <a:effectLst/>
                        </a:rPr>
                        <a:t>Australia</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2730473317"/>
                  </a:ext>
                </a:extLst>
              </a:tr>
              <a:tr h="339642">
                <a:tc>
                  <a:txBody>
                    <a:bodyPr/>
                    <a:lstStyle/>
                    <a:p>
                      <a:pPr algn="l" fontAlgn="b"/>
                      <a:r>
                        <a:rPr lang="en-IN" sz="1800" u="none" strike="noStrike">
                          <a:effectLst/>
                        </a:rPr>
                        <a:t>Bangladesh</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2904712154"/>
                  </a:ext>
                </a:extLst>
              </a:tr>
              <a:tr h="339642">
                <a:tc>
                  <a:txBody>
                    <a:bodyPr/>
                    <a:lstStyle/>
                    <a:p>
                      <a:pPr algn="l" fontAlgn="b"/>
                      <a:r>
                        <a:rPr lang="en-IN" sz="1800" u="none" strike="noStrike">
                          <a:effectLst/>
                        </a:rPr>
                        <a:t>India</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200730831"/>
                  </a:ext>
                </a:extLst>
              </a:tr>
              <a:tr h="339642">
                <a:tc>
                  <a:txBody>
                    <a:bodyPr/>
                    <a:lstStyle/>
                    <a:p>
                      <a:pPr algn="l" fontAlgn="b"/>
                      <a:r>
                        <a:rPr lang="en-IN" sz="1800" u="none" strike="noStrike">
                          <a:effectLst/>
                        </a:rPr>
                        <a:t>Indonesia</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3142694776"/>
                  </a:ext>
                </a:extLst>
              </a:tr>
              <a:tr h="339642">
                <a:tc>
                  <a:txBody>
                    <a:bodyPr/>
                    <a:lstStyle/>
                    <a:p>
                      <a:pPr algn="l" fontAlgn="b"/>
                      <a:r>
                        <a:rPr lang="en-IN" sz="1800" u="none" strike="noStrike">
                          <a:effectLst/>
                        </a:rPr>
                        <a:t>Japan</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875997128"/>
                  </a:ext>
                </a:extLst>
              </a:tr>
              <a:tr h="339642">
                <a:tc>
                  <a:txBody>
                    <a:bodyPr/>
                    <a:lstStyle/>
                    <a:p>
                      <a:pPr algn="l" fontAlgn="b"/>
                      <a:r>
                        <a:rPr lang="en-IN" sz="1800" u="none" strike="noStrike">
                          <a:effectLst/>
                        </a:rPr>
                        <a:t>Newzealand</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1285982100"/>
                  </a:ext>
                </a:extLst>
              </a:tr>
              <a:tr h="339642">
                <a:tc>
                  <a:txBody>
                    <a:bodyPr/>
                    <a:lstStyle/>
                    <a:p>
                      <a:pPr algn="l" fontAlgn="b"/>
                      <a:r>
                        <a:rPr lang="en-IN" sz="1800" u="none" strike="noStrike">
                          <a:effectLst/>
                        </a:rPr>
                        <a:t>Philiphines</a:t>
                      </a:r>
                      <a:endParaRPr lang="en-IN" sz="1800" b="0" i="0" u="none" strike="noStrike">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3742644092"/>
                  </a:ext>
                </a:extLst>
              </a:tr>
              <a:tr h="339642">
                <a:tc>
                  <a:txBody>
                    <a:bodyPr/>
                    <a:lstStyle/>
                    <a:p>
                      <a:pPr algn="l" fontAlgn="b"/>
                      <a:r>
                        <a:rPr lang="en-IN" sz="1800" u="none" strike="noStrike" dirty="0">
                          <a:effectLst/>
                        </a:rPr>
                        <a:t>South Korea</a:t>
                      </a:r>
                      <a:endParaRPr lang="en-IN" sz="1800" b="0" i="0" u="none" strike="noStrike" dirty="0">
                        <a:solidFill>
                          <a:srgbClr val="000000"/>
                        </a:solidFill>
                        <a:effectLst/>
                        <a:latin typeface="Calibri" panose="020F0502020204030204" pitchFamily="34" charset="0"/>
                      </a:endParaRPr>
                    </a:p>
                  </a:txBody>
                  <a:tcPr marL="14128" marR="14128" marT="14128" marB="0" anchor="b">
                    <a:noFill/>
                  </a:tcPr>
                </a:tc>
                <a:extLst>
                  <a:ext uri="{0D108BD9-81ED-4DB2-BD59-A6C34878D82A}">
                    <a16:rowId xmlns:a16="http://schemas.microsoft.com/office/drawing/2014/main" val="2852481198"/>
                  </a:ext>
                </a:extLst>
              </a:tr>
            </a:tbl>
          </a:graphicData>
        </a:graphic>
      </p:graphicFrame>
      <p:pic>
        <p:nvPicPr>
          <p:cNvPr id="5" name="Picture 4" descr="Map&#10;&#10;Description automatically generated">
            <a:extLst>
              <a:ext uri="{FF2B5EF4-FFF2-40B4-BE49-F238E27FC236}">
                <a16:creationId xmlns:a16="http://schemas.microsoft.com/office/drawing/2014/main" id="{2F626B6C-5816-060F-8E95-226E5DF9118D}"/>
              </a:ext>
            </a:extLst>
          </p:cNvPr>
          <p:cNvPicPr>
            <a:picLocks noChangeAspect="1"/>
          </p:cNvPicPr>
          <p:nvPr/>
        </p:nvPicPr>
        <p:blipFill>
          <a:blip r:embed="rId2"/>
          <a:stretch>
            <a:fillRect/>
          </a:stretch>
        </p:blipFill>
        <p:spPr>
          <a:xfrm>
            <a:off x="4094819" y="1573348"/>
            <a:ext cx="7435541" cy="4001235"/>
          </a:xfrm>
          <a:prstGeom prst="rect">
            <a:avLst/>
          </a:prstGeom>
        </p:spPr>
      </p:pic>
    </p:spTree>
    <p:extLst>
      <p:ext uri="{BB962C8B-B14F-4D97-AF65-F5344CB8AC3E}">
        <p14:creationId xmlns:p14="http://schemas.microsoft.com/office/powerpoint/2010/main" val="367759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a:bodyPr>
          <a:lstStyle/>
          <a:p>
            <a:pPr marL="342900" lvl="0" indent="-342900">
              <a:spcAft>
                <a:spcPts val="600"/>
              </a:spcAft>
              <a:tabLst>
                <a:tab pos="457200" algn="l"/>
              </a:tabLst>
            </a:pPr>
            <a:r>
              <a:rPr lang="en-US" sz="1400" cap="all" spc="200" dirty="0">
                <a:solidFill>
                  <a:srgbClr val="262626"/>
                </a:solidFill>
                <a:effectLst/>
                <a:latin typeface="Calibri" panose="020F0502020204030204" pitchFamily="34" charset="0"/>
                <a:ea typeface="+mj-ea"/>
                <a:cs typeface="Calibri" panose="020F0502020204030204" pitchFamily="34" charset="0"/>
              </a:rPr>
              <a:t>2.</a:t>
            </a:r>
            <a:r>
              <a:rPr lang="en-IN" sz="1800" dirty="0">
                <a:solidFill>
                  <a:srgbClr val="000000"/>
                </a:solidFill>
                <a:effectLst/>
                <a:latin typeface="Calibri" panose="020F0502020204030204" pitchFamily="34" charset="0"/>
                <a:ea typeface="Times New Roman" panose="02020603050405020304" pitchFamily="18" charset="0"/>
              </a:rPr>
              <a:t> What is the percentage of unique product increase in 2021 vs. 2020? The final output contains these fields,</a:t>
            </a:r>
            <a:endParaRPr lang="en-IN" sz="1800" dirty="0">
              <a:effectLst/>
              <a:latin typeface="Times New Roman" panose="02020603050405020304" pitchFamily="18" charset="0"/>
              <a:ea typeface="Times New Roman" panose="02020603050405020304" pitchFamily="18" charset="0"/>
            </a:endParaRPr>
          </a:p>
          <a:p>
            <a:pPr marL="457200">
              <a:spcAft>
                <a:spcPts val="600"/>
              </a:spcAft>
            </a:pPr>
            <a:r>
              <a:rPr lang="en-IN" sz="1800" dirty="0">
                <a:solidFill>
                  <a:srgbClr val="000000"/>
                </a:solidFill>
                <a:effectLst/>
                <a:latin typeface="Calibri" panose="020F0502020204030204" pitchFamily="34" charset="0"/>
                <a:ea typeface="Times New Roman" panose="02020603050405020304" pitchFamily="18" charset="0"/>
              </a:rPr>
              <a:t>unique_products_2020, unique_products_2021 , </a:t>
            </a:r>
            <a:r>
              <a:rPr lang="en-IN" sz="1800" dirty="0" err="1">
                <a:solidFill>
                  <a:srgbClr val="000000"/>
                </a:solidFill>
                <a:effectLst/>
                <a:latin typeface="Calibri" panose="020F0502020204030204" pitchFamily="34" charset="0"/>
                <a:ea typeface="Times New Roman" panose="02020603050405020304" pitchFamily="18" charset="0"/>
              </a:rPr>
              <a:t>percentage_chg</a:t>
            </a:r>
            <a:endParaRPr lang="en-IN" sz="1800" dirty="0">
              <a:effectLst/>
              <a:latin typeface="Times New Roman" panose="02020603050405020304" pitchFamily="18" charset="0"/>
              <a:ea typeface="Times New Roman" panose="02020603050405020304" pitchFamily="18" charset="0"/>
            </a:endParaRPr>
          </a:p>
          <a:p>
            <a:pPr defTabSz="914400">
              <a:lnSpc>
                <a:spcPct val="90000"/>
              </a:lnSpc>
              <a:spcBef>
                <a:spcPct val="0"/>
              </a:spcBef>
              <a:spcAft>
                <a:spcPts val="600"/>
              </a:spcAft>
            </a:pPr>
            <a:endParaRPr lang="en-US" sz="1400" cap="all" spc="200" dirty="0">
              <a:solidFill>
                <a:srgbClr val="262626"/>
              </a:solidFill>
              <a:effectLst/>
              <a:latin typeface="Calibri" panose="020F0502020204030204" pitchFamily="34" charset="0"/>
              <a:ea typeface="+mj-ea"/>
              <a:cs typeface="Calibri" panose="020F0502020204030204" pitchFamily="34" charset="0"/>
            </a:endParaRPr>
          </a:p>
        </p:txBody>
      </p:sp>
      <p:graphicFrame>
        <p:nvGraphicFramePr>
          <p:cNvPr id="2" name="Table 1">
            <a:extLst>
              <a:ext uri="{FF2B5EF4-FFF2-40B4-BE49-F238E27FC236}">
                <a16:creationId xmlns:a16="http://schemas.microsoft.com/office/drawing/2014/main" id="{DD513390-B8CD-F048-B0CB-2DD9E4EA24D4}"/>
              </a:ext>
            </a:extLst>
          </p:cNvPr>
          <p:cNvGraphicFramePr>
            <a:graphicFrameLocks noGrp="1"/>
          </p:cNvGraphicFramePr>
          <p:nvPr>
            <p:extLst>
              <p:ext uri="{D42A27DB-BD31-4B8C-83A1-F6EECF244321}">
                <p14:modId xmlns:p14="http://schemas.microsoft.com/office/powerpoint/2010/main" val="4171205559"/>
              </p:ext>
            </p:extLst>
          </p:nvPr>
        </p:nvGraphicFramePr>
        <p:xfrm>
          <a:off x="2129881" y="1605776"/>
          <a:ext cx="5910148" cy="613317"/>
        </p:xfrm>
        <a:graphic>
          <a:graphicData uri="http://schemas.openxmlformats.org/drawingml/2006/table">
            <a:tbl>
              <a:tblPr>
                <a:tableStyleId>{5C22544A-7EE6-4342-B048-85BDC9FD1C3A}</a:tableStyleId>
              </a:tblPr>
              <a:tblGrid>
                <a:gridCol w="1940810">
                  <a:extLst>
                    <a:ext uri="{9D8B030D-6E8A-4147-A177-3AD203B41FA5}">
                      <a16:colId xmlns:a16="http://schemas.microsoft.com/office/drawing/2014/main" val="1247386345"/>
                    </a:ext>
                  </a:extLst>
                </a:gridCol>
                <a:gridCol w="2083354">
                  <a:extLst>
                    <a:ext uri="{9D8B030D-6E8A-4147-A177-3AD203B41FA5}">
                      <a16:colId xmlns:a16="http://schemas.microsoft.com/office/drawing/2014/main" val="2259180429"/>
                    </a:ext>
                  </a:extLst>
                </a:gridCol>
                <a:gridCol w="1885984">
                  <a:extLst>
                    <a:ext uri="{9D8B030D-6E8A-4147-A177-3AD203B41FA5}">
                      <a16:colId xmlns:a16="http://schemas.microsoft.com/office/drawing/2014/main" val="2143380717"/>
                    </a:ext>
                  </a:extLst>
                </a:gridCol>
              </a:tblGrid>
              <a:tr h="317810">
                <a:tc>
                  <a:txBody>
                    <a:bodyPr/>
                    <a:lstStyle/>
                    <a:p>
                      <a:pPr algn="l" fontAlgn="b"/>
                      <a:r>
                        <a:rPr lang="en-IN" sz="1200" u="none" strike="noStrike" dirty="0">
                          <a:effectLst/>
                        </a:rPr>
                        <a:t>unique_products_2020</a:t>
                      </a:r>
                      <a:endParaRPr lang="en-IN" sz="12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IN" sz="1200" u="none" strike="noStrike" dirty="0">
                          <a:effectLst/>
                        </a:rPr>
                        <a:t>unique_products_2021</a:t>
                      </a:r>
                      <a:endParaRPr lang="en-IN" sz="12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IN" sz="1200" u="none" strike="noStrike" dirty="0" err="1">
                          <a:effectLst/>
                        </a:rPr>
                        <a:t>percentage_chg</a:t>
                      </a:r>
                      <a:endParaRPr lang="en-IN" sz="12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91209322"/>
                  </a:ext>
                </a:extLst>
              </a:tr>
              <a:tr h="295507">
                <a:tc>
                  <a:txBody>
                    <a:bodyPr/>
                    <a:lstStyle/>
                    <a:p>
                      <a:pPr algn="r" fontAlgn="b"/>
                      <a:r>
                        <a:rPr lang="en-IN" sz="1200" u="none" strike="noStrike">
                          <a:effectLst/>
                        </a:rPr>
                        <a:t>245</a:t>
                      </a:r>
                      <a:endParaRPr lang="en-IN" sz="12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IN" sz="1200" u="none" strike="noStrike" dirty="0">
                          <a:effectLst/>
                        </a:rPr>
                        <a:t>334</a:t>
                      </a:r>
                      <a:endParaRPr lang="en-IN" sz="12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IN" sz="1200" u="none" strike="noStrike" dirty="0">
                          <a:effectLst/>
                        </a:rPr>
                        <a:t>36.00</a:t>
                      </a:r>
                      <a:endParaRPr lang="en-IN" sz="12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246554440"/>
                  </a:ext>
                </a:extLst>
              </a:tr>
            </a:tbl>
          </a:graphicData>
        </a:graphic>
      </p:graphicFrame>
      <p:pic>
        <p:nvPicPr>
          <p:cNvPr id="7" name="Picture 6" descr="Chart, waterfall chart&#10;&#10;Description automatically generated">
            <a:extLst>
              <a:ext uri="{FF2B5EF4-FFF2-40B4-BE49-F238E27FC236}">
                <a16:creationId xmlns:a16="http://schemas.microsoft.com/office/drawing/2014/main" id="{DA215477-56A1-97FF-3B9C-7DEE6192D6EA}"/>
              </a:ext>
            </a:extLst>
          </p:cNvPr>
          <p:cNvPicPr>
            <a:picLocks noChangeAspect="1"/>
          </p:cNvPicPr>
          <p:nvPr/>
        </p:nvPicPr>
        <p:blipFill>
          <a:blip r:embed="rId2"/>
          <a:stretch>
            <a:fillRect/>
          </a:stretch>
        </p:blipFill>
        <p:spPr>
          <a:xfrm>
            <a:off x="1996067" y="2469020"/>
            <a:ext cx="6389649" cy="3056519"/>
          </a:xfrm>
          <a:prstGeom prst="rect">
            <a:avLst/>
          </a:prstGeom>
        </p:spPr>
      </p:pic>
      <p:sp>
        <p:nvSpPr>
          <p:cNvPr id="4" name="TextBox 3">
            <a:extLst>
              <a:ext uri="{FF2B5EF4-FFF2-40B4-BE49-F238E27FC236}">
                <a16:creationId xmlns:a16="http://schemas.microsoft.com/office/drawing/2014/main" id="{AF1FED63-E19F-1407-D02E-FEF6DA2B115B}"/>
              </a:ext>
            </a:extLst>
          </p:cNvPr>
          <p:cNvSpPr txBox="1"/>
          <p:nvPr/>
        </p:nvSpPr>
        <p:spPr>
          <a:xfrm>
            <a:off x="1996066" y="5775466"/>
            <a:ext cx="6389649" cy="461665"/>
          </a:xfrm>
          <a:prstGeom prst="rect">
            <a:avLst/>
          </a:prstGeom>
          <a:noFill/>
        </p:spPr>
        <p:txBody>
          <a:bodyPr wrap="square" rtlCol="0">
            <a:spAutoFit/>
          </a:bodyPr>
          <a:lstStyle/>
          <a:p>
            <a:r>
              <a:rPr lang="en-US" sz="1200" dirty="0">
                <a:solidFill>
                  <a:schemeClr val="bg1"/>
                </a:solidFill>
              </a:rPr>
              <a:t>As compared with fiscal year 2020 unique product offering has been increased to 334, which is an increase of around 36%.</a:t>
            </a:r>
          </a:p>
        </p:txBody>
      </p:sp>
    </p:spTree>
    <p:extLst>
      <p:ext uri="{BB962C8B-B14F-4D97-AF65-F5344CB8AC3E}">
        <p14:creationId xmlns:p14="http://schemas.microsoft.com/office/powerpoint/2010/main" val="101576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a:bodyPr>
          <a:lstStyle/>
          <a:p>
            <a:pPr marL="342900" lvl="0" indent="-342900">
              <a:spcAft>
                <a:spcPts val="600"/>
              </a:spcAft>
              <a:tabLst>
                <a:tab pos="457200" algn="l"/>
              </a:tabLst>
            </a:pPr>
            <a:r>
              <a:rPr lang="en-US" sz="1400" cap="all" spc="200" dirty="0">
                <a:solidFill>
                  <a:srgbClr val="262626"/>
                </a:solidFill>
                <a:effectLst/>
                <a:latin typeface="+mj-lt"/>
                <a:ea typeface="+mj-ea"/>
                <a:cs typeface="+mj-cs"/>
              </a:rPr>
              <a:t>3. </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 a report with all the unique product counts for each segment and sort them in descending order of product counts. The final output contains 2 fields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r>
              <a:rPr lang="en-IN" sz="1600" dirty="0">
                <a:solidFill>
                  <a:srgbClr val="000000"/>
                </a:solidFill>
                <a:latin typeface="Calibri" panose="020F0502020204030204" pitchFamily="34" charset="0"/>
                <a:cs typeface="Calibri" panose="020F0502020204030204" pitchFamily="34" charset="0"/>
              </a:rPr>
              <a:t>     segment , </a:t>
            </a:r>
            <a:r>
              <a:rPr lang="en-IN" sz="1600" dirty="0" err="1">
                <a:solidFill>
                  <a:srgbClr val="000000"/>
                </a:solidFill>
                <a:latin typeface="Calibri" panose="020F0502020204030204" pitchFamily="34" charset="0"/>
                <a:cs typeface="Calibri" panose="020F0502020204030204" pitchFamily="34" charset="0"/>
              </a:rPr>
              <a:t>product_count</a:t>
            </a:r>
            <a:r>
              <a:rPr lang="en-IN" sz="1600" dirty="0">
                <a:solidFill>
                  <a:srgbClr val="000000"/>
                </a:solidFill>
                <a:latin typeface="Calibri" panose="020F0502020204030204" pitchFamily="34" charset="0"/>
                <a:cs typeface="Calibri" panose="020F0502020204030204" pitchFamily="34" charset="0"/>
              </a:rPr>
              <a:t> </a:t>
            </a:r>
            <a:endParaRPr lang="en-US" sz="1600" dirty="0">
              <a:solidFill>
                <a:srgbClr val="00000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C8CEA8-5453-297A-C1B3-958B3911DC4B}"/>
              </a:ext>
            </a:extLst>
          </p:cNvPr>
          <p:cNvSpPr txBox="1"/>
          <p:nvPr/>
        </p:nvSpPr>
        <p:spPr>
          <a:xfrm>
            <a:off x="1044808" y="5086995"/>
            <a:ext cx="1041523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Including both the fiscal years 2020 and 2021, Notebook segment has the highest number of unique products (129) then followed by Accessories with 116 and peripherals segment with 84 unique products. </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err="1">
                <a:solidFill>
                  <a:schemeClr val="bg1"/>
                </a:solidFill>
              </a:rPr>
              <a:t>Atliq</a:t>
            </a:r>
            <a:r>
              <a:rPr lang="en-US" sz="1200" dirty="0">
                <a:solidFill>
                  <a:schemeClr val="bg1"/>
                </a:solidFill>
              </a:rPr>
              <a:t> is focused towards offering higher product range to it’s more in demand products. Notebook and Accessories have generated most revenue for the company. </a:t>
            </a:r>
          </a:p>
        </p:txBody>
      </p:sp>
      <p:graphicFrame>
        <p:nvGraphicFramePr>
          <p:cNvPr id="10" name="Table 9">
            <a:extLst>
              <a:ext uri="{FF2B5EF4-FFF2-40B4-BE49-F238E27FC236}">
                <a16:creationId xmlns:a16="http://schemas.microsoft.com/office/drawing/2014/main" id="{4514D63D-D43C-53EA-D66E-1E61C675384A}"/>
              </a:ext>
            </a:extLst>
          </p:cNvPr>
          <p:cNvGraphicFramePr>
            <a:graphicFrameLocks noGrp="1"/>
          </p:cNvGraphicFramePr>
          <p:nvPr>
            <p:extLst>
              <p:ext uri="{D42A27DB-BD31-4B8C-83A1-F6EECF244321}">
                <p14:modId xmlns:p14="http://schemas.microsoft.com/office/powerpoint/2010/main" val="1100909397"/>
              </p:ext>
            </p:extLst>
          </p:nvPr>
        </p:nvGraphicFramePr>
        <p:xfrm>
          <a:off x="903249" y="1946844"/>
          <a:ext cx="2311400" cy="1422400"/>
        </p:xfrm>
        <a:graphic>
          <a:graphicData uri="http://schemas.openxmlformats.org/drawingml/2006/table">
            <a:tbl>
              <a:tblPr>
                <a:tableStyleId>{5C22544A-7EE6-4342-B048-85BDC9FD1C3A}</a:tableStyleId>
              </a:tblPr>
              <a:tblGrid>
                <a:gridCol w="1208016">
                  <a:extLst>
                    <a:ext uri="{9D8B030D-6E8A-4147-A177-3AD203B41FA5}">
                      <a16:colId xmlns:a16="http://schemas.microsoft.com/office/drawing/2014/main" val="1091085369"/>
                    </a:ext>
                  </a:extLst>
                </a:gridCol>
                <a:gridCol w="1103384">
                  <a:extLst>
                    <a:ext uri="{9D8B030D-6E8A-4147-A177-3AD203B41FA5}">
                      <a16:colId xmlns:a16="http://schemas.microsoft.com/office/drawing/2014/main" val="1963715838"/>
                    </a:ext>
                  </a:extLst>
                </a:gridCol>
              </a:tblGrid>
              <a:tr h="203200">
                <a:tc>
                  <a:txBody>
                    <a:bodyPr/>
                    <a:lstStyle/>
                    <a:p>
                      <a:pPr algn="l" fontAlgn="b"/>
                      <a:r>
                        <a:rPr lang="en-IN" sz="1200" u="none" strike="noStrike">
                          <a:effectLst/>
                        </a:rPr>
                        <a:t>segment</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product_count</a:t>
                      </a:r>
                      <a:endParaRPr lang="en-IN"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8587811"/>
                  </a:ext>
                </a:extLst>
              </a:tr>
              <a:tr h="203200">
                <a:tc>
                  <a:txBody>
                    <a:bodyPr/>
                    <a:lstStyle/>
                    <a:p>
                      <a:pPr algn="l" fontAlgn="b"/>
                      <a:r>
                        <a:rPr lang="en-IN" sz="1200" u="none" strike="noStrike">
                          <a:effectLst/>
                        </a:rPr>
                        <a:t>Notebook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129</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921541"/>
                  </a:ext>
                </a:extLst>
              </a:tr>
              <a:tr h="203200">
                <a:tc>
                  <a:txBody>
                    <a:bodyPr/>
                    <a:lstStyle/>
                    <a:p>
                      <a:pPr algn="l" fontAlgn="b"/>
                      <a:r>
                        <a:rPr lang="en-IN" sz="1200" u="none" strike="noStrike">
                          <a:effectLst/>
                        </a:rPr>
                        <a:t>Accessories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116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974308"/>
                  </a:ext>
                </a:extLst>
              </a:tr>
              <a:tr h="203200">
                <a:tc>
                  <a:txBody>
                    <a:bodyPr/>
                    <a:lstStyle/>
                    <a:p>
                      <a:pPr algn="l" fontAlgn="b"/>
                      <a:r>
                        <a:rPr lang="en-IN" sz="1200" u="none" strike="noStrike">
                          <a:effectLst/>
                        </a:rPr>
                        <a:t>Peripherals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84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3272761"/>
                  </a:ext>
                </a:extLst>
              </a:tr>
              <a:tr h="203200">
                <a:tc>
                  <a:txBody>
                    <a:bodyPr/>
                    <a:lstStyle/>
                    <a:p>
                      <a:pPr algn="l" fontAlgn="b"/>
                      <a:r>
                        <a:rPr lang="en-IN" sz="1200" u="none" strike="noStrike">
                          <a:effectLst/>
                        </a:rPr>
                        <a:t>Desktop</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1267788"/>
                  </a:ext>
                </a:extLst>
              </a:tr>
              <a:tr h="203200">
                <a:tc>
                  <a:txBody>
                    <a:bodyPr/>
                    <a:lstStyle/>
                    <a:p>
                      <a:pPr algn="l" fontAlgn="b"/>
                      <a:r>
                        <a:rPr lang="en-IN" sz="1200" u="none" strike="noStrike">
                          <a:effectLst/>
                        </a:rPr>
                        <a:t>Storage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27</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5090409"/>
                  </a:ext>
                </a:extLst>
              </a:tr>
              <a:tr h="203200">
                <a:tc>
                  <a:txBody>
                    <a:bodyPr/>
                    <a:lstStyle/>
                    <a:p>
                      <a:pPr algn="l" fontAlgn="b"/>
                      <a:r>
                        <a:rPr lang="en-IN" sz="1200" u="none" strike="noStrike">
                          <a:effectLst/>
                        </a:rPr>
                        <a:t>Networking</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5195272"/>
                  </a:ext>
                </a:extLst>
              </a:tr>
            </a:tbl>
          </a:graphicData>
        </a:graphic>
      </p:graphicFrame>
      <p:pic>
        <p:nvPicPr>
          <p:cNvPr id="12" name="Picture 11" descr="Chart, waterfall chart&#10;&#10;Description automatically generated">
            <a:extLst>
              <a:ext uri="{FF2B5EF4-FFF2-40B4-BE49-F238E27FC236}">
                <a16:creationId xmlns:a16="http://schemas.microsoft.com/office/drawing/2014/main" id="{59093627-3AC0-B0AD-61E6-B6611754E140}"/>
              </a:ext>
            </a:extLst>
          </p:cNvPr>
          <p:cNvPicPr>
            <a:picLocks noChangeAspect="1"/>
          </p:cNvPicPr>
          <p:nvPr/>
        </p:nvPicPr>
        <p:blipFill>
          <a:blip r:embed="rId2"/>
          <a:stretch>
            <a:fillRect/>
          </a:stretch>
        </p:blipFill>
        <p:spPr>
          <a:xfrm>
            <a:off x="4322647" y="1367599"/>
            <a:ext cx="7137400" cy="3104039"/>
          </a:xfrm>
          <a:prstGeom prst="rect">
            <a:avLst/>
          </a:prstGeom>
        </p:spPr>
      </p:pic>
    </p:spTree>
    <p:extLst>
      <p:ext uri="{BB962C8B-B14F-4D97-AF65-F5344CB8AC3E}">
        <p14:creationId xmlns:p14="http://schemas.microsoft.com/office/powerpoint/2010/main" val="14781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fontScale="92500" lnSpcReduction="10000"/>
          </a:bodyPr>
          <a:lstStyle/>
          <a:p>
            <a:pPr marL="342900" lvl="0" indent="-342900">
              <a:spcAft>
                <a:spcPts val="600"/>
              </a:spcAft>
              <a:tabLst>
                <a:tab pos="457200" algn="l"/>
              </a:tabLst>
            </a:pPr>
            <a:r>
              <a:rPr lang="en-US" sz="1400" cap="all" spc="200" dirty="0">
                <a:solidFill>
                  <a:srgbClr val="262626"/>
                </a:solidFill>
                <a:latin typeface="+mj-lt"/>
                <a:ea typeface="+mj-ea"/>
                <a:cs typeface="+mj-cs"/>
              </a:rPr>
              <a:t>4</a:t>
            </a:r>
            <a:r>
              <a:rPr lang="en-US" sz="1700" cap="all" spc="200" dirty="0">
                <a:solidFill>
                  <a:srgbClr val="262626"/>
                </a:solidFill>
                <a:latin typeface="Calibri" panose="020F0502020204030204" pitchFamily="34" charset="0"/>
                <a:ea typeface="+mj-ea"/>
                <a:cs typeface="Calibri" panose="020F0502020204030204" pitchFamily="34" charset="0"/>
              </a:rPr>
              <a:t>. </a:t>
            </a: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Follow-up: Which segment had the most increase in unique products in 2021 vs 2020?  The final output contains these fields</a:t>
            </a:r>
            <a:endParaRPr lang="en-IN" sz="1700" dirty="0">
              <a:effectLst/>
              <a:latin typeface="Calibri" panose="020F0502020204030204" pitchFamily="34" charset="0"/>
              <a:ea typeface="Times New Roman" panose="02020603050405020304" pitchFamily="18" charset="0"/>
              <a:cs typeface="Calibri" panose="020F0502020204030204" pitchFamily="34" charset="0"/>
            </a:endParaRPr>
          </a:p>
          <a:p>
            <a:pPr marL="457200">
              <a:spcAft>
                <a:spcPts val="600"/>
              </a:spcAft>
            </a:pP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Segment, product_count_2020 ,product_count_2021, difference</a:t>
            </a:r>
            <a:endParaRPr lang="en-IN" sz="17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spcAft>
                <a:spcPts val="600"/>
              </a:spcAft>
              <a:tabLst>
                <a:tab pos="457200" algn="l"/>
              </a:tabLst>
            </a:pPr>
            <a:endParaRPr lang="en-US" dirty="0">
              <a:solidFill>
                <a:srgbClr val="000000"/>
              </a:solidFill>
              <a:latin typeface="Calibri" panose="020F0502020204030204" pitchFamily="34" charset="0"/>
            </a:endParaRPr>
          </a:p>
        </p:txBody>
      </p:sp>
      <p:sp>
        <p:nvSpPr>
          <p:cNvPr id="8" name="TextBox 7">
            <a:extLst>
              <a:ext uri="{FF2B5EF4-FFF2-40B4-BE49-F238E27FC236}">
                <a16:creationId xmlns:a16="http://schemas.microsoft.com/office/drawing/2014/main" id="{6EC8CEA8-5453-297A-C1B3-958B3911DC4B}"/>
              </a:ext>
            </a:extLst>
          </p:cNvPr>
          <p:cNvSpPr txBox="1"/>
          <p:nvPr/>
        </p:nvSpPr>
        <p:spPr>
          <a:xfrm>
            <a:off x="8296507" y="3429000"/>
            <a:ext cx="3444984"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As compared with fiscal year 2020. In year 2021, in Accessories segment 34 new products were added, followed by Networking and Peripherals with 16 new products.</a:t>
            </a:r>
          </a:p>
          <a:p>
            <a:pPr marL="285750" indent="-285750">
              <a:buFont typeface="Arial" panose="020B0604020202020204" pitchFamily="34" charset="0"/>
              <a:buChar char="•"/>
            </a:pPr>
            <a:r>
              <a:rPr lang="en-US" sz="1200" dirty="0">
                <a:solidFill>
                  <a:schemeClr val="bg1"/>
                </a:solidFill>
              </a:rPr>
              <a:t>Increased accessory product offerings have had a favorable effect on its sales. In fiscal year 2020 accessories accounted for23.82 % of total revenue while in 2021, 28.61%.  However, management need to pay attention towards notebook and peripherals segments they both have shown decline in revenue contribution 31.96 % from 36.77 % and 23.82 % from 28.67% respectively. </a:t>
            </a:r>
          </a:p>
        </p:txBody>
      </p:sp>
      <p:graphicFrame>
        <p:nvGraphicFramePr>
          <p:cNvPr id="2" name="Table 1">
            <a:extLst>
              <a:ext uri="{FF2B5EF4-FFF2-40B4-BE49-F238E27FC236}">
                <a16:creationId xmlns:a16="http://schemas.microsoft.com/office/drawing/2014/main" id="{B199F3E4-F3D5-BBDA-6AFD-CC03546168DC}"/>
              </a:ext>
            </a:extLst>
          </p:cNvPr>
          <p:cNvGraphicFramePr>
            <a:graphicFrameLocks noGrp="1"/>
          </p:cNvGraphicFramePr>
          <p:nvPr>
            <p:extLst>
              <p:ext uri="{D42A27DB-BD31-4B8C-83A1-F6EECF244321}">
                <p14:modId xmlns:p14="http://schemas.microsoft.com/office/powerpoint/2010/main" val="1463845428"/>
              </p:ext>
            </p:extLst>
          </p:nvPr>
        </p:nvGraphicFramePr>
        <p:xfrm>
          <a:off x="1635822" y="1581954"/>
          <a:ext cx="5051192" cy="1460500"/>
        </p:xfrm>
        <a:graphic>
          <a:graphicData uri="http://schemas.openxmlformats.org/drawingml/2006/table">
            <a:tbl>
              <a:tblPr>
                <a:tableStyleId>{5C22544A-7EE6-4342-B048-85BDC9FD1C3A}</a:tableStyleId>
              </a:tblPr>
              <a:tblGrid>
                <a:gridCol w="994118">
                  <a:extLst>
                    <a:ext uri="{9D8B030D-6E8A-4147-A177-3AD203B41FA5}">
                      <a16:colId xmlns:a16="http://schemas.microsoft.com/office/drawing/2014/main" val="1856391308"/>
                    </a:ext>
                  </a:extLst>
                </a:gridCol>
                <a:gridCol w="1603127">
                  <a:extLst>
                    <a:ext uri="{9D8B030D-6E8A-4147-A177-3AD203B41FA5}">
                      <a16:colId xmlns:a16="http://schemas.microsoft.com/office/drawing/2014/main" val="1873824049"/>
                    </a:ext>
                  </a:extLst>
                </a:gridCol>
                <a:gridCol w="1674774">
                  <a:extLst>
                    <a:ext uri="{9D8B030D-6E8A-4147-A177-3AD203B41FA5}">
                      <a16:colId xmlns:a16="http://schemas.microsoft.com/office/drawing/2014/main" val="2287711589"/>
                    </a:ext>
                  </a:extLst>
                </a:gridCol>
                <a:gridCol w="779173">
                  <a:extLst>
                    <a:ext uri="{9D8B030D-6E8A-4147-A177-3AD203B41FA5}">
                      <a16:colId xmlns:a16="http://schemas.microsoft.com/office/drawing/2014/main" val="3922911718"/>
                    </a:ext>
                  </a:extLst>
                </a:gridCol>
              </a:tblGrid>
              <a:tr h="241300">
                <a:tc>
                  <a:txBody>
                    <a:bodyPr/>
                    <a:lstStyle/>
                    <a:p>
                      <a:pPr algn="l" fontAlgn="b"/>
                      <a:r>
                        <a:rPr lang="en-IN" sz="1400" u="none" strike="noStrike">
                          <a:effectLst/>
                        </a:rPr>
                        <a:t>segment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product_count_2020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product_count_2021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difference</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1940590"/>
                  </a:ext>
                </a:extLst>
              </a:tr>
              <a:tr h="203200">
                <a:tc>
                  <a:txBody>
                    <a:bodyPr/>
                    <a:lstStyle/>
                    <a:p>
                      <a:pPr algn="l" fontAlgn="b"/>
                      <a:r>
                        <a:rPr lang="en-IN" sz="1200" u="none" strike="noStrike">
                          <a:effectLst/>
                        </a:rPr>
                        <a:t>Accessories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103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3592301"/>
                  </a:ext>
                </a:extLst>
              </a:tr>
              <a:tr h="203200">
                <a:tc>
                  <a:txBody>
                    <a:bodyPr/>
                    <a:lstStyle/>
                    <a:p>
                      <a:pPr algn="l" fontAlgn="b"/>
                      <a:r>
                        <a:rPr lang="en-IN" sz="1200" u="none" strike="noStrike">
                          <a:effectLst/>
                        </a:rPr>
                        <a:t>Desktop</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5011442"/>
                  </a:ext>
                </a:extLst>
              </a:tr>
              <a:tr h="203200">
                <a:tc>
                  <a:txBody>
                    <a:bodyPr/>
                    <a:lstStyle/>
                    <a:p>
                      <a:pPr algn="l" fontAlgn="b"/>
                      <a:r>
                        <a:rPr lang="en-IN" sz="1200" u="none" strike="noStrike">
                          <a:effectLst/>
                        </a:rPr>
                        <a:t>Networking</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8102247"/>
                  </a:ext>
                </a:extLst>
              </a:tr>
              <a:tr h="203200">
                <a:tc>
                  <a:txBody>
                    <a:bodyPr/>
                    <a:lstStyle/>
                    <a:p>
                      <a:pPr algn="l" fontAlgn="b"/>
                      <a:r>
                        <a:rPr lang="en-IN" sz="1200" u="none" strike="noStrike">
                          <a:effectLst/>
                        </a:rPr>
                        <a:t>Notebook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92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108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2069447"/>
                  </a:ext>
                </a:extLst>
              </a:tr>
              <a:tr h="203200">
                <a:tc>
                  <a:txBody>
                    <a:bodyPr/>
                    <a:lstStyle/>
                    <a:p>
                      <a:pPr algn="l" fontAlgn="b"/>
                      <a:r>
                        <a:rPr lang="en-IN" sz="1200" u="none" strike="noStrike" dirty="0">
                          <a:effectLst/>
                        </a:rPr>
                        <a:t>Peripherals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59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7846448"/>
                  </a:ext>
                </a:extLst>
              </a:tr>
              <a:tr h="203200">
                <a:tc>
                  <a:txBody>
                    <a:bodyPr/>
                    <a:lstStyle/>
                    <a:p>
                      <a:pPr algn="l" fontAlgn="b"/>
                      <a:r>
                        <a:rPr lang="en-IN" sz="1200" u="none" strike="noStrike">
                          <a:effectLst/>
                        </a:rPr>
                        <a:t>Storage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5</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8179496"/>
                  </a:ext>
                </a:extLst>
              </a:tr>
            </a:tbl>
          </a:graphicData>
        </a:graphic>
      </p:graphicFrame>
      <p:pic>
        <p:nvPicPr>
          <p:cNvPr id="5" name="Picture 4" descr="Chart, bar chart&#10;&#10;Description automatically generated">
            <a:extLst>
              <a:ext uri="{FF2B5EF4-FFF2-40B4-BE49-F238E27FC236}">
                <a16:creationId xmlns:a16="http://schemas.microsoft.com/office/drawing/2014/main" id="{8FBFC2F8-390F-102E-7625-B92121762B01}"/>
              </a:ext>
            </a:extLst>
          </p:cNvPr>
          <p:cNvPicPr>
            <a:picLocks noChangeAspect="1"/>
          </p:cNvPicPr>
          <p:nvPr/>
        </p:nvPicPr>
        <p:blipFill>
          <a:blip r:embed="rId2"/>
          <a:stretch>
            <a:fillRect/>
          </a:stretch>
        </p:blipFill>
        <p:spPr>
          <a:xfrm>
            <a:off x="662259" y="3256808"/>
            <a:ext cx="7288561" cy="3079776"/>
          </a:xfrm>
          <a:prstGeom prst="rect">
            <a:avLst/>
          </a:prstGeom>
        </p:spPr>
      </p:pic>
    </p:spTree>
    <p:extLst>
      <p:ext uri="{BB962C8B-B14F-4D97-AF65-F5344CB8AC3E}">
        <p14:creationId xmlns:p14="http://schemas.microsoft.com/office/powerpoint/2010/main" val="239240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a:bodyPr>
          <a:lstStyle/>
          <a:p>
            <a:pPr marL="342900" lvl="0" indent="-342900">
              <a:spcAft>
                <a:spcPts val="600"/>
              </a:spcAft>
              <a:tabLst>
                <a:tab pos="457200" algn="l"/>
              </a:tabLst>
            </a:pPr>
            <a:r>
              <a:rPr lang="en-US" sz="1400" cap="all" spc="200" dirty="0">
                <a:solidFill>
                  <a:srgbClr val="262626"/>
                </a:solidFill>
                <a:latin typeface="+mj-lt"/>
                <a:ea typeface="+mj-ea"/>
                <a:cs typeface="+mj-cs"/>
              </a:rPr>
              <a:t>5</a:t>
            </a:r>
            <a:r>
              <a:rPr lang="en-US" sz="1400" cap="all" spc="200" dirty="0">
                <a:solidFill>
                  <a:srgbClr val="262626"/>
                </a:solidFill>
                <a:effectLst/>
                <a:latin typeface="+mj-lt"/>
                <a:ea typeface="+mj-ea"/>
                <a:cs typeface="+mj-cs"/>
              </a:rPr>
              <a:t>. </a:t>
            </a:r>
            <a:r>
              <a:rPr lang="en-IN" sz="1700" dirty="0">
                <a:solidFill>
                  <a:srgbClr val="000000"/>
                </a:solidFill>
                <a:effectLst/>
                <a:latin typeface="Calibri" panose="020F0502020204030204" pitchFamily="34" charset="0"/>
                <a:ea typeface="Times New Roman" panose="02020603050405020304" pitchFamily="18" charset="0"/>
              </a:rPr>
              <a:t>Get the products that have the highest and lowest manufacturing costs. The final output should contain these fields,</a:t>
            </a:r>
            <a:endParaRPr lang="en-IN" sz="1700" dirty="0">
              <a:effectLst/>
              <a:latin typeface="Times New Roman" panose="02020603050405020304" pitchFamily="18" charset="0"/>
              <a:ea typeface="Times New Roman" panose="02020603050405020304" pitchFamily="18" charset="0"/>
            </a:endParaRPr>
          </a:p>
          <a:p>
            <a:pPr marL="457200">
              <a:spcAft>
                <a:spcPts val="600"/>
              </a:spcAft>
            </a:pPr>
            <a:r>
              <a:rPr lang="en-IN" sz="1700" dirty="0" err="1">
                <a:solidFill>
                  <a:srgbClr val="000000"/>
                </a:solidFill>
                <a:effectLst/>
                <a:latin typeface="Calibri" panose="020F0502020204030204" pitchFamily="34" charset="0"/>
                <a:ea typeface="Times New Roman" panose="02020603050405020304" pitchFamily="18" charset="0"/>
              </a:rPr>
              <a:t>product_code</a:t>
            </a:r>
            <a:r>
              <a:rPr lang="en-IN" sz="1700" dirty="0">
                <a:solidFill>
                  <a:srgbClr val="000000"/>
                </a:solidFill>
                <a:effectLst/>
                <a:latin typeface="Calibri" panose="020F0502020204030204" pitchFamily="34" charset="0"/>
                <a:ea typeface="Times New Roman" panose="02020603050405020304" pitchFamily="18" charset="0"/>
              </a:rPr>
              <a:t> , product,  </a:t>
            </a:r>
            <a:r>
              <a:rPr lang="en-IN" sz="1700" dirty="0" err="1">
                <a:solidFill>
                  <a:srgbClr val="000000"/>
                </a:solidFill>
                <a:effectLst/>
                <a:latin typeface="Calibri" panose="020F0502020204030204" pitchFamily="34" charset="0"/>
                <a:ea typeface="Times New Roman" panose="02020603050405020304" pitchFamily="18" charset="0"/>
              </a:rPr>
              <a:t>manufacturing_cost</a:t>
            </a:r>
            <a:endParaRPr lang="en-IN" sz="1700" dirty="0">
              <a:effectLst/>
              <a:latin typeface="Times New Roman" panose="02020603050405020304" pitchFamily="18" charset="0"/>
              <a:ea typeface="Times New Roman" panose="02020603050405020304" pitchFamily="18" charset="0"/>
            </a:endParaRPr>
          </a:p>
          <a:p>
            <a:pPr marL="342900" lvl="0" indent="-342900">
              <a:spcAft>
                <a:spcPts val="600"/>
              </a:spcAft>
              <a:tabLst>
                <a:tab pos="457200" algn="l"/>
              </a:tabLst>
            </a:pPr>
            <a:endParaRPr lang="en-US" dirty="0">
              <a:solidFill>
                <a:srgbClr val="000000"/>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53A894BB-ECD2-4354-9A4D-E5E69B605E00}"/>
              </a:ext>
            </a:extLst>
          </p:cNvPr>
          <p:cNvGraphicFramePr>
            <a:graphicFrameLocks noGrp="1"/>
          </p:cNvGraphicFramePr>
          <p:nvPr>
            <p:extLst>
              <p:ext uri="{D42A27DB-BD31-4B8C-83A1-F6EECF244321}">
                <p14:modId xmlns:p14="http://schemas.microsoft.com/office/powerpoint/2010/main" val="1039025755"/>
              </p:ext>
            </p:extLst>
          </p:nvPr>
        </p:nvGraphicFramePr>
        <p:xfrm>
          <a:off x="3232923" y="2324563"/>
          <a:ext cx="4528325" cy="864686"/>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328523">
                  <a:extLst>
                    <a:ext uri="{9D8B030D-6E8A-4147-A177-3AD203B41FA5}">
                      <a16:colId xmlns:a16="http://schemas.microsoft.com/office/drawing/2014/main" val="777939577"/>
                    </a:ext>
                  </a:extLst>
                </a:gridCol>
                <a:gridCol w="1690676">
                  <a:extLst>
                    <a:ext uri="{9D8B030D-6E8A-4147-A177-3AD203B41FA5}">
                      <a16:colId xmlns:a16="http://schemas.microsoft.com/office/drawing/2014/main" val="3106804926"/>
                    </a:ext>
                  </a:extLst>
                </a:gridCol>
                <a:gridCol w="1509126">
                  <a:extLst>
                    <a:ext uri="{9D8B030D-6E8A-4147-A177-3AD203B41FA5}">
                      <a16:colId xmlns:a16="http://schemas.microsoft.com/office/drawing/2014/main" val="1324768713"/>
                    </a:ext>
                  </a:extLst>
                </a:gridCol>
              </a:tblGrid>
              <a:tr h="322138">
                <a:tc>
                  <a:txBody>
                    <a:bodyPr/>
                    <a:lstStyle/>
                    <a:p>
                      <a:pPr algn="l" fontAlgn="b"/>
                      <a:r>
                        <a:rPr lang="en-IN" sz="1400" u="none" strike="noStrike" dirty="0" err="1">
                          <a:effectLst/>
                        </a:rPr>
                        <a:t>product_code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product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manufacturing_cost</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6493"/>
                  </a:ext>
                </a:extLst>
              </a:tr>
              <a:tr h="271274">
                <a:tc>
                  <a:txBody>
                    <a:bodyPr/>
                    <a:lstStyle/>
                    <a:p>
                      <a:pPr algn="l" fontAlgn="b"/>
                      <a:r>
                        <a:rPr lang="en-IN" sz="1200" u="none" strike="noStrike">
                          <a:effectLst/>
                        </a:rPr>
                        <a:t>A6120110206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AQ HOME Allin1 Gen 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240.54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3211558"/>
                  </a:ext>
                </a:extLst>
              </a:tr>
              <a:tr h="271274">
                <a:tc>
                  <a:txBody>
                    <a:bodyPr/>
                    <a:lstStyle/>
                    <a:p>
                      <a:pPr algn="l" fontAlgn="b"/>
                      <a:r>
                        <a:rPr lang="en-IN" sz="1200" u="none" strike="noStrike">
                          <a:effectLst/>
                        </a:rPr>
                        <a:t>A2118150101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AQ Master wired x1 Ms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0.89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366801"/>
                  </a:ext>
                </a:extLst>
              </a:tr>
            </a:tbl>
          </a:graphicData>
        </a:graphic>
      </p:graphicFrame>
    </p:spTree>
    <p:extLst>
      <p:ext uri="{BB962C8B-B14F-4D97-AF65-F5344CB8AC3E}">
        <p14:creationId xmlns:p14="http://schemas.microsoft.com/office/powerpoint/2010/main" val="258628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fontScale="40000" lnSpcReduction="20000"/>
          </a:bodyPr>
          <a:lstStyle/>
          <a:p>
            <a:pPr marL="342900" lvl="0" indent="-342900">
              <a:spcAft>
                <a:spcPts val="600"/>
              </a:spcAft>
              <a:tabLst>
                <a:tab pos="457200" algn="l"/>
              </a:tabLst>
            </a:pPr>
            <a:r>
              <a:rPr lang="en-US" sz="3400" cap="all" spc="200" dirty="0">
                <a:solidFill>
                  <a:srgbClr val="262626"/>
                </a:solidFill>
                <a:latin typeface="Calibri" panose="020F0502020204030204" pitchFamily="34" charset="0"/>
                <a:ea typeface="+mj-ea"/>
                <a:cs typeface="Calibri" panose="020F0502020204030204" pitchFamily="34" charset="0"/>
              </a:rPr>
              <a:t>6. </a:t>
            </a:r>
            <a:r>
              <a:rPr lang="en-IN"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 report which contains the top 5 customers who received an average high </a:t>
            </a:r>
            <a:r>
              <a:rPr lang="en-IN"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pre_invoice_discount_pct</a:t>
            </a:r>
            <a:r>
              <a:rPr lang="en-IN"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the fiscal year 2021 and in the Indian market. The final output contains these fields,</a:t>
            </a:r>
            <a:endParaRPr lang="en-IN" sz="34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600"/>
              </a:spcAft>
            </a:pPr>
            <a:r>
              <a:rPr lang="en-IN"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customer_code</a:t>
            </a:r>
            <a:r>
              <a:rPr lang="en-IN" sz="3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customer </a:t>
            </a:r>
            <a:r>
              <a:rPr lang="en-IN" sz="3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average_discount_percentage</a:t>
            </a:r>
            <a:endParaRPr lang="en-IN" sz="3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spcAft>
                <a:spcPts val="600"/>
              </a:spcAft>
              <a:tabLst>
                <a:tab pos="457200" algn="l"/>
              </a:tabLst>
            </a:pPr>
            <a:r>
              <a:rPr lang="en-US" sz="1400" cap="all" spc="200" dirty="0">
                <a:solidFill>
                  <a:srgbClr val="262626"/>
                </a:solidFill>
                <a:latin typeface="+mj-lt"/>
                <a:ea typeface="+mj-ea"/>
                <a:cs typeface="+mj-cs"/>
              </a:rPr>
              <a:t> </a:t>
            </a:r>
            <a:endParaRPr lang="en-US" dirty="0">
              <a:solidFill>
                <a:srgbClr val="000000"/>
              </a:solidFill>
              <a:latin typeface="Calibri" panose="020F0502020204030204" pitchFamily="34" charset="0"/>
            </a:endParaRPr>
          </a:p>
        </p:txBody>
      </p:sp>
      <p:graphicFrame>
        <p:nvGraphicFramePr>
          <p:cNvPr id="4" name="Table 3">
            <a:extLst>
              <a:ext uri="{FF2B5EF4-FFF2-40B4-BE49-F238E27FC236}">
                <a16:creationId xmlns:a16="http://schemas.microsoft.com/office/drawing/2014/main" id="{374EA1C1-B88A-A839-B420-026BF480584E}"/>
              </a:ext>
            </a:extLst>
          </p:cNvPr>
          <p:cNvGraphicFramePr>
            <a:graphicFrameLocks noGrp="1"/>
          </p:cNvGraphicFramePr>
          <p:nvPr>
            <p:extLst>
              <p:ext uri="{D42A27DB-BD31-4B8C-83A1-F6EECF244321}">
                <p14:modId xmlns:p14="http://schemas.microsoft.com/office/powerpoint/2010/main" val="1458427069"/>
              </p:ext>
            </p:extLst>
          </p:nvPr>
        </p:nvGraphicFramePr>
        <p:xfrm>
          <a:off x="1022039" y="2595447"/>
          <a:ext cx="3568700" cy="1257300"/>
        </p:xfrm>
        <a:graphic>
          <a:graphicData uri="http://schemas.openxmlformats.org/drawingml/2006/table">
            <a:tbl>
              <a:tblPr>
                <a:tableStyleId>{5C22544A-7EE6-4342-B048-85BDC9FD1C3A}</a:tableStyleId>
              </a:tblPr>
              <a:tblGrid>
                <a:gridCol w="1267744">
                  <a:extLst>
                    <a:ext uri="{9D8B030D-6E8A-4147-A177-3AD203B41FA5}">
                      <a16:colId xmlns:a16="http://schemas.microsoft.com/office/drawing/2014/main" val="1858144488"/>
                    </a:ext>
                  </a:extLst>
                </a:gridCol>
                <a:gridCol w="827203">
                  <a:extLst>
                    <a:ext uri="{9D8B030D-6E8A-4147-A177-3AD203B41FA5}">
                      <a16:colId xmlns:a16="http://schemas.microsoft.com/office/drawing/2014/main" val="360975318"/>
                    </a:ext>
                  </a:extLst>
                </a:gridCol>
                <a:gridCol w="1473753">
                  <a:extLst>
                    <a:ext uri="{9D8B030D-6E8A-4147-A177-3AD203B41FA5}">
                      <a16:colId xmlns:a16="http://schemas.microsoft.com/office/drawing/2014/main" val="520891423"/>
                    </a:ext>
                  </a:extLst>
                </a:gridCol>
              </a:tblGrid>
              <a:tr h="241300">
                <a:tc>
                  <a:txBody>
                    <a:bodyPr/>
                    <a:lstStyle/>
                    <a:p>
                      <a:pPr algn="l" fontAlgn="b"/>
                      <a:r>
                        <a:rPr lang="en-IN" sz="1400" u="none" strike="noStrike">
                          <a:effectLst/>
                        </a:rPr>
                        <a:t>customer_code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customer</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Avg_discount_pct</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8769874"/>
                  </a:ext>
                </a:extLst>
              </a:tr>
              <a:tr h="203200">
                <a:tc>
                  <a:txBody>
                    <a:bodyPr/>
                    <a:lstStyle/>
                    <a:p>
                      <a:pPr algn="r" fontAlgn="b"/>
                      <a:r>
                        <a:rPr lang="en-IN" sz="1200" u="none" strike="noStrike">
                          <a:effectLst/>
                        </a:rPr>
                        <a:t>90002009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Flipkart</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31%</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1522248"/>
                  </a:ext>
                </a:extLst>
              </a:tr>
              <a:tr h="203200">
                <a:tc>
                  <a:txBody>
                    <a:bodyPr/>
                    <a:lstStyle/>
                    <a:p>
                      <a:pPr algn="r" fontAlgn="b"/>
                      <a:r>
                        <a:rPr lang="en-IN" sz="1200" u="none" strike="noStrike">
                          <a:effectLst/>
                        </a:rPr>
                        <a:t>90002006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Viveks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694618"/>
                  </a:ext>
                </a:extLst>
              </a:tr>
              <a:tr h="203200">
                <a:tc>
                  <a:txBody>
                    <a:bodyPr/>
                    <a:lstStyle/>
                    <a:p>
                      <a:pPr algn="r" fontAlgn="b"/>
                      <a:r>
                        <a:rPr lang="en-IN" sz="1200" u="none" strike="noStrike">
                          <a:effectLst/>
                        </a:rPr>
                        <a:t>90002002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Croma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06478"/>
                  </a:ext>
                </a:extLst>
              </a:tr>
              <a:tr h="203200">
                <a:tc>
                  <a:txBody>
                    <a:bodyPr/>
                    <a:lstStyle/>
                    <a:p>
                      <a:pPr algn="r" fontAlgn="b"/>
                      <a:r>
                        <a:rPr lang="en-IN" sz="1200" u="none" strike="noStrike">
                          <a:effectLst/>
                        </a:rPr>
                        <a:t>90002003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Ezone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923739"/>
                  </a:ext>
                </a:extLst>
              </a:tr>
              <a:tr h="203200">
                <a:tc>
                  <a:txBody>
                    <a:bodyPr/>
                    <a:lstStyle/>
                    <a:p>
                      <a:pPr algn="r" fontAlgn="b"/>
                      <a:r>
                        <a:rPr lang="en-IN" sz="1200" u="none" strike="noStrike">
                          <a:effectLst/>
                        </a:rPr>
                        <a:t>90002016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Amazon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29%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7917722"/>
                  </a:ext>
                </a:extLst>
              </a:tr>
            </a:tbl>
          </a:graphicData>
        </a:graphic>
      </p:graphicFrame>
      <p:pic>
        <p:nvPicPr>
          <p:cNvPr id="6" name="Picture 5" descr="Chart, bar chart&#10;&#10;Description automatically generated">
            <a:extLst>
              <a:ext uri="{FF2B5EF4-FFF2-40B4-BE49-F238E27FC236}">
                <a16:creationId xmlns:a16="http://schemas.microsoft.com/office/drawing/2014/main" id="{7296C016-6F14-EE0C-DD68-7C0ABA861CD0}"/>
              </a:ext>
            </a:extLst>
          </p:cNvPr>
          <p:cNvPicPr>
            <a:picLocks noChangeAspect="1"/>
          </p:cNvPicPr>
          <p:nvPr/>
        </p:nvPicPr>
        <p:blipFill>
          <a:blip r:embed="rId2"/>
          <a:stretch>
            <a:fillRect/>
          </a:stretch>
        </p:blipFill>
        <p:spPr>
          <a:xfrm>
            <a:off x="5081548" y="1636751"/>
            <a:ext cx="6192335" cy="3584498"/>
          </a:xfrm>
          <a:prstGeom prst="rect">
            <a:avLst/>
          </a:prstGeom>
        </p:spPr>
      </p:pic>
      <p:sp>
        <p:nvSpPr>
          <p:cNvPr id="2" name="TextBox 1">
            <a:extLst>
              <a:ext uri="{FF2B5EF4-FFF2-40B4-BE49-F238E27FC236}">
                <a16:creationId xmlns:a16="http://schemas.microsoft.com/office/drawing/2014/main" id="{DA8C663B-11E7-6FB5-0F7E-50E85F13978F}"/>
              </a:ext>
            </a:extLst>
          </p:cNvPr>
          <p:cNvSpPr txBox="1"/>
          <p:nvPr/>
        </p:nvSpPr>
        <p:spPr>
          <a:xfrm>
            <a:off x="1471961" y="5910146"/>
            <a:ext cx="9801922"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solidFill>
                  <a:schemeClr val="bg1"/>
                </a:solidFill>
              </a:rPr>
              <a:t>Atliq’s</a:t>
            </a:r>
            <a:r>
              <a:rPr lang="en-US" sz="1200" dirty="0">
                <a:solidFill>
                  <a:schemeClr val="bg1"/>
                </a:solidFill>
              </a:rPr>
              <a:t> strategic decision to have strong trade deals with dominant ecommerce channels such as </a:t>
            </a:r>
            <a:r>
              <a:rPr lang="en-US" sz="1200" dirty="0" err="1">
                <a:solidFill>
                  <a:schemeClr val="bg1"/>
                </a:solidFill>
              </a:rPr>
              <a:t>flipkart</a:t>
            </a:r>
            <a:r>
              <a:rPr lang="en-US" sz="1200" dirty="0">
                <a:solidFill>
                  <a:schemeClr val="bg1"/>
                </a:solidFill>
              </a:rPr>
              <a:t> and amazon is positively impacting its revenue generation. Amazon and Flipkart are among the top 3 clients in terms of revenue.</a:t>
            </a:r>
          </a:p>
        </p:txBody>
      </p:sp>
    </p:spTree>
    <p:extLst>
      <p:ext uri="{BB962C8B-B14F-4D97-AF65-F5344CB8AC3E}">
        <p14:creationId xmlns:p14="http://schemas.microsoft.com/office/powerpoint/2010/main" val="156409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fontScale="85000" lnSpcReduction="10000"/>
          </a:bodyPr>
          <a:lstStyle/>
          <a:p>
            <a:pPr marL="342900" lvl="0" indent="-342900">
              <a:spcAft>
                <a:spcPts val="600"/>
              </a:spcAft>
              <a:tabLst>
                <a:tab pos="457200" algn="l"/>
              </a:tabLst>
            </a:pPr>
            <a:r>
              <a:rPr lang="en-US" sz="1400" cap="all" spc="200" dirty="0">
                <a:solidFill>
                  <a:srgbClr val="262626"/>
                </a:solidFill>
                <a:latin typeface="+mj-lt"/>
                <a:ea typeface="+mj-ea"/>
                <a:cs typeface="+mj-cs"/>
              </a:rPr>
              <a:t>7. </a:t>
            </a:r>
            <a:r>
              <a:rPr lang="en-IN" sz="1800" dirty="0">
                <a:solidFill>
                  <a:srgbClr val="000000"/>
                </a:solidFill>
                <a:effectLst/>
                <a:latin typeface="Calibri" panose="020F0502020204030204" pitchFamily="34" charset="0"/>
                <a:ea typeface="Times New Roman" panose="02020603050405020304" pitchFamily="18" charset="0"/>
              </a:rPr>
              <a:t>Get the complete report of the Gross sales amount for the customer </a:t>
            </a:r>
            <a:r>
              <a:rPr lang="en-IN" sz="1800" b="1" dirty="0">
                <a:solidFill>
                  <a:srgbClr val="000000"/>
                </a:solidFill>
                <a:effectLst/>
                <a:latin typeface="Calibri" panose="020F0502020204030204" pitchFamily="34" charset="0"/>
                <a:ea typeface="Times New Roman" panose="02020603050405020304" pitchFamily="18" charset="0"/>
              </a:rPr>
              <a:t>“</a:t>
            </a:r>
            <a:r>
              <a:rPr lang="en-IN" sz="1800" b="1" dirty="0" err="1">
                <a:solidFill>
                  <a:srgbClr val="000000"/>
                </a:solidFill>
                <a:effectLst/>
                <a:latin typeface="Calibri" panose="020F0502020204030204" pitchFamily="34" charset="0"/>
                <a:ea typeface="Times New Roman" panose="02020603050405020304" pitchFamily="18" charset="0"/>
              </a:rPr>
              <a:t>Atliq</a:t>
            </a:r>
            <a:r>
              <a:rPr lang="en-IN" sz="1800" b="1" dirty="0">
                <a:solidFill>
                  <a:srgbClr val="000000"/>
                </a:solidFill>
                <a:effectLst/>
                <a:latin typeface="Calibri" panose="020F0502020204030204" pitchFamily="34" charset="0"/>
                <a:ea typeface="Times New Roman" panose="02020603050405020304" pitchFamily="18" charset="0"/>
              </a:rPr>
              <a:t> Exclusive” </a:t>
            </a:r>
            <a:r>
              <a:rPr lang="en-IN" sz="1800" dirty="0">
                <a:solidFill>
                  <a:srgbClr val="000000"/>
                </a:solidFill>
                <a:effectLst/>
                <a:latin typeface="Calibri" panose="020F0502020204030204" pitchFamily="34" charset="0"/>
                <a:ea typeface="Times New Roman" panose="02020603050405020304" pitchFamily="18" charset="0"/>
              </a:rPr>
              <a:t>for each month</a:t>
            </a:r>
            <a:r>
              <a:rPr lang="en-IN" sz="1800" b="1" dirty="0">
                <a:solidFill>
                  <a:srgbClr val="000000"/>
                </a:solidFill>
                <a:effectLst/>
                <a:latin typeface="Calibri" panose="020F0502020204030204" pitchFamily="34" charset="0"/>
                <a:ea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rPr>
              <a:t>This analysis helps to get an idea of low and high-performing months and take strategic decisions. The final report contains these columns</a:t>
            </a:r>
            <a:endParaRPr lang="en-IN" sz="1800" dirty="0">
              <a:effectLst/>
              <a:latin typeface="Times New Roman" panose="02020603050405020304" pitchFamily="18" charset="0"/>
              <a:ea typeface="Times New Roman" panose="02020603050405020304" pitchFamily="18" charset="0"/>
            </a:endParaRPr>
          </a:p>
          <a:p>
            <a:pPr marL="228600">
              <a:spcAft>
                <a:spcPts val="600"/>
              </a:spcAft>
            </a:pPr>
            <a:r>
              <a:rPr lang="en-IN" sz="1800" dirty="0">
                <a:solidFill>
                  <a:srgbClr val="000000"/>
                </a:solidFill>
                <a:effectLst/>
                <a:latin typeface="Calibri" panose="020F0502020204030204" pitchFamily="34" charset="0"/>
                <a:ea typeface="Times New Roman" panose="02020603050405020304" pitchFamily="18" charset="0"/>
              </a:rPr>
              <a:t>        Month , Year, Gross sales Amount</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600"/>
              </a:spcAft>
              <a:tabLst>
                <a:tab pos="457200" algn="l"/>
              </a:tabLst>
            </a:pPr>
            <a:endParaRPr lang="en-US" dirty="0">
              <a:solidFill>
                <a:srgbClr val="000000"/>
              </a:solidFill>
              <a:latin typeface="Calibri" panose="020F0502020204030204" pitchFamily="34" charset="0"/>
            </a:endParaRPr>
          </a:p>
        </p:txBody>
      </p:sp>
      <p:graphicFrame>
        <p:nvGraphicFramePr>
          <p:cNvPr id="7" name="Table 6">
            <a:extLst>
              <a:ext uri="{FF2B5EF4-FFF2-40B4-BE49-F238E27FC236}">
                <a16:creationId xmlns:a16="http://schemas.microsoft.com/office/drawing/2014/main" id="{8AA18E1A-797E-EDB5-DE38-38241229150E}"/>
              </a:ext>
            </a:extLst>
          </p:cNvPr>
          <p:cNvGraphicFramePr>
            <a:graphicFrameLocks noGrp="1"/>
          </p:cNvGraphicFramePr>
          <p:nvPr>
            <p:extLst>
              <p:ext uri="{D42A27DB-BD31-4B8C-83A1-F6EECF244321}">
                <p14:modId xmlns:p14="http://schemas.microsoft.com/office/powerpoint/2010/main" val="2732282379"/>
              </p:ext>
            </p:extLst>
          </p:nvPr>
        </p:nvGraphicFramePr>
        <p:xfrm>
          <a:off x="822752" y="1424087"/>
          <a:ext cx="3135932" cy="4296500"/>
        </p:xfrm>
        <a:graphic>
          <a:graphicData uri="http://schemas.openxmlformats.org/drawingml/2006/table">
            <a:tbl>
              <a:tblPr>
                <a:tableStyleId>{5C22544A-7EE6-4342-B048-85BDC9FD1C3A}</a:tableStyleId>
              </a:tblPr>
              <a:tblGrid>
                <a:gridCol w="905228">
                  <a:extLst>
                    <a:ext uri="{9D8B030D-6E8A-4147-A177-3AD203B41FA5}">
                      <a16:colId xmlns:a16="http://schemas.microsoft.com/office/drawing/2014/main" val="2483494422"/>
                    </a:ext>
                  </a:extLst>
                </a:gridCol>
                <a:gridCol w="786057">
                  <a:extLst>
                    <a:ext uri="{9D8B030D-6E8A-4147-A177-3AD203B41FA5}">
                      <a16:colId xmlns:a16="http://schemas.microsoft.com/office/drawing/2014/main" val="3543694274"/>
                    </a:ext>
                  </a:extLst>
                </a:gridCol>
                <a:gridCol w="1444647">
                  <a:extLst>
                    <a:ext uri="{9D8B030D-6E8A-4147-A177-3AD203B41FA5}">
                      <a16:colId xmlns:a16="http://schemas.microsoft.com/office/drawing/2014/main" val="158085580"/>
                    </a:ext>
                  </a:extLst>
                </a:gridCol>
              </a:tblGrid>
              <a:tr h="171860">
                <a:tc>
                  <a:txBody>
                    <a:bodyPr/>
                    <a:lstStyle/>
                    <a:p>
                      <a:pPr algn="l" fontAlgn="b"/>
                      <a:r>
                        <a:rPr lang="en-IN" sz="1000" b="1" u="none" strike="noStrike" dirty="0">
                          <a:effectLst/>
                        </a:rPr>
                        <a:t>month</a:t>
                      </a:r>
                      <a:endParaRPr lang="en-IN" sz="1000" b="1" i="0" u="none" strike="noStrike" dirty="0">
                        <a:solidFill>
                          <a:srgbClr val="000000"/>
                        </a:solidFill>
                        <a:effectLst/>
                        <a:latin typeface="Calibri" panose="020F0502020204030204" pitchFamily="34" charset="0"/>
                      </a:endParaRPr>
                    </a:p>
                  </a:txBody>
                  <a:tcPr marL="4431" marR="4431" marT="4431" marB="0" anchor="b"/>
                </a:tc>
                <a:tc>
                  <a:txBody>
                    <a:bodyPr/>
                    <a:lstStyle/>
                    <a:p>
                      <a:pPr algn="l" fontAlgn="b"/>
                      <a:r>
                        <a:rPr lang="en-IN" sz="1000" b="1" u="none" strike="noStrike" dirty="0">
                          <a:effectLst/>
                        </a:rPr>
                        <a:t>             year</a:t>
                      </a:r>
                      <a:endParaRPr lang="en-IN" sz="1000" b="1" i="0" u="none" strike="noStrike" dirty="0">
                        <a:solidFill>
                          <a:srgbClr val="000000"/>
                        </a:solidFill>
                        <a:effectLst/>
                        <a:latin typeface="Calibri" panose="020F0502020204030204" pitchFamily="34" charset="0"/>
                      </a:endParaRPr>
                    </a:p>
                  </a:txBody>
                  <a:tcPr marL="4431" marR="4431" marT="4431" marB="0" anchor="b"/>
                </a:tc>
                <a:tc>
                  <a:txBody>
                    <a:bodyPr/>
                    <a:lstStyle/>
                    <a:p>
                      <a:pPr algn="l" fontAlgn="b"/>
                      <a:r>
                        <a:rPr lang="en-IN" sz="1000" b="1" u="none" strike="noStrike" dirty="0">
                          <a:effectLst/>
                        </a:rPr>
                        <a:t>                     </a:t>
                      </a:r>
                      <a:r>
                        <a:rPr lang="en-IN" sz="1000" b="1" u="none" strike="noStrike" dirty="0" err="1">
                          <a:effectLst/>
                        </a:rPr>
                        <a:t>gross_sales</a:t>
                      </a:r>
                      <a:endParaRPr lang="en-IN" sz="1000" b="1" i="0" u="none" strike="noStrike" dirty="0">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1439575696"/>
                  </a:ext>
                </a:extLst>
              </a:tr>
              <a:tr h="171860">
                <a:tc>
                  <a:txBody>
                    <a:bodyPr/>
                    <a:lstStyle/>
                    <a:p>
                      <a:pPr algn="l" fontAlgn="b"/>
                      <a:r>
                        <a:rPr lang="en-IN" sz="900" u="none" strike="noStrike">
                          <a:effectLst/>
                        </a:rPr>
                        <a:t>January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4740600.31</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1784178897"/>
                  </a:ext>
                </a:extLst>
              </a:tr>
              <a:tr h="171860">
                <a:tc>
                  <a:txBody>
                    <a:bodyPr/>
                    <a:lstStyle/>
                    <a:p>
                      <a:pPr algn="l" fontAlgn="b"/>
                      <a:r>
                        <a:rPr lang="en-IN" sz="900" u="none" strike="noStrike">
                          <a:effectLst/>
                        </a:rPr>
                        <a:t>February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3996228.01</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159506093"/>
                  </a:ext>
                </a:extLst>
              </a:tr>
              <a:tr h="171860">
                <a:tc>
                  <a:txBody>
                    <a:bodyPr/>
                    <a:lstStyle/>
                    <a:p>
                      <a:pPr algn="l" fontAlgn="b"/>
                      <a:r>
                        <a:rPr lang="en-IN" sz="900" u="none" strike="noStrike">
                          <a:effectLst/>
                        </a:rPr>
                        <a:t>March</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378770.94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4013492277"/>
                  </a:ext>
                </a:extLst>
              </a:tr>
              <a:tr h="171860">
                <a:tc>
                  <a:txBody>
                    <a:bodyPr/>
                    <a:lstStyle/>
                    <a:p>
                      <a:pPr algn="l" fontAlgn="b"/>
                      <a:r>
                        <a:rPr lang="en-IN" sz="900" u="none" strike="noStrike">
                          <a:effectLst/>
                        </a:rPr>
                        <a:t>April</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395035.34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884102007"/>
                  </a:ext>
                </a:extLst>
              </a:tr>
              <a:tr h="171860">
                <a:tc>
                  <a:txBody>
                    <a:bodyPr/>
                    <a:lstStyle/>
                    <a:p>
                      <a:pPr algn="l" fontAlgn="b"/>
                      <a:r>
                        <a:rPr lang="en-IN" sz="900" u="none" strike="noStrike">
                          <a:effectLst/>
                        </a:rPr>
                        <a:t>May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783813.24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14494954"/>
                  </a:ext>
                </a:extLst>
              </a:tr>
              <a:tr h="171860">
                <a:tc>
                  <a:txBody>
                    <a:bodyPr/>
                    <a:lstStyle/>
                    <a:p>
                      <a:pPr algn="l" fontAlgn="b"/>
                      <a:r>
                        <a:rPr lang="en-IN" sz="900" u="none" strike="noStrike">
                          <a:effectLst/>
                        </a:rPr>
                        <a:t>June</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1695216.71</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979292703"/>
                  </a:ext>
                </a:extLst>
              </a:tr>
              <a:tr h="171860">
                <a:tc>
                  <a:txBody>
                    <a:bodyPr/>
                    <a:lstStyle/>
                    <a:p>
                      <a:pPr algn="l" fontAlgn="b"/>
                      <a:r>
                        <a:rPr lang="en-IN" sz="900" u="none" strike="noStrike">
                          <a:effectLst/>
                        </a:rPr>
                        <a:t>July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2551159.42</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834049562"/>
                  </a:ext>
                </a:extLst>
              </a:tr>
              <a:tr h="171860">
                <a:tc>
                  <a:txBody>
                    <a:bodyPr/>
                    <a:lstStyle/>
                    <a:p>
                      <a:pPr algn="l" fontAlgn="b"/>
                      <a:r>
                        <a:rPr lang="en-IN" sz="900" u="none" strike="noStrike">
                          <a:effectLst/>
                        </a:rPr>
                        <a:t>August</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2786648.34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306770713"/>
                  </a:ext>
                </a:extLst>
              </a:tr>
              <a:tr h="171860">
                <a:tc>
                  <a:txBody>
                    <a:bodyPr/>
                    <a:lstStyle/>
                    <a:p>
                      <a:pPr algn="l" fontAlgn="b"/>
                      <a:r>
                        <a:rPr lang="en-IN" sz="900" u="none" strike="noStrike">
                          <a:effectLst/>
                        </a:rPr>
                        <a:t>September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dirty="0">
                          <a:effectLst/>
                        </a:rPr>
                        <a:t>2020</a:t>
                      </a:r>
                      <a:endParaRPr lang="en-IN" sz="900" b="0" i="0" u="none" strike="noStrike" dirty="0">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4496259.94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985930825"/>
                  </a:ext>
                </a:extLst>
              </a:tr>
              <a:tr h="171860">
                <a:tc>
                  <a:txBody>
                    <a:bodyPr/>
                    <a:lstStyle/>
                    <a:p>
                      <a:pPr algn="l" fontAlgn="b"/>
                      <a:r>
                        <a:rPr lang="en-IN" sz="900" u="none" strike="noStrike">
                          <a:effectLst/>
                        </a:rPr>
                        <a:t>October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5135902.52</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56450787"/>
                  </a:ext>
                </a:extLst>
              </a:tr>
              <a:tr h="171860">
                <a:tc>
                  <a:txBody>
                    <a:bodyPr/>
                    <a:lstStyle/>
                    <a:p>
                      <a:pPr algn="l" fontAlgn="b"/>
                      <a:r>
                        <a:rPr lang="en-IN" sz="900" u="none" strike="noStrike">
                          <a:effectLst/>
                        </a:rPr>
                        <a:t>November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7522892.84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1741762430"/>
                  </a:ext>
                </a:extLst>
              </a:tr>
              <a:tr h="171860">
                <a:tc>
                  <a:txBody>
                    <a:bodyPr/>
                    <a:lstStyle/>
                    <a:p>
                      <a:pPr algn="l" fontAlgn="b"/>
                      <a:r>
                        <a:rPr lang="en-IN" sz="900" u="none" strike="noStrike">
                          <a:effectLst/>
                        </a:rPr>
                        <a:t>December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2020</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4830404.88</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989581908"/>
                  </a:ext>
                </a:extLst>
              </a:tr>
              <a:tr h="171860">
                <a:tc>
                  <a:txBody>
                    <a:bodyPr/>
                    <a:lstStyle/>
                    <a:p>
                      <a:pPr algn="l" fontAlgn="b"/>
                      <a:r>
                        <a:rPr lang="en-IN" sz="900" u="none" strike="noStrike">
                          <a:effectLst/>
                        </a:rPr>
                        <a:t>January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12399393.6</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87547213"/>
                  </a:ext>
                </a:extLst>
              </a:tr>
              <a:tr h="171860">
                <a:tc>
                  <a:txBody>
                    <a:bodyPr/>
                    <a:lstStyle/>
                    <a:p>
                      <a:pPr algn="l" fontAlgn="b"/>
                      <a:r>
                        <a:rPr lang="en-IN" sz="900" u="none" strike="noStrike">
                          <a:effectLst/>
                        </a:rPr>
                        <a:t>February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10129736.2</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118515833"/>
                  </a:ext>
                </a:extLst>
              </a:tr>
              <a:tr h="171860">
                <a:tc>
                  <a:txBody>
                    <a:bodyPr/>
                    <a:lstStyle/>
                    <a:p>
                      <a:pPr algn="l" fontAlgn="b"/>
                      <a:r>
                        <a:rPr lang="en-IN" sz="900" u="none" strike="noStrike">
                          <a:effectLst/>
                        </a:rPr>
                        <a:t>March</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12144061.4</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307683114"/>
                  </a:ext>
                </a:extLst>
              </a:tr>
              <a:tr h="171860">
                <a:tc>
                  <a:txBody>
                    <a:bodyPr/>
                    <a:lstStyle/>
                    <a:p>
                      <a:pPr algn="l" fontAlgn="b"/>
                      <a:r>
                        <a:rPr lang="en-IN" sz="900" u="none" strike="noStrike">
                          <a:effectLst/>
                        </a:rPr>
                        <a:t>April</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7312000.26</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1367489690"/>
                  </a:ext>
                </a:extLst>
              </a:tr>
              <a:tr h="171860">
                <a:tc>
                  <a:txBody>
                    <a:bodyPr/>
                    <a:lstStyle/>
                    <a:p>
                      <a:pPr algn="l" fontAlgn="b"/>
                      <a:r>
                        <a:rPr lang="en-IN" sz="900" u="none" strike="noStrike">
                          <a:effectLst/>
                        </a:rPr>
                        <a:t>May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12150225.7</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781118394"/>
                  </a:ext>
                </a:extLst>
              </a:tr>
              <a:tr h="171860">
                <a:tc>
                  <a:txBody>
                    <a:bodyPr/>
                    <a:lstStyle/>
                    <a:p>
                      <a:pPr algn="l" fontAlgn="b"/>
                      <a:r>
                        <a:rPr lang="en-IN" sz="900" u="none" strike="noStrike">
                          <a:effectLst/>
                        </a:rPr>
                        <a:t>June</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9824521.71</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987131336"/>
                  </a:ext>
                </a:extLst>
              </a:tr>
              <a:tr h="171860">
                <a:tc>
                  <a:txBody>
                    <a:bodyPr/>
                    <a:lstStyle/>
                    <a:p>
                      <a:pPr algn="l" fontAlgn="b"/>
                      <a:r>
                        <a:rPr lang="en-IN" sz="900" u="none" strike="noStrike">
                          <a:effectLst/>
                        </a:rPr>
                        <a:t>July</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12092347</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894856115"/>
                  </a:ext>
                </a:extLst>
              </a:tr>
              <a:tr h="171860">
                <a:tc>
                  <a:txBody>
                    <a:bodyPr/>
                    <a:lstStyle/>
                    <a:p>
                      <a:pPr algn="l" fontAlgn="b"/>
                      <a:r>
                        <a:rPr lang="en-IN" sz="900" u="none" strike="noStrike">
                          <a:effectLst/>
                        </a:rPr>
                        <a:t>August</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7178707.82</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114325913"/>
                  </a:ext>
                </a:extLst>
              </a:tr>
              <a:tr h="171860">
                <a:tc>
                  <a:txBody>
                    <a:bodyPr/>
                    <a:lstStyle/>
                    <a:p>
                      <a:pPr algn="l" fontAlgn="b"/>
                      <a:r>
                        <a:rPr lang="en-IN" sz="900" u="none" strike="noStrike">
                          <a:effectLst/>
                        </a:rPr>
                        <a:t>September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12353510.3</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48720390"/>
                  </a:ext>
                </a:extLst>
              </a:tr>
              <a:tr h="171860">
                <a:tc>
                  <a:txBody>
                    <a:bodyPr/>
                    <a:lstStyle/>
                    <a:p>
                      <a:pPr algn="l" fontAlgn="b"/>
                      <a:r>
                        <a:rPr lang="en-IN" sz="900" u="none" strike="noStrike">
                          <a:effectLst/>
                        </a:rPr>
                        <a:t>October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13218636.8</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373391965"/>
                  </a:ext>
                </a:extLst>
              </a:tr>
              <a:tr h="171860">
                <a:tc>
                  <a:txBody>
                    <a:bodyPr/>
                    <a:lstStyle/>
                    <a:p>
                      <a:pPr algn="l" fontAlgn="b"/>
                      <a:r>
                        <a:rPr lang="en-IN" sz="900" u="none" strike="noStrike">
                          <a:effectLst/>
                        </a:rPr>
                        <a:t>November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20464999.7</a:t>
                      </a:r>
                      <a:endParaRPr lang="en-IN" sz="900" b="0" i="0" u="none" strike="noStrike">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3206030905"/>
                  </a:ext>
                </a:extLst>
              </a:tr>
              <a:tr h="171860">
                <a:tc>
                  <a:txBody>
                    <a:bodyPr/>
                    <a:lstStyle/>
                    <a:p>
                      <a:pPr algn="l" fontAlgn="b"/>
                      <a:r>
                        <a:rPr lang="en-IN" sz="900" u="none" strike="noStrike">
                          <a:effectLst/>
                        </a:rPr>
                        <a:t>December</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a:effectLst/>
                        </a:rPr>
                        <a:t>2021</a:t>
                      </a:r>
                      <a:endParaRPr lang="en-IN" sz="900" b="0" i="0" u="none" strike="noStrike">
                        <a:solidFill>
                          <a:srgbClr val="000000"/>
                        </a:solidFill>
                        <a:effectLst/>
                        <a:latin typeface="Calibri" panose="020F0502020204030204" pitchFamily="34" charset="0"/>
                      </a:endParaRPr>
                    </a:p>
                  </a:txBody>
                  <a:tcPr marL="4431" marR="4431" marT="4431" marB="0" anchor="b"/>
                </a:tc>
                <a:tc>
                  <a:txBody>
                    <a:bodyPr/>
                    <a:lstStyle/>
                    <a:p>
                      <a:pPr algn="r" fontAlgn="b"/>
                      <a:r>
                        <a:rPr lang="en-IN" sz="900" u="none" strike="noStrike" dirty="0">
                          <a:effectLst/>
                        </a:rPr>
                        <a:t>12944660</a:t>
                      </a:r>
                      <a:endParaRPr lang="en-IN" sz="900" b="0" i="0" u="none" strike="noStrike" dirty="0">
                        <a:solidFill>
                          <a:srgbClr val="000000"/>
                        </a:solidFill>
                        <a:effectLst/>
                        <a:latin typeface="Calibri" panose="020F0502020204030204" pitchFamily="34" charset="0"/>
                      </a:endParaRPr>
                    </a:p>
                  </a:txBody>
                  <a:tcPr marL="4431" marR="4431" marT="4431" marB="0" anchor="b"/>
                </a:tc>
                <a:extLst>
                  <a:ext uri="{0D108BD9-81ED-4DB2-BD59-A6C34878D82A}">
                    <a16:rowId xmlns:a16="http://schemas.microsoft.com/office/drawing/2014/main" val="2000781965"/>
                  </a:ext>
                </a:extLst>
              </a:tr>
            </a:tbl>
          </a:graphicData>
        </a:graphic>
      </p:graphicFrame>
      <p:pic>
        <p:nvPicPr>
          <p:cNvPr id="9" name="Picture 8" descr="Chart, bar chart&#10;&#10;Description automatically generated">
            <a:extLst>
              <a:ext uri="{FF2B5EF4-FFF2-40B4-BE49-F238E27FC236}">
                <a16:creationId xmlns:a16="http://schemas.microsoft.com/office/drawing/2014/main" id="{6A3043C5-7BE3-F461-0259-6C42E657D6D8}"/>
              </a:ext>
            </a:extLst>
          </p:cNvPr>
          <p:cNvPicPr>
            <a:picLocks noChangeAspect="1"/>
          </p:cNvPicPr>
          <p:nvPr/>
        </p:nvPicPr>
        <p:blipFill>
          <a:blip r:embed="rId2"/>
          <a:stretch>
            <a:fillRect/>
          </a:stretch>
        </p:blipFill>
        <p:spPr>
          <a:xfrm>
            <a:off x="4543968" y="1367600"/>
            <a:ext cx="7378700" cy="3644900"/>
          </a:xfrm>
          <a:prstGeom prst="rect">
            <a:avLst/>
          </a:prstGeom>
        </p:spPr>
      </p:pic>
    </p:spTree>
    <p:extLst>
      <p:ext uri="{BB962C8B-B14F-4D97-AF65-F5344CB8AC3E}">
        <p14:creationId xmlns:p14="http://schemas.microsoft.com/office/powerpoint/2010/main" val="295806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AF26A-5CB9-C22B-2667-35345F32D698}"/>
              </a:ext>
            </a:extLst>
          </p:cNvPr>
          <p:cNvSpPr txBox="1"/>
          <p:nvPr/>
        </p:nvSpPr>
        <p:spPr>
          <a:xfrm>
            <a:off x="370965" y="178880"/>
            <a:ext cx="10813707" cy="1188720"/>
          </a:xfrm>
          <a:prstGeom prst="rect">
            <a:avLst/>
          </a:prstGeom>
        </p:spPr>
        <p:txBody>
          <a:bodyPr vert="horz" lIns="182880" tIns="182880" rIns="182880" bIns="182880" rtlCol="0" anchor="ctr">
            <a:normAutofit fontScale="92500" lnSpcReduction="10000"/>
          </a:bodyPr>
          <a:lstStyle/>
          <a:p>
            <a:pPr marL="342900" lvl="0" indent="-342900">
              <a:spcAft>
                <a:spcPts val="600"/>
              </a:spcAft>
              <a:tabLst>
                <a:tab pos="457200" algn="l"/>
              </a:tabLst>
            </a:pPr>
            <a:r>
              <a:rPr lang="en-US" sz="1700" cap="all" spc="200" dirty="0">
                <a:solidFill>
                  <a:srgbClr val="262626"/>
                </a:solidFill>
                <a:latin typeface="Calibri" panose="020F0502020204030204" pitchFamily="34" charset="0"/>
                <a:ea typeface="+mj-ea"/>
                <a:cs typeface="Calibri" panose="020F0502020204030204" pitchFamily="34" charset="0"/>
              </a:rPr>
              <a:t>8. </a:t>
            </a: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which quarter of 2020, got the maximum </a:t>
            </a:r>
            <a:r>
              <a:rPr lang="en-IN" sz="17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total_sold_quantity</a:t>
            </a: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final output contains these fields   sorted by the </a:t>
            </a:r>
            <a:r>
              <a:rPr lang="en-IN" sz="17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total_sold_quantity</a:t>
            </a: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700" dirty="0">
              <a:effectLst/>
              <a:latin typeface="Calibri" panose="020F0502020204030204" pitchFamily="34" charset="0"/>
              <a:ea typeface="Times New Roman" panose="02020603050405020304" pitchFamily="18" charset="0"/>
              <a:cs typeface="Calibri" panose="020F0502020204030204" pitchFamily="34" charset="0"/>
            </a:endParaRPr>
          </a:p>
          <a:p>
            <a:pPr marL="457200">
              <a:spcAft>
                <a:spcPts val="600"/>
              </a:spcAft>
            </a:pPr>
            <a:r>
              <a:rPr lang="en-IN" sz="17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Quarter, </a:t>
            </a:r>
            <a:r>
              <a:rPr lang="en-IN" sz="17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total_sold_quantity</a:t>
            </a:r>
            <a:endParaRPr lang="en-IN" sz="17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spcAft>
                <a:spcPts val="600"/>
              </a:spcAft>
              <a:tabLst>
                <a:tab pos="457200" algn="l"/>
              </a:tabLst>
            </a:pPr>
            <a:endParaRPr lang="en-US" sz="1400" dirty="0">
              <a:solidFill>
                <a:srgbClr val="000000"/>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B428587E-7218-8898-40DE-31316B21AFB6}"/>
              </a:ext>
            </a:extLst>
          </p:cNvPr>
          <p:cNvGraphicFramePr>
            <a:graphicFrameLocks noGrp="1"/>
          </p:cNvGraphicFramePr>
          <p:nvPr>
            <p:extLst>
              <p:ext uri="{D42A27DB-BD31-4B8C-83A1-F6EECF244321}">
                <p14:modId xmlns:p14="http://schemas.microsoft.com/office/powerpoint/2010/main" val="3045983291"/>
              </p:ext>
            </p:extLst>
          </p:nvPr>
        </p:nvGraphicFramePr>
        <p:xfrm>
          <a:off x="1080584" y="2374900"/>
          <a:ext cx="2425700" cy="1054100"/>
        </p:xfrm>
        <a:graphic>
          <a:graphicData uri="http://schemas.openxmlformats.org/drawingml/2006/table">
            <a:tbl>
              <a:tblPr>
                <a:tableStyleId>{5C22544A-7EE6-4342-B048-85BDC9FD1C3A}</a:tableStyleId>
              </a:tblPr>
              <a:tblGrid>
                <a:gridCol w="827592">
                  <a:extLst>
                    <a:ext uri="{9D8B030D-6E8A-4147-A177-3AD203B41FA5}">
                      <a16:colId xmlns:a16="http://schemas.microsoft.com/office/drawing/2014/main" val="1844564547"/>
                    </a:ext>
                  </a:extLst>
                </a:gridCol>
                <a:gridCol w="1598108">
                  <a:extLst>
                    <a:ext uri="{9D8B030D-6E8A-4147-A177-3AD203B41FA5}">
                      <a16:colId xmlns:a16="http://schemas.microsoft.com/office/drawing/2014/main" val="534385346"/>
                    </a:ext>
                  </a:extLst>
                </a:gridCol>
              </a:tblGrid>
              <a:tr h="241300">
                <a:tc>
                  <a:txBody>
                    <a:bodyPr/>
                    <a:lstStyle/>
                    <a:p>
                      <a:pPr algn="l" fontAlgn="b"/>
                      <a:r>
                        <a:rPr lang="en-IN" sz="1400" u="none" strike="noStrike">
                          <a:effectLst/>
                        </a:rPr>
                        <a:t>Quarter</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total_sold_quantity</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5871866"/>
                  </a:ext>
                </a:extLst>
              </a:tr>
              <a:tr h="203200">
                <a:tc>
                  <a:txBody>
                    <a:bodyPr/>
                    <a:lstStyle/>
                    <a:p>
                      <a:pPr algn="l" fontAlgn="b"/>
                      <a:r>
                        <a:rPr lang="en-IN" sz="1200" u="none" strike="noStrike">
                          <a:effectLst/>
                        </a:rPr>
                        <a:t>Q4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8425822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5247913"/>
                  </a:ext>
                </a:extLst>
              </a:tr>
              <a:tr h="203200">
                <a:tc>
                  <a:txBody>
                    <a:bodyPr/>
                    <a:lstStyle/>
                    <a:p>
                      <a:pPr algn="l" fontAlgn="b"/>
                      <a:r>
                        <a:rPr lang="en-IN" sz="1200" u="none" strike="noStrike">
                          <a:effectLst/>
                        </a:rPr>
                        <a:t>Q3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5246770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0182637"/>
                  </a:ext>
                </a:extLst>
              </a:tr>
              <a:tr h="203200">
                <a:tc>
                  <a:txBody>
                    <a:bodyPr/>
                    <a:lstStyle/>
                    <a:p>
                      <a:pPr algn="l" fontAlgn="b"/>
                      <a:r>
                        <a:rPr lang="en-IN" sz="1200" u="none" strike="noStrike">
                          <a:effectLst/>
                        </a:rPr>
                        <a:t>Q1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3704398</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9979453"/>
                  </a:ext>
                </a:extLst>
              </a:tr>
              <a:tr h="203200">
                <a:tc>
                  <a:txBody>
                    <a:bodyPr/>
                    <a:lstStyle/>
                    <a:p>
                      <a:pPr algn="l" fontAlgn="b"/>
                      <a:r>
                        <a:rPr lang="en-IN" sz="1200" u="none" strike="noStrike">
                          <a:effectLst/>
                        </a:rPr>
                        <a:t>Q2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3395899</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873329"/>
                  </a:ext>
                </a:extLst>
              </a:tr>
            </a:tbl>
          </a:graphicData>
        </a:graphic>
      </p:graphicFrame>
      <p:pic>
        <p:nvPicPr>
          <p:cNvPr id="9" name="Picture 8" descr="Chart, line chart&#10;&#10;Description automatically generated">
            <a:extLst>
              <a:ext uri="{FF2B5EF4-FFF2-40B4-BE49-F238E27FC236}">
                <a16:creationId xmlns:a16="http://schemas.microsoft.com/office/drawing/2014/main" id="{BD3EF793-5F7D-BC7C-5B4A-FDCFA5ACA8BC}"/>
              </a:ext>
            </a:extLst>
          </p:cNvPr>
          <p:cNvPicPr>
            <a:picLocks noChangeAspect="1"/>
          </p:cNvPicPr>
          <p:nvPr/>
        </p:nvPicPr>
        <p:blipFill>
          <a:blip r:embed="rId2"/>
          <a:stretch>
            <a:fillRect/>
          </a:stretch>
        </p:blipFill>
        <p:spPr>
          <a:xfrm>
            <a:off x="3876908" y="1367600"/>
            <a:ext cx="7772400" cy="3610327"/>
          </a:xfrm>
          <a:prstGeom prst="rect">
            <a:avLst/>
          </a:prstGeom>
        </p:spPr>
      </p:pic>
    </p:spTree>
    <p:extLst>
      <p:ext uri="{BB962C8B-B14F-4D97-AF65-F5344CB8AC3E}">
        <p14:creationId xmlns:p14="http://schemas.microsoft.com/office/powerpoint/2010/main" val="22660618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{26EED594-054B-8F4E-93B2-611B5156AFD5}tf10001120</Template>
  <TotalTime>380</TotalTime>
  <Words>946</Words>
  <Application>Microsoft Macintosh PowerPoint</Application>
  <PresentationFormat>Widescreen</PresentationFormat>
  <Paragraphs>260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Chand</dc:creator>
  <cp:lastModifiedBy>Vipul Chand</cp:lastModifiedBy>
  <cp:revision>29</cp:revision>
  <dcterms:created xsi:type="dcterms:W3CDTF">2023-02-25T20:47:11Z</dcterms:created>
  <dcterms:modified xsi:type="dcterms:W3CDTF">2023-03-10T09:47:06Z</dcterms:modified>
</cp:coreProperties>
</file>