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20"/>
  </p:notesMasterIdLst>
  <p:sldIdLst>
    <p:sldId id="256" r:id="rId2"/>
    <p:sldId id="260" r:id="rId3"/>
    <p:sldId id="278" r:id="rId4"/>
    <p:sldId id="263" r:id="rId5"/>
    <p:sldId id="277" r:id="rId6"/>
    <p:sldId id="264" r:id="rId7"/>
    <p:sldId id="279" r:id="rId8"/>
    <p:sldId id="280" r:id="rId9"/>
    <p:sldId id="268" r:id="rId10"/>
    <p:sldId id="265" r:id="rId11"/>
    <p:sldId id="267" r:id="rId12"/>
    <p:sldId id="281" r:id="rId13"/>
    <p:sldId id="266" r:id="rId14"/>
    <p:sldId id="282" r:id="rId15"/>
    <p:sldId id="283" r:id="rId16"/>
    <p:sldId id="284" r:id="rId17"/>
    <p:sldId id="28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34D0B-9159-4EF0-A847-E67157893184}" type="datetimeFigureOut">
              <a:rPr lang="en-US" smtClean="0"/>
              <a:pPr/>
              <a:t>04-Feb-18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0BE24-7ED8-485C-A308-FEB9E16AB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17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5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146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70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76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9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837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509A250-FF31-4206-8172-F9D3106AACB1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04-Feb-18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5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0478" y="1852733"/>
            <a:ext cx="8929571" cy="2980508"/>
          </a:xfrm>
        </p:spPr>
        <p:txBody>
          <a:bodyPr/>
          <a:lstStyle/>
          <a:p>
            <a:r>
              <a:rPr lang="en-US" sz="4900" dirty="0" smtClean="0"/>
              <a:t>Financial</a:t>
            </a:r>
            <a:br>
              <a:rPr lang="en-US" sz="4900" dirty="0" smtClean="0"/>
            </a:br>
            <a:r>
              <a:rPr lang="en-US" sz="4900" dirty="0" smtClean="0"/>
              <a:t>Adviser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Predefined Process 3"/>
          <p:cNvSpPr/>
          <p:nvPr/>
        </p:nvSpPr>
        <p:spPr>
          <a:xfrm>
            <a:off x="764177" y="5938553"/>
            <a:ext cx="10842171" cy="6901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Project by Team:   Agent_47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0" y="-179387"/>
            <a:ext cx="12561887" cy="79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33350" y="150126"/>
            <a:ext cx="76623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1430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dirty="0" smtClean="0">
                <a:solidFill>
                  <a:srgbClr val="223E4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Vector Classifier</a:t>
            </a:r>
          </a:p>
          <a:p>
            <a:pPr marL="11430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solidFill>
                  <a:srgbClr val="223E4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4800" b="1" dirty="0" smtClean="0">
                <a:solidFill>
                  <a:srgbClr val="223E4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nd Kernels</a:t>
            </a:r>
            <a:endParaRPr lang="en-US" sz="4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6519" y="934956"/>
            <a:ext cx="43854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Uses kernels </a:t>
            </a:r>
            <a:r>
              <a:rPr lang="en-US" sz="4200" dirty="0">
                <a:solidFill>
                  <a:schemeClr val="bg1"/>
                </a:solidFill>
              </a:rPr>
              <a:t>to transform data into higher dimensional </a:t>
            </a:r>
            <a:r>
              <a:rPr lang="en-US" sz="4200" dirty="0" smtClean="0">
                <a:solidFill>
                  <a:schemeClr val="bg1"/>
                </a:solidFill>
              </a:rPr>
              <a:t>space to find a hyperplane which can separate the classes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88" y="2122143"/>
            <a:ext cx="67419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We used the following kernels –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Linear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Sigmoid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Poly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RBF (Radial Basis Function)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74320"/>
            <a:ext cx="37794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5000" b="1" dirty="0" smtClean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Linear Kernel</a:t>
            </a:r>
            <a:endParaRPr lang="en-US" sz="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432" y="1960066"/>
            <a:ext cx="3933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Fits a linear hyperplane between the data points such that it maximizes the margins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74320"/>
            <a:ext cx="5904219" cy="394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0505" y="4653886"/>
            <a:ext cx="5254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Accuracy Obtained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Min –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Max – 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/>
              <a:t>Average – 83.5%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0971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330"/>
            <a:ext cx="12192000" cy="768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54326"/>
            <a:ext cx="42001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Transforms feature space into features that are polynomial combinations of original features.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891" y="0"/>
            <a:ext cx="37433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The POLY </a:t>
            </a:r>
          </a:p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Kernel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27DC7-5BF2-4D94-AFC0-4A609E81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091" y="1553024"/>
            <a:ext cx="4007431" cy="877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63CFC-3AE7-4C80-88A7-4EEE425C664A}"/>
              </a:ext>
            </a:extLst>
          </p:cNvPr>
          <p:cNvSpPr txBox="1"/>
          <p:nvPr/>
        </p:nvSpPr>
        <p:spPr>
          <a:xfrm>
            <a:off x="4784035" y="530087"/>
            <a:ext cx="41611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Function used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8C6CD-DC99-4B48-9F2B-BB749C5AB2DE}"/>
              </a:ext>
            </a:extLst>
          </p:cNvPr>
          <p:cNvSpPr txBox="1"/>
          <p:nvPr/>
        </p:nvSpPr>
        <p:spPr>
          <a:xfrm>
            <a:off x="5486400" y="2743200"/>
            <a:ext cx="495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Where,</a:t>
            </a:r>
          </a:p>
          <a:p>
            <a:r>
              <a:rPr lang="en-IN" sz="2800" dirty="0">
                <a:solidFill>
                  <a:schemeClr val="bg1"/>
                </a:solidFill>
              </a:rPr>
              <a:t> 	x , y : features</a:t>
            </a:r>
          </a:p>
          <a:p>
            <a:r>
              <a:rPr lang="en-IN" sz="2800" dirty="0">
                <a:solidFill>
                  <a:schemeClr val="bg1"/>
                </a:solidFill>
              </a:rPr>
              <a:t>	p :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0796E-6D7C-499C-BE0A-59C4F646C40F}"/>
              </a:ext>
            </a:extLst>
          </p:cNvPr>
          <p:cNvSpPr txBox="1"/>
          <p:nvPr/>
        </p:nvSpPr>
        <p:spPr>
          <a:xfrm>
            <a:off x="4572000" y="4462760"/>
            <a:ext cx="7235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Accuracy achieved by our model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Min : 87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Max : 92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Average : 89</a:t>
            </a:r>
          </a:p>
        </p:txBody>
      </p:sp>
    </p:spTree>
    <p:extLst>
      <p:ext uri="{BB962C8B-B14F-4D97-AF65-F5344CB8AC3E}">
        <p14:creationId xmlns:p14="http://schemas.microsoft.com/office/powerpoint/2010/main" val="1362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1608"/>
            <a:ext cx="12192000" cy="768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754326"/>
            <a:ext cx="4353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The feature space of the radial basis function (rbf) kernel maps to an infinite dimensional space.	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910" y="0"/>
            <a:ext cx="31200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The RBF </a:t>
            </a:r>
          </a:p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</a:rPr>
              <a:t>Kernel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18" y="-205051"/>
            <a:ext cx="7260609" cy="4195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0129" y="4637338"/>
            <a:ext cx="5254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Accuracy Obtained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Min – 86%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Max – 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Average – 88%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06" y="-46641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74320"/>
            <a:ext cx="37794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DECISION TREES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6" y="3021895"/>
            <a:ext cx="434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Uses conditions to differentiate between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1E981-84D5-49AD-8CA9-93DB0E57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02" y="274320"/>
            <a:ext cx="6634672" cy="3520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8C0F0-876B-4E35-AB06-FA59A7B4A075}"/>
              </a:ext>
            </a:extLst>
          </p:cNvPr>
          <p:cNvSpPr txBox="1"/>
          <p:nvPr/>
        </p:nvSpPr>
        <p:spPr>
          <a:xfrm>
            <a:off x="130865" y="6119336"/>
            <a:ext cx="4081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DB76-1656-40BB-87D9-A2DE83724BD4}"/>
              </a:ext>
            </a:extLst>
          </p:cNvPr>
          <p:cNvSpPr txBox="1"/>
          <p:nvPr/>
        </p:nvSpPr>
        <p:spPr>
          <a:xfrm>
            <a:off x="5003402" y="4360723"/>
            <a:ext cx="66346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>
                <a:solidFill>
                  <a:schemeClr val="bg1"/>
                </a:solidFill>
              </a:rPr>
              <a:t>Accuracy achieved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>
                <a:solidFill>
                  <a:schemeClr val="bg1"/>
                </a:solidFill>
              </a:rPr>
              <a:t>Min : 77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>
                <a:solidFill>
                  <a:schemeClr val="bg1"/>
                </a:solidFill>
              </a:rPr>
              <a:t>Max : 91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200" dirty="0">
                <a:solidFill>
                  <a:schemeClr val="bg1"/>
                </a:solidFill>
              </a:rPr>
              <a:t>Average = 85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200" dirty="0">
              <a:solidFill>
                <a:schemeClr val="bg1"/>
              </a:solidFill>
            </a:endParaRPr>
          </a:p>
          <a:p>
            <a:r>
              <a:rPr lang="en-IN" sz="4200" dirty="0">
                <a:solidFill>
                  <a:schemeClr val="bg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7130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59" y="-182879"/>
            <a:ext cx="12557720" cy="7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16239" y="81469"/>
            <a:ext cx="4373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FAC540"/>
                </a:solidFill>
                <a:latin typeface="Arial" panose="020B0604020202020204" pitchFamily="34" charset="0"/>
              </a:rPr>
              <a:t>RANDOM FORESTS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8039097" y="1977033"/>
            <a:ext cx="4351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Uses groups of trees to classify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Make prediction for every single tree.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Then combines all predictions.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</a:rPr>
              <a:t>More stable, better generalization.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00284-3CF1-4B0D-811E-D8392621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64" y="0"/>
            <a:ext cx="3892848" cy="4011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F636A-72DA-41FE-832E-6938EF691C7C}"/>
              </a:ext>
            </a:extLst>
          </p:cNvPr>
          <p:cNvSpPr txBox="1"/>
          <p:nvPr/>
        </p:nvSpPr>
        <p:spPr>
          <a:xfrm>
            <a:off x="538064" y="4180344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Accuracy achieved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Min : 84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Max : 95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Average : 89</a:t>
            </a:r>
          </a:p>
        </p:txBody>
      </p:sp>
    </p:spTree>
    <p:extLst>
      <p:ext uri="{BB962C8B-B14F-4D97-AF65-F5344CB8AC3E}">
        <p14:creationId xmlns:p14="http://schemas.microsoft.com/office/powerpoint/2010/main" val="18313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06" y="-46641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74320"/>
            <a:ext cx="37794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 algn="ctr">
              <a:spcBef>
                <a:spcPts val="0"/>
              </a:spcBef>
              <a:spcAft>
                <a:spcPts val="0"/>
              </a:spcAft>
            </a:pPr>
            <a:r>
              <a:rPr lang="en-US" sz="5400" b="1" dirty="0" smtClean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Series Analysis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8C0F0-876B-4E35-AB06-FA59A7B4A075}"/>
              </a:ext>
            </a:extLst>
          </p:cNvPr>
          <p:cNvSpPr txBox="1"/>
          <p:nvPr/>
        </p:nvSpPr>
        <p:spPr>
          <a:xfrm>
            <a:off x="130865" y="6119336"/>
            <a:ext cx="4081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3" y="121793"/>
            <a:ext cx="4761242" cy="3315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3" y="3606091"/>
            <a:ext cx="4771409" cy="34111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92231" y="3135017"/>
            <a:ext cx="434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4200" dirty="0" smtClean="0">
                <a:solidFill>
                  <a:schemeClr val="bg1"/>
                </a:solidFill>
              </a:rPr>
              <a:t>	VGRF forces plotted against time depicts the difference in walking patterns</a:t>
            </a:r>
            <a:endParaRPr lang="en-US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325" y="-182879"/>
            <a:ext cx="12557720" cy="7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8581"/>
            <a:ext cx="7811174" cy="31859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14779"/>
            <a:ext cx="6975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Feature Index values plotted against Feature Importance: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48454" y="245097"/>
            <a:ext cx="375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Most Prominent Sensor Analysis</a:t>
            </a:r>
            <a:endParaRPr lang="en-US" sz="4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3261" y="5863472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VGRF_left_s5Skewness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3552" y="2168166"/>
            <a:ext cx="32333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Most Prominent feature as per </a:t>
            </a:r>
          </a:p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Decision trees classifier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481560" cy="78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75120" y="1988820"/>
            <a:ext cx="4960620" cy="313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0620" y="2486731"/>
            <a:ext cx="5829300" cy="370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641" y="2829724"/>
            <a:ext cx="13030201" cy="1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42" y="2083821"/>
            <a:ext cx="7687845" cy="3964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87" y="1433014"/>
            <a:ext cx="2625513" cy="52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2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76254" y="342460"/>
            <a:ext cx="4106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Simple and Secure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1FD33-BFB1-4910-87C6-44FCA6535F6B}"/>
              </a:ext>
            </a:extLst>
          </p:cNvPr>
          <p:cNvSpPr txBox="1"/>
          <p:nvPr/>
        </p:nvSpPr>
        <p:spPr>
          <a:xfrm>
            <a:off x="8276254" y="3274002"/>
            <a:ext cx="372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Login with Bank Account Number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2" y="1625573"/>
            <a:ext cx="7693187" cy="36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6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954" y="-293916"/>
            <a:ext cx="12416454" cy="770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5438" y="3004268"/>
            <a:ext cx="4377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Features’</a:t>
            </a:r>
          </a:p>
          <a:p>
            <a:r>
              <a:rPr lang="en-US" sz="60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Description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" y="1332665"/>
            <a:ext cx="7926046" cy="238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" y="3944887"/>
            <a:ext cx="7869870" cy="28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74320"/>
            <a:ext cx="3779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7645" marR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rgbClr val="FAC54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Need for Data Transformation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137" y="1474649"/>
            <a:ext cx="39339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After successfully completing the project on two test files – one  of Co and Pt each, we faced issues while scaling up.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41" y="471538"/>
            <a:ext cx="7027850" cy="20062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439" y="2772039"/>
            <a:ext cx="6929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About 4 million tuples forced us to look for alternatives – The computations took dozens of hours…</a:t>
            </a:r>
          </a:p>
          <a:p>
            <a:r>
              <a:rPr lang="en-US" sz="3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We chose to look at the statistical representation of data instead. </a:t>
            </a:r>
          </a:p>
        </p:txBody>
      </p:sp>
    </p:spTree>
    <p:extLst>
      <p:ext uri="{BB962C8B-B14F-4D97-AF65-F5344CB8AC3E}">
        <p14:creationId xmlns:p14="http://schemas.microsoft.com/office/powerpoint/2010/main" val="1816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550" y="-285750"/>
            <a:ext cx="12573000" cy="79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6165" y="1181970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Minimum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52400" y="2000685"/>
            <a:ext cx="523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Maximum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2819400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Standard Deviation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656730"/>
            <a:ext cx="4514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Median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474362"/>
            <a:ext cx="44767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dirty="0" smtClean="0">
                <a:solidFill>
                  <a:schemeClr val="bg1"/>
                </a:solidFill>
              </a:rPr>
              <a:t>Mean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09550" y="5291994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Skewness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476250" y="6110709"/>
            <a:ext cx="447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1"/>
                </a:solidFill>
              </a:rPr>
              <a:t>Kurtosis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2900" y="84832"/>
            <a:ext cx="4229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900" b="1" dirty="0">
                <a:solidFill>
                  <a:srgbClr val="F2F2F2"/>
                </a:solidFill>
                <a:latin typeface="Arial" panose="020B0604020202020204" pitchFamily="34" charset="0"/>
              </a:rPr>
              <a:t>Statistical Functions Used</a:t>
            </a:r>
            <a:endParaRPr lang="en-US" sz="39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6513" y="1869936"/>
            <a:ext cx="41669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Since data can be represented by its distribution’s characteristics, we chose to apply the following 7 computations to each column of each file henceforth reducing about 12000 tuples, i.e.  (1 file) into 1 tuple. </a:t>
            </a:r>
            <a:endParaRPr lang="en-US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59" y="-182879"/>
            <a:ext cx="12557720" cy="7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F774D-A7DD-4D4D-BFD3-3B54FF314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87"/>
          <a:stretch/>
        </p:blipFill>
        <p:spPr>
          <a:xfrm>
            <a:off x="-74171" y="989125"/>
            <a:ext cx="7929728" cy="253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1AEBC5-EDF7-4D1D-A621-3EED85E6C088}"/>
              </a:ext>
            </a:extLst>
          </p:cNvPr>
          <p:cNvSpPr txBox="1"/>
          <p:nvPr/>
        </p:nvSpPr>
        <p:spPr>
          <a:xfrm>
            <a:off x="8203096" y="472217"/>
            <a:ext cx="38166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7 features selected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Skewness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Kurtosis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1EFF3-A486-41A1-8AE7-D319891B7549}"/>
              </a:ext>
            </a:extLst>
          </p:cNvPr>
          <p:cNvSpPr txBox="1"/>
          <p:nvPr/>
        </p:nvSpPr>
        <p:spPr>
          <a:xfrm>
            <a:off x="8097078" y="4146845"/>
            <a:ext cx="381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Columns in new dataset =                            </a:t>
            </a:r>
          </a:p>
          <a:p>
            <a:r>
              <a:rPr lang="en-IN" dirty="0">
                <a:solidFill>
                  <a:schemeClr val="bg1"/>
                </a:solidFill>
              </a:rPr>
              <a:t>   total features*columns in old dataset</a:t>
            </a:r>
          </a:p>
          <a:p>
            <a:r>
              <a:rPr lang="en-IN" dirty="0">
                <a:solidFill>
                  <a:schemeClr val="bg1"/>
                </a:solidFill>
              </a:rPr>
              <a:t>   = 7*19 =133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02AA86-B773-4599-99A7-AF1F59A87678}"/>
              </a:ext>
            </a:extLst>
          </p:cNvPr>
          <p:cNvSpPr txBox="1"/>
          <p:nvPr/>
        </p:nvSpPr>
        <p:spPr>
          <a:xfrm>
            <a:off x="172278" y="312309"/>
            <a:ext cx="650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few of the columns in the new dataset 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D71DC-0CD8-4CEF-A590-6AD4FAAB6BB2}"/>
              </a:ext>
            </a:extLst>
          </p:cNvPr>
          <p:cNvSpPr txBox="1"/>
          <p:nvPr/>
        </p:nvSpPr>
        <p:spPr>
          <a:xfrm>
            <a:off x="530087" y="4047775"/>
            <a:ext cx="6533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One tuple in the new dataset represents the data of one file on the original dataset.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310 files = 310 tuples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Data Reduced significantly</a:t>
            </a:r>
          </a:p>
        </p:txBody>
      </p:sp>
    </p:spTree>
    <p:extLst>
      <p:ext uri="{BB962C8B-B14F-4D97-AF65-F5344CB8AC3E}">
        <p14:creationId xmlns:p14="http://schemas.microsoft.com/office/powerpoint/2010/main" val="30999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59" y="-182879"/>
            <a:ext cx="12557720" cy="7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832035" y="81469"/>
            <a:ext cx="4558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C540"/>
                </a:solidFill>
                <a:latin typeface="Arial" panose="020B0604020202020204" pitchFamily="34" charset="0"/>
              </a:rPr>
              <a:t>DATA SCALING:</a:t>
            </a:r>
          </a:p>
          <a:p>
            <a:pPr algn="ctr"/>
            <a:r>
              <a:rPr lang="en-US" sz="4000" b="1" dirty="0">
                <a:solidFill>
                  <a:srgbClr val="FAC540"/>
                </a:solidFill>
                <a:latin typeface="Arial" panose="020B0604020202020204" pitchFamily="34" charset="0"/>
              </a:rPr>
              <a:t>MINMAX SCALING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20880" y="3005130"/>
            <a:ext cx="42001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700" dirty="0">
                <a:solidFill>
                  <a:schemeClr val="bg1"/>
                </a:solidFill>
              </a:rPr>
              <a:t>Scales each feature to a given range, usually     (</a:t>
            </a:r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-1,1</a:t>
            </a:r>
            <a:r>
              <a:rPr lang="en-US" sz="37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772D0-2A0C-4968-9769-B80B627D84C5}"/>
              </a:ext>
            </a:extLst>
          </p:cNvPr>
          <p:cNvSpPr txBox="1"/>
          <p:nvPr/>
        </p:nvSpPr>
        <p:spPr>
          <a:xfrm>
            <a:off x="525780" y="318052"/>
            <a:ext cx="6774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Why we chose Minmax Scaling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Makes data consistent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Less computational power required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F9DFF1-B683-48C1-8690-4C8FC25D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8900"/>
            <a:ext cx="7794303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08250A-0F98-4975-B250-879E70558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024"/>
          <a:stretch/>
        </p:blipFill>
        <p:spPr>
          <a:xfrm>
            <a:off x="0" y="5181600"/>
            <a:ext cx="7794303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3500B7-170C-4C34-B15B-237A1F886606}"/>
              </a:ext>
            </a:extLst>
          </p:cNvPr>
          <p:cNvSpPr txBox="1"/>
          <p:nvPr/>
        </p:nvSpPr>
        <p:spPr>
          <a:xfrm>
            <a:off x="172278" y="2020461"/>
            <a:ext cx="284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Before Scaling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0AA28E-10FF-4E8E-84CF-D665B34201B6}"/>
              </a:ext>
            </a:extLst>
          </p:cNvPr>
          <p:cNvSpPr txBox="1"/>
          <p:nvPr/>
        </p:nvSpPr>
        <p:spPr>
          <a:xfrm>
            <a:off x="172278" y="4607159"/>
            <a:ext cx="298173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chemeClr val="bg1"/>
                </a:solidFill>
              </a:rPr>
              <a:t>After Scaling :</a:t>
            </a:r>
          </a:p>
        </p:txBody>
      </p:sp>
    </p:spTree>
    <p:extLst>
      <p:ext uri="{BB962C8B-B14F-4D97-AF65-F5344CB8AC3E}">
        <p14:creationId xmlns:p14="http://schemas.microsoft.com/office/powerpoint/2010/main" val="11017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59" y="-182879"/>
            <a:ext cx="12557720" cy="79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16239" y="81469"/>
            <a:ext cx="4373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rgbClr val="FAC540"/>
                </a:solidFill>
                <a:latin typeface="Arial" panose="020B0604020202020204" pitchFamily="34" charset="0"/>
              </a:rPr>
              <a:t>Logistic Regression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7991805" y="1712685"/>
            <a:ext cx="420019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 smtClean="0">
                <a:solidFill>
                  <a:schemeClr val="bg1"/>
                </a:solidFill>
              </a:rPr>
              <a:t>Transforms </a:t>
            </a:r>
            <a:r>
              <a:rPr lang="en-US" sz="3700" dirty="0">
                <a:solidFill>
                  <a:schemeClr val="bg1"/>
                </a:solidFill>
              </a:rPr>
              <a:t>its output using the logistic sigmoid function to return a probability value which can then be mapped to two or more discrete classes.</a:t>
            </a:r>
            <a:endParaRPr lang="en-US" sz="3700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5" y="253052"/>
            <a:ext cx="6167688" cy="4317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545" y="4817659"/>
            <a:ext cx="52543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Accuracy Obtained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Min –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Max – 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Average – 86.5%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825</TotalTime>
  <Words>490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Gill Sans MT</vt:lpstr>
      <vt:lpstr>Impact</vt:lpstr>
      <vt:lpstr>Wingdings</vt:lpstr>
      <vt:lpstr>Badge</vt:lpstr>
      <vt:lpstr>Financial Adviser </vt:lpstr>
      <vt:lpstr>Dataset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Hpcs hr paNEL</dc:title>
  <dc:creator>Yash Mittra</dc:creator>
  <cp:lastModifiedBy>Yash Mittra</cp:lastModifiedBy>
  <cp:revision>62</cp:revision>
  <dcterms:created xsi:type="dcterms:W3CDTF">2017-08-25T12:03:59Z</dcterms:created>
  <dcterms:modified xsi:type="dcterms:W3CDTF">2018-02-04T07:30:46Z</dcterms:modified>
</cp:coreProperties>
</file>