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75" r:id="rId3"/>
    <p:sldId id="276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2" r:id="rId17"/>
    <p:sldId id="271" r:id="rId18"/>
    <p:sldId id="266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C344-E5E4-8FDF-541C-EA9DE4F90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2E4B6-869D-E701-22DB-DD9F445D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1835-DBFA-939E-D52A-03FD7DE9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6792-C965-7406-1069-1EF7E0AB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996E-C31E-2797-B17D-CC00B3E4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FA3D-FBE1-3242-8C89-CAC1932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BCF4-5DFC-E248-9A9E-75DC72C2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F6D0-51AB-8DDF-D322-6406E524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8410-C340-321B-F38E-1FD03D87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215B-69E2-756C-1466-7E565E00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6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0FF46-4D0C-2C3E-B049-8352A5C7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78BE-F202-A0D6-46BE-68F578A0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4868-D1CE-67BF-D2E9-980F1CFB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134B-7B4E-88D1-F52F-5B89E425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E1A4-8A6E-E9CF-7A89-4D0A7EAD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7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F6FE-77BD-5CDB-9D09-625B8F72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FEF5-EA5E-D2DB-572A-F58D98EB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DD83-6B14-7ED2-352A-09C9AB72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DA9D2-9B6A-4BCF-389B-31D34FAB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C498C-0099-C200-3A0E-32A2F449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8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ACA9-4972-86CA-A98F-BA8E6CC3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0EB3F-4758-E32D-537D-1C1C0D1E6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4964-9693-381B-1330-811DB33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7639-F9CC-E534-9481-462D40B8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D8BC-2343-B974-5673-AF9C8790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4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6D88-DC02-1C4A-7107-4CB46EC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0B1E-ABF6-CAFD-7C8D-CAFBF04EF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E2324-6D02-8FA8-8D02-DF2D3B09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E5B23-27B7-0751-6D1A-693EBA9A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C0214-6483-EC3A-20CC-913EC558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9CEAC-2E31-E0DD-3EC4-48440639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C017-AAA3-71D5-D37A-C6162798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29DA6-B976-33DB-05DB-49A51CF6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D2783-2032-668F-BE20-FFCA3EA9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D1230-549E-7C09-C7CE-4FCA14D8F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5E759-A388-C2A4-A413-9F903920C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C89E6-2E94-311D-4C60-1C228043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9E670-35A5-5C9C-AEA8-EB71096B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DE05D-29D8-C36E-C8FD-57864295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5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15E7-45CB-E990-E097-85ACAA4B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5409F-9C2A-12E2-C60E-47C578BC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D63A8-D952-ABFB-596F-D15C6C4F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0453C-3825-C25E-B53A-48A2EAB7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0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0C7FB-CACF-1D28-7E39-72F25056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E28E4-605C-9A28-5156-CC521AF0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C0D7-41B1-04C6-0DFF-E707F4F2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9DEA-82DD-9FE7-C6F9-18C070E3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EAA6-73BA-039D-E238-FE2E0E5DE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A959D-9AA1-CD09-AB6C-6B9B4C8A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D8B5F-EB65-3FBA-BE4A-7BEDD47A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343E-9177-02A6-C4DC-8A09ED5E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1864-70C5-389F-D3FD-156A83A6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3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4617-3D4A-A6CD-58D6-F3852E2E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D27B5-9D39-BD6C-2131-C03751A14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6903F-B308-5590-9320-839E175F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F2B96-946F-6CAF-3F55-59BD666E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6D717-16FD-B39F-5470-EB4FD5CC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BB24-EA74-BD5E-BDC6-DC1F1E1F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6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63592-91C6-9DB3-A7BB-6013F96E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BAE2E-2174-7759-5530-BAB87784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711F-F6BC-7629-57EE-4EB04E6C9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E7B9-3EE2-49D7-BD2A-F4FA7FA16CF0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AFCB-4E91-4E0F-FEF8-9D9E9480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BEE2-6B7D-EB0C-CD67-D0B44DA2B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27FA-180C-4C4E-9E37-92A8CDE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90381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1B53-4957-3C04-B7C4-9B351BB6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1087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Market Basket Analysis Using FP Tree</a:t>
            </a:r>
            <a:br>
              <a:rPr lang="en-I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</a:br>
            <a:endParaRPr lang="en-I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413F1-B4E9-C955-AAE0-4C3433DE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0" y="5797153"/>
            <a:ext cx="8229600" cy="907256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112103028-Vipul Chaudhari     		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112103062-Abhinandan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Jugale</a:t>
            </a:r>
            <a:endParaRPr lang="en-US" sz="2000" b="1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112103063-Abhishek </a:t>
            </a:r>
            <a:r>
              <a:rPr lang="en-US" sz="2000" b="1" dirty="0" err="1">
                <a:solidFill>
                  <a:schemeClr val="bg1"/>
                </a:solidFill>
              </a:rPr>
              <a:t>Kakade</a:t>
            </a:r>
            <a:r>
              <a:rPr lang="en-US" sz="2000" b="1" dirty="0">
                <a:solidFill>
                  <a:schemeClr val="bg1"/>
                </a:solidFill>
              </a:rPr>
              <a:t>     		112103067-Himanshu </a:t>
            </a:r>
            <a:r>
              <a:rPr lang="en-US" sz="2000" b="1" dirty="0" err="1">
                <a:solidFill>
                  <a:schemeClr val="bg1"/>
                </a:solidFill>
              </a:rPr>
              <a:t>Kamdi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D1E85-4FB8-801B-63C2-48C060E17FCE}"/>
              </a:ext>
            </a:extLst>
          </p:cNvPr>
          <p:cNvSpPr txBox="1"/>
          <p:nvPr/>
        </p:nvSpPr>
        <p:spPr>
          <a:xfrm>
            <a:off x="3962400" y="5297193"/>
            <a:ext cx="68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402386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543B-18C9-3036-9E7A-95EDBBC7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constructBaseFPtree</a:t>
            </a:r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ACC6-FC61-C9CF-3097-F20BA2F7D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6069" cy="476178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This function makes FP tree using </a:t>
            </a:r>
            <a:r>
              <a:rPr lang="en-IN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itemsCounter,table,row_count</a:t>
            </a:r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This </a:t>
            </a:r>
            <a:r>
              <a:rPr lang="en-IN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fp</a:t>
            </a: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tree is constructed after the function is called </a:t>
            </a:r>
          </a:p>
          <a:p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Each node include its name and its count but in our case instead of name we store integer corresponding to item in </a:t>
            </a:r>
            <a:r>
              <a:rPr lang="en-IN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itemCounter</a:t>
            </a:r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A9581-717D-ACCA-430E-53D12812D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22" y="1825625"/>
            <a:ext cx="3916028" cy="46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0136-1BD4-F222-E07B-A0BE7B3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copyToMiningTable</a:t>
            </a:r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1E84-D95D-D530-F6E6-38F5BB58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1487"/>
            <a:ext cx="10515600" cy="348138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This Function copies the 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itemsCounter</a:t>
            </a: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 array into 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miningCounter</a:t>
            </a: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 array so that we can perform our mining without altering 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itemsCounter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2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9B08-CC32-8F88-FBB5-DDD127BB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pPr algn="ctr"/>
            <a:r>
              <a:rPr lang="en-IN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mineFPtree</a:t>
            </a:r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()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76C9-FD87-219C-49DA-AFFD470A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It makes pair and it checks for its </a:t>
            </a:r>
            <a:r>
              <a:rPr lang="en-IN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occurences</a:t>
            </a: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in the tree and based upon the count and SUPPORT we have used it is discarded or </a:t>
            </a:r>
            <a:r>
              <a:rPr lang="en-IN" dirty="0"/>
              <a:t>kept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F2E033-7A29-6819-5EDC-A83681D7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22124"/>
              </p:ext>
            </p:extLst>
          </p:nvPr>
        </p:nvGraphicFramePr>
        <p:xfrm>
          <a:off x="1505338" y="2883159"/>
          <a:ext cx="9181323" cy="379755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29288">
                  <a:extLst>
                    <a:ext uri="{9D8B030D-6E8A-4147-A177-3AD203B41FA5}">
                      <a16:colId xmlns:a16="http://schemas.microsoft.com/office/drawing/2014/main" val="1069500132"/>
                    </a:ext>
                  </a:extLst>
                </a:gridCol>
                <a:gridCol w="2448996">
                  <a:extLst>
                    <a:ext uri="{9D8B030D-6E8A-4147-A177-3AD203B41FA5}">
                      <a16:colId xmlns:a16="http://schemas.microsoft.com/office/drawing/2014/main" val="263039375"/>
                    </a:ext>
                  </a:extLst>
                </a:gridCol>
                <a:gridCol w="2496642">
                  <a:extLst>
                    <a:ext uri="{9D8B030D-6E8A-4147-A177-3AD203B41FA5}">
                      <a16:colId xmlns:a16="http://schemas.microsoft.com/office/drawing/2014/main" val="1600053245"/>
                    </a:ext>
                  </a:extLst>
                </a:gridCol>
                <a:gridCol w="2906397">
                  <a:extLst>
                    <a:ext uri="{9D8B030D-6E8A-4147-A177-3AD203B41FA5}">
                      <a16:colId xmlns:a16="http://schemas.microsoft.com/office/drawing/2014/main" val="1523806716"/>
                    </a:ext>
                  </a:extLst>
                </a:gridCol>
              </a:tblGrid>
              <a:tr h="85221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Conditional FP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Frequent patterns generated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119768"/>
                  </a:ext>
                </a:extLst>
              </a:tr>
              <a:tr h="37609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(f,c,a,m:2),(c,b:1)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c:3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c,p</a:t>
                      </a:r>
                      <a:r>
                        <a:rPr lang="en-IN" sz="1600" dirty="0">
                          <a:latin typeface="Britannic Bold" panose="020B0903060703020204" pitchFamily="34" charset="0"/>
                        </a:rPr>
                        <a:t> :3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23356"/>
                  </a:ext>
                </a:extLst>
              </a:tr>
              <a:tr h="84578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(f,c,a:2),(f,c,a,b:1)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f,c,a:3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f,m</a:t>
                      </a:r>
                      <a:r>
                        <a:rPr lang="en-IN" sz="1600" dirty="0">
                          <a:latin typeface="Britannic Bold" panose="020B0903060703020204" pitchFamily="34" charset="0"/>
                        </a:rPr>
                        <a:t> :3       a,m:3</a:t>
                      </a:r>
                    </a:p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f,a,m:3     c,m:3</a:t>
                      </a:r>
                    </a:p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f,c,m:3      c,a,m:3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857337"/>
                  </a:ext>
                </a:extLst>
              </a:tr>
              <a:tr h="37609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(f,c,a:1),(f:1),(c:1)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521098"/>
                  </a:ext>
                </a:extLst>
              </a:tr>
              <a:tr h="59518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(f,c:3)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f,c:3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f,a:3   </a:t>
                      </a:r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c,a</a:t>
                      </a:r>
                      <a:r>
                        <a:rPr lang="en-IN" sz="1600" dirty="0">
                          <a:latin typeface="Britannic Bold" panose="020B0903060703020204" pitchFamily="34" charset="0"/>
                        </a:rPr>
                        <a:t> :3</a:t>
                      </a:r>
                    </a:p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f,c,a:3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30087"/>
                  </a:ext>
                </a:extLst>
              </a:tr>
              <a:tr h="37609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(f:3)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f,c:3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8320"/>
                  </a:ext>
                </a:extLst>
              </a:tr>
              <a:tr h="37609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59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2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0136-1BD4-F222-E07B-A0BE7B3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Implementation of the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1E84-D95D-D530-F6E6-38F5BB58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9664"/>
            <a:ext cx="10515600" cy="4225536"/>
          </a:xfrm>
        </p:spPr>
        <p:txBody>
          <a:bodyPr/>
          <a:lstStyle/>
          <a:p>
            <a:pPr marL="514350" indent="-514350" algn="ctr">
              <a:buAutoNum type="arabicPeriod"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FP Growth Tree</a:t>
            </a:r>
          </a:p>
          <a:p>
            <a:pPr marL="514350" indent="-514350" algn="ctr">
              <a:buAutoNum type="arabicPeriod"/>
            </a:pP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The following output shows the DFS Traversal of all the nodes in the FP Tree</a:t>
            </a:r>
          </a:p>
        </p:txBody>
      </p:sp>
    </p:spTree>
    <p:extLst>
      <p:ext uri="{BB962C8B-B14F-4D97-AF65-F5344CB8AC3E}">
        <p14:creationId xmlns:p14="http://schemas.microsoft.com/office/powerpoint/2010/main" val="287932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0136-1BD4-F222-E07B-A0BE7B3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Implementation of the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1E84-D95D-D530-F6E6-38F5BB58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1780"/>
            <a:ext cx="10515600" cy="4225536"/>
          </a:xfrm>
        </p:spPr>
        <p:txBody>
          <a:bodyPr/>
          <a:lstStyle/>
          <a:p>
            <a:pPr marL="514350" indent="-514350" algn="ctr">
              <a:buAutoNum type="arabicPeriod" startAt="2"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Order Table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This shows the all the transactions stored in order table. </a:t>
            </a:r>
          </a:p>
        </p:txBody>
      </p:sp>
    </p:spTree>
    <p:extLst>
      <p:ext uri="{BB962C8B-B14F-4D97-AF65-F5344CB8AC3E}">
        <p14:creationId xmlns:p14="http://schemas.microsoft.com/office/powerpoint/2010/main" val="81625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0136-1BD4-F222-E07B-A0BE7B3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Implementation of the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1E84-D95D-D530-F6E6-38F5BB58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1780"/>
            <a:ext cx="10515600" cy="4225536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3.  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MiningTable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This shows all the items stored in the mining table with their frequency. </a:t>
            </a:r>
          </a:p>
        </p:txBody>
      </p:sp>
    </p:spTree>
    <p:extLst>
      <p:ext uri="{BB962C8B-B14F-4D97-AF65-F5344CB8AC3E}">
        <p14:creationId xmlns:p14="http://schemas.microsoft.com/office/powerpoint/2010/main" val="174153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0136-1BD4-F222-E07B-A0BE7B3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Implementation of the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1E84-D95D-D530-F6E6-38F5BB58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1780"/>
            <a:ext cx="10515600" cy="4225536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4.  Frequent 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ItemSets</a:t>
            </a: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This shows all the items that occur frequently in the transaction with their count.</a:t>
            </a:r>
          </a:p>
        </p:txBody>
      </p:sp>
    </p:spTree>
    <p:extLst>
      <p:ext uri="{BB962C8B-B14F-4D97-AF65-F5344CB8AC3E}">
        <p14:creationId xmlns:p14="http://schemas.microsoft.com/office/powerpoint/2010/main" val="260233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0136-1BD4-F222-E07B-A0BE7B3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Implementation of the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1E84-D95D-D530-F6E6-38F5BB58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1780"/>
            <a:ext cx="10515600" cy="4225536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5.  Recommendation Map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This output shows the map that is generated from frequently together occurring items we got in previous result.</a:t>
            </a:r>
          </a:p>
        </p:txBody>
      </p:sp>
    </p:spTree>
    <p:extLst>
      <p:ext uri="{BB962C8B-B14F-4D97-AF65-F5344CB8AC3E}">
        <p14:creationId xmlns:p14="http://schemas.microsoft.com/office/powerpoint/2010/main" val="404000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6C2D-4E27-A425-3D3D-1C57E2E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3" y="365125"/>
            <a:ext cx="11327363" cy="150099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Real Life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5E4E-903F-8089-A9E5-6378004A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58" y="2985795"/>
            <a:ext cx="9842241" cy="3872205"/>
          </a:xfrm>
        </p:spPr>
        <p:txBody>
          <a:bodyPr/>
          <a:lstStyle/>
          <a:p>
            <a:pPr marL="0" indent="0" algn="ctr">
              <a:buNone/>
            </a:pP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Product Recommendation System</a:t>
            </a:r>
          </a:p>
          <a:p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To demonstrate the application of this generated data we have created a product recommendation system which recommends the products based on the items you have in the cart.</a:t>
            </a:r>
          </a:p>
        </p:txBody>
      </p:sp>
    </p:spTree>
    <p:extLst>
      <p:ext uri="{BB962C8B-B14F-4D97-AF65-F5344CB8AC3E}">
        <p14:creationId xmlns:p14="http://schemas.microsoft.com/office/powerpoint/2010/main" val="180239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6C2D-4E27-A425-3D3D-1C57E2E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3" y="365125"/>
            <a:ext cx="11327363" cy="150099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Real Life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5E4E-903F-8089-A9E5-6378004A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58" y="2985795"/>
            <a:ext cx="9842241" cy="3872205"/>
          </a:xfrm>
        </p:spPr>
        <p:txBody>
          <a:bodyPr/>
          <a:lstStyle/>
          <a:p>
            <a:pPr marL="0" indent="0" algn="ctr">
              <a:buNone/>
            </a:pP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Product Recommendation System</a:t>
            </a:r>
          </a:p>
          <a:p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It contains the basic Functionalities of a online supermarket</a:t>
            </a:r>
          </a:p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Display all products</a:t>
            </a:r>
          </a:p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Adding to product to cart</a:t>
            </a:r>
          </a:p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Remove product from cart</a:t>
            </a:r>
          </a:p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Get recommendations</a:t>
            </a:r>
          </a:p>
          <a:p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9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EC3F-FD03-75A4-0EE2-CBC53934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Market 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9814-2ED8-DC63-5A29-38012C30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804" y="295462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Market basket analysis finds out customers’ purchasing patterns by discovering important associations among the products which they place in their shopping baskets. It not only assists in decision-making process but also increases sales in many business organizations. </a:t>
            </a:r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white rectangular sign with blue text&#10;&#10;Description automatically generated with low confidence">
            <a:extLst>
              <a:ext uri="{FF2B5EF4-FFF2-40B4-BE49-F238E27FC236}">
                <a16:creationId xmlns:a16="http://schemas.microsoft.com/office/drawing/2014/main" id="{288B7BE2-371F-AC97-3CF8-4ABE49B1B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3" y="788193"/>
            <a:ext cx="9362433" cy="5281613"/>
          </a:xfrm>
        </p:spPr>
      </p:pic>
    </p:spTree>
    <p:extLst>
      <p:ext uri="{BB962C8B-B14F-4D97-AF65-F5344CB8AC3E}">
        <p14:creationId xmlns:p14="http://schemas.microsoft.com/office/powerpoint/2010/main" val="426327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EC3F-FD03-75A4-0EE2-CBC53934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9814-2ED8-DC63-5A29-38012C30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66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hlinkClick r:id="rId2"/>
              </a:rPr>
              <a:t>Market Basket Analysis Using FP Growth Algorithm</a:t>
            </a:r>
            <a:endParaRPr lang="en-US" sz="2400" b="1" i="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By Maliha Hossain; A H M </a:t>
            </a:r>
            <a:r>
              <a:rPr lang="en-US" sz="24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Sarowar</a:t>
            </a: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 Sattar; </a:t>
            </a:r>
            <a:r>
              <a:rPr lang="en-US" sz="24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Mahit</a:t>
            </a: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 Kumar Paul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i="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In this paper, an approach has been proposed to avoid this large computation by reducing the items of the dataset with top-selling products. Various percentages of top-selling products like 30%, 40%, 50%, 55% have been taken and for both algorithms, frequent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itemsets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and association rules are generated. The results show that if top-selling items are used, it is possible to get almost the same frequent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itemsets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and association rules within a short time compared with the outputs which are derived by computing all the items.</a:t>
            </a:r>
            <a:endParaRPr lang="en-US" sz="2000" b="1" i="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en-US" sz="2400" b="1" i="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ABA4-1683-C55E-531A-26470864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E15-458F-B31C-E062-45138C0B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47" y="2141537"/>
            <a:ext cx="10515600" cy="4351338"/>
          </a:xfrm>
        </p:spPr>
        <p:txBody>
          <a:bodyPr/>
          <a:lstStyle/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main.c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fp.h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fp.c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Makefile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groceries.csv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0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784E-A357-23E5-3D98-9B6826D1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Opening csv File in </a:t>
            </a:r>
            <a:r>
              <a:rPr lang="en-US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mainfp.c</a:t>
            </a:r>
            <a:endParaRPr lang="en-IN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93A4A9-CC7B-DCDD-AC35-CE6A0F6DB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494894"/>
              </p:ext>
            </p:extLst>
          </p:nvPr>
        </p:nvGraphicFramePr>
        <p:xfrm>
          <a:off x="2768468" y="3159836"/>
          <a:ext cx="6655062" cy="331742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327531">
                  <a:extLst>
                    <a:ext uri="{9D8B030D-6E8A-4147-A177-3AD203B41FA5}">
                      <a16:colId xmlns:a16="http://schemas.microsoft.com/office/drawing/2014/main" val="1280282447"/>
                    </a:ext>
                  </a:extLst>
                </a:gridCol>
                <a:gridCol w="3327531">
                  <a:extLst>
                    <a:ext uri="{9D8B030D-6E8A-4147-A177-3AD203B41FA5}">
                      <a16:colId xmlns:a16="http://schemas.microsoft.com/office/drawing/2014/main" val="2678896937"/>
                    </a:ext>
                  </a:extLst>
                </a:gridCol>
              </a:tblGrid>
              <a:tr h="552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Transaction id</a:t>
                      </a:r>
                      <a:endParaRPr lang="en-IN" sz="24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Items</a:t>
                      </a:r>
                      <a:endParaRPr lang="en-IN" sz="24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74895"/>
                  </a:ext>
                </a:extLst>
              </a:tr>
              <a:tr h="55290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f,a,c,d,g,i,m,p</a:t>
                      </a:r>
                      <a:endParaRPr lang="en-IN" sz="20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28755"/>
                  </a:ext>
                </a:extLst>
              </a:tr>
              <a:tr h="55290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2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a,b,c,f,l,m,o</a:t>
                      </a:r>
                      <a:endParaRPr lang="en-IN" sz="20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35268"/>
                  </a:ext>
                </a:extLst>
              </a:tr>
              <a:tr h="55290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3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b,f,h,j,o</a:t>
                      </a:r>
                      <a:endParaRPr lang="en-IN" sz="20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892997"/>
                  </a:ext>
                </a:extLst>
              </a:tr>
              <a:tr h="55290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4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b,c,k,s,p</a:t>
                      </a:r>
                      <a:endParaRPr lang="en-IN" sz="20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628448"/>
                  </a:ext>
                </a:extLst>
              </a:tr>
              <a:tr h="55290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5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Britannic Bold" panose="020B0903060703020204" pitchFamily="34" charset="0"/>
                        </a:rPr>
                        <a:t>a,f,c,e,l,p,m,n</a:t>
                      </a:r>
                      <a:endParaRPr lang="en-IN" sz="2000" dirty="0">
                        <a:solidFill>
                          <a:schemeClr val="tx1"/>
                        </a:solidFill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5950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F639D65-B291-5AE6-DC30-6825124D41E0}"/>
              </a:ext>
            </a:extLst>
          </p:cNvPr>
          <p:cNvSpPr txBox="1"/>
          <p:nvPr/>
        </p:nvSpPr>
        <p:spPr>
          <a:xfrm flipH="1">
            <a:off x="2768469" y="2233016"/>
            <a:ext cx="665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We will use below example to understand the features</a:t>
            </a:r>
          </a:p>
        </p:txBody>
      </p:sp>
    </p:spTree>
    <p:extLst>
      <p:ext uri="{BB962C8B-B14F-4D97-AF65-F5344CB8AC3E}">
        <p14:creationId xmlns:p14="http://schemas.microsoft.com/office/powerpoint/2010/main" val="425333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E01B-400D-84A4-297D-3CE76C73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processFile</a:t>
            </a: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() Function</a:t>
            </a:r>
            <a:endParaRPr lang="en-IN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11E37A-7D8B-0F92-0617-719F2EF8D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546520"/>
              </p:ext>
            </p:extLst>
          </p:nvPr>
        </p:nvGraphicFramePr>
        <p:xfrm>
          <a:off x="838200" y="2333625"/>
          <a:ext cx="10515600" cy="418057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880384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446681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53601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273051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153222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8346111"/>
                    </a:ext>
                  </a:extLst>
                </a:gridCol>
              </a:tblGrid>
              <a:tr h="5028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masis MT Pro Black" panose="02040A04050005020304" pitchFamily="18" charset="0"/>
                        </a:rPr>
                        <a:t>Sr.no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masis MT Pro Black" panose="02040A04050005020304" pitchFamily="18" charset="0"/>
                        </a:rPr>
                        <a:t>itemTable</a:t>
                      </a:r>
                      <a:endParaRPr lang="en-IN" dirty="0">
                        <a:latin typeface="Amasis MT Pro Black" panose="02040A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asis MT Pro Black" panose="02040A04050005020304" pitchFamily="18" charset="0"/>
                        </a:rPr>
                        <a:t>count</a:t>
                      </a:r>
                      <a:endParaRPr lang="en-IN" dirty="0">
                        <a:latin typeface="Amasis MT Pro Black" panose="02040A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masis MT Pro Black" panose="02040A04050005020304" pitchFamily="18" charset="0"/>
                        </a:rPr>
                        <a:t>Sr.no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masis MT Pro Black" panose="02040A04050005020304" pitchFamily="18" charset="0"/>
                        </a:rPr>
                        <a:t>itemTable</a:t>
                      </a:r>
                      <a:endParaRPr lang="en-IN" dirty="0">
                        <a:latin typeface="Amasis MT Pro Black" panose="02040A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asis MT Pro Black" panose="02040A04050005020304" pitchFamily="18" charset="0"/>
                        </a:rPr>
                        <a:t>count</a:t>
                      </a:r>
                      <a:endParaRPr lang="en-IN" dirty="0">
                        <a:latin typeface="Amasis MT Pro Black" panose="02040A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173052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a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3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j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1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7337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b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3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k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1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08741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c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4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l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2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59217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d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1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m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3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85138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e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1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n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1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25879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f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4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o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2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50493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g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1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p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3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29496"/>
                  </a:ext>
                </a:extLst>
              </a:tr>
              <a:tr h="485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h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1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s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1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00009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Britannic Bold" panose="020B0903060703020204" pitchFamily="34" charset="0"/>
                        </a:rPr>
                        <a:t>i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itannic Bold" panose="020B0903060703020204" pitchFamily="34" charset="0"/>
                        </a:rPr>
                        <a:t>1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124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27B0C1-A0A0-84AE-F5AB-70F5435ED198}"/>
              </a:ext>
            </a:extLst>
          </p:cNvPr>
          <p:cNvSpPr txBox="1"/>
          <p:nvPr/>
        </p:nvSpPr>
        <p:spPr>
          <a:xfrm>
            <a:off x="738437" y="1690688"/>
            <a:ext cx="253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itemCounter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5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77F2-D560-A11A-7689-E6BF9B5A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sortDesc</a:t>
            </a: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() Function</a:t>
            </a:r>
            <a:endParaRPr lang="en-IN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825EB3-AA70-E5EB-2F64-96D07A7F8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240400"/>
              </p:ext>
            </p:extLst>
          </p:nvPr>
        </p:nvGraphicFramePr>
        <p:xfrm>
          <a:off x="838200" y="2492375"/>
          <a:ext cx="10515600" cy="384964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191998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157278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322710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108082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06892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8750184"/>
                    </a:ext>
                  </a:extLst>
                </a:gridCol>
              </a:tblGrid>
              <a:tr h="512082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Sr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mic Sans MS" panose="030F0702030302020204" pitchFamily="66" charset="0"/>
                        </a:rPr>
                        <a:t>itemTable</a:t>
                      </a:r>
                      <a:endParaRPr lang="en-IN" sz="18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mic Sans MS" panose="030F0702030302020204" pitchFamily="66" charset="0"/>
                        </a:rPr>
                        <a:t>count</a:t>
                      </a:r>
                      <a:endParaRPr lang="en-IN" sz="18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Sr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mic Sans MS" panose="030F0702030302020204" pitchFamily="66" charset="0"/>
                        </a:rPr>
                        <a:t>itemTable</a:t>
                      </a:r>
                      <a:endParaRPr lang="en-IN" sz="18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mic Sans MS" panose="030F0702030302020204" pitchFamily="66" charset="0"/>
                        </a:rPr>
                        <a:t>count</a:t>
                      </a:r>
                      <a:endParaRPr lang="en-IN" sz="18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46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f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4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3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c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4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7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a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3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6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b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3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m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itannic Bold" panose="020B0903060703020204" pitchFamily="34" charset="0"/>
                        </a:rPr>
                        <a:t>3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8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6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6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5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018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55B5B9-A085-C811-6F74-39B2AC0BC49E}"/>
              </a:ext>
            </a:extLst>
          </p:cNvPr>
          <p:cNvSpPr txBox="1"/>
          <p:nvPr/>
        </p:nvSpPr>
        <p:spPr>
          <a:xfrm>
            <a:off x="808652" y="1906865"/>
            <a:ext cx="193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itemCounter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1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1281-F43A-4ED5-93EB-674F16FB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pPr algn="ctr"/>
            <a:r>
              <a:rPr lang="en-IN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supportFilter</a:t>
            </a:r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() function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BE8CE4-AA01-2D8A-8855-69C30EB7B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83104"/>
              </p:ext>
            </p:extLst>
          </p:nvPr>
        </p:nvGraphicFramePr>
        <p:xfrm>
          <a:off x="2006082" y="2197330"/>
          <a:ext cx="7819054" cy="35735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09527">
                  <a:extLst>
                    <a:ext uri="{9D8B030D-6E8A-4147-A177-3AD203B41FA5}">
                      <a16:colId xmlns:a16="http://schemas.microsoft.com/office/drawing/2014/main" val="1830753514"/>
                    </a:ext>
                  </a:extLst>
                </a:gridCol>
                <a:gridCol w="3909527">
                  <a:extLst>
                    <a:ext uri="{9D8B030D-6E8A-4147-A177-3AD203B41FA5}">
                      <a16:colId xmlns:a16="http://schemas.microsoft.com/office/drawing/2014/main" val="3956305366"/>
                    </a:ext>
                  </a:extLst>
                </a:gridCol>
              </a:tblGrid>
              <a:tr h="58370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latin typeface="Comic Sans MS" panose="030F0702030302020204" pitchFamily="66" charset="0"/>
                        </a:rPr>
                        <a:t>itemTable</a:t>
                      </a:r>
                      <a:endParaRPr lang="en-IN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omic Sans MS" panose="030F0702030302020204" pitchFamily="66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8630"/>
                  </a:ext>
                </a:extLst>
              </a:tr>
              <a:tr h="4638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18136"/>
                  </a:ext>
                </a:extLst>
              </a:tr>
              <a:tr h="4638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09409"/>
                  </a:ext>
                </a:extLst>
              </a:tr>
              <a:tr h="67033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64832"/>
                  </a:ext>
                </a:extLst>
              </a:tr>
              <a:tr h="4638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61758"/>
                  </a:ext>
                </a:extLst>
              </a:tr>
              <a:tr h="4638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20839"/>
                  </a:ext>
                </a:extLst>
              </a:tr>
              <a:tr h="4638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435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5FD841-9EB3-BBF3-1773-445922A55E9B}"/>
              </a:ext>
            </a:extLst>
          </p:cNvPr>
          <p:cNvSpPr txBox="1"/>
          <p:nvPr/>
        </p:nvSpPr>
        <p:spPr>
          <a:xfrm>
            <a:off x="2006082" y="1644035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itemCounter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4862E-6E66-F9BD-24AA-5A8ADDB9D60B}"/>
              </a:ext>
            </a:extLst>
          </p:cNvPr>
          <p:cNvSpPr txBox="1"/>
          <p:nvPr/>
        </p:nvSpPr>
        <p:spPr>
          <a:xfrm>
            <a:off x="3663908" y="5770831"/>
            <a:ext cx="541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SUPPORT = 2 =&gt; (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totaltransaction</a:t>
            </a: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*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minSupport</a:t>
            </a: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r>
              <a:rPr lang="en-IN" dirty="0">
                <a:latin typeface="Comic Sans MS" panose="030F0702030302020204" pitchFamily="66" charset="0"/>
              </a:rPr>
              <a:t>)</a:t>
            </a:r>
          </a:p>
          <a:p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Here , 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minSupport</a:t>
            </a:r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 is 0.4</a:t>
            </a:r>
          </a:p>
        </p:txBody>
      </p:sp>
    </p:spTree>
    <p:extLst>
      <p:ext uri="{BB962C8B-B14F-4D97-AF65-F5344CB8AC3E}">
        <p14:creationId xmlns:p14="http://schemas.microsoft.com/office/powerpoint/2010/main" val="339410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B801-3BA4-F19C-9B0B-5C84017F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365125"/>
            <a:ext cx="11206065" cy="1460500"/>
          </a:xfrm>
        </p:spPr>
        <p:txBody>
          <a:bodyPr/>
          <a:lstStyle/>
          <a:p>
            <a:pPr algn="ctr"/>
            <a:r>
              <a:rPr lang="en-IN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orderTable</a:t>
            </a:r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() and </a:t>
            </a:r>
            <a:r>
              <a:rPr lang="en-IN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orderTransaction</a:t>
            </a:r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C55E-5E2C-EE48-BF99-7E1649A0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890"/>
            <a:ext cx="10515600" cy="4351338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It creates a table which is a type of struct order </a:t>
            </a:r>
          </a:p>
          <a:p>
            <a:r>
              <a:rPr lang="en-IN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Each row in table indicates a transaction and items with high count are stored first </a:t>
            </a:r>
          </a:p>
          <a:p>
            <a:r>
              <a:rPr lang="en-IN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We store items as the index of its name in </a:t>
            </a:r>
            <a:r>
              <a:rPr lang="en-IN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itemCounter</a:t>
            </a:r>
            <a:endParaRPr lang="en-IN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FAFA8D-2F89-5934-9EC0-4C52E83C9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18487"/>
              </p:ext>
            </p:extLst>
          </p:nvPr>
        </p:nvGraphicFramePr>
        <p:xfrm>
          <a:off x="1343608" y="3526971"/>
          <a:ext cx="9088017" cy="3116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029339">
                  <a:extLst>
                    <a:ext uri="{9D8B030D-6E8A-4147-A177-3AD203B41FA5}">
                      <a16:colId xmlns:a16="http://schemas.microsoft.com/office/drawing/2014/main" val="539493430"/>
                    </a:ext>
                  </a:extLst>
                </a:gridCol>
                <a:gridCol w="3029339">
                  <a:extLst>
                    <a:ext uri="{9D8B030D-6E8A-4147-A177-3AD203B41FA5}">
                      <a16:colId xmlns:a16="http://schemas.microsoft.com/office/drawing/2014/main" val="2103354699"/>
                    </a:ext>
                  </a:extLst>
                </a:gridCol>
                <a:gridCol w="3029339">
                  <a:extLst>
                    <a:ext uri="{9D8B030D-6E8A-4147-A177-3AD203B41FA5}">
                      <a16:colId xmlns:a16="http://schemas.microsoft.com/office/drawing/2014/main" val="2701699474"/>
                    </a:ext>
                  </a:extLst>
                </a:gridCol>
              </a:tblGrid>
              <a:tr h="51942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Items in 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Ordered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268815"/>
                  </a:ext>
                </a:extLst>
              </a:tr>
              <a:tr h="519420"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f,a,c,d,g,i,m,p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f,c,a,m,p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0,1,2,4,5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614278"/>
                  </a:ext>
                </a:extLst>
              </a:tr>
              <a:tr h="519420"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a,b,c,f,l,m,o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f,c,a,b,m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0,1,2,3,4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050418"/>
                  </a:ext>
                </a:extLst>
              </a:tr>
              <a:tr h="519420"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b,f,h,j,o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f,b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449958"/>
                  </a:ext>
                </a:extLst>
              </a:tr>
              <a:tr h="519420"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b,c,k,s,p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c,b,p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1,3,5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617805"/>
                  </a:ext>
                </a:extLst>
              </a:tr>
              <a:tr h="519420"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a,f,c,e,l,p,m,n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Britannic Bold" panose="020B0903060703020204" pitchFamily="34" charset="0"/>
                        </a:rPr>
                        <a:t>f,c,a,m,p</a:t>
                      </a:r>
                      <a:endParaRPr lang="en-IN" sz="1600" dirty="0">
                        <a:latin typeface="Britannic Bold" panose="020B09030607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ritannic Bold" panose="020B0903060703020204" pitchFamily="34" charset="0"/>
                        </a:rPr>
                        <a:t>0,1,2,4,5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8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43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1043</Words>
  <Application>Microsoft Office PowerPoint</Application>
  <PresentationFormat>Widescreen</PresentationFormat>
  <Paragraphs>263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Amasis MT Pro Black</vt:lpstr>
      <vt:lpstr>Arial</vt:lpstr>
      <vt:lpstr>Bahnschrift SemiBold</vt:lpstr>
      <vt:lpstr>Britannic Bold</vt:lpstr>
      <vt:lpstr>Calibri</vt:lpstr>
      <vt:lpstr>Calibri Light</vt:lpstr>
      <vt:lpstr>Comic Sans MS</vt:lpstr>
      <vt:lpstr>Office Theme</vt:lpstr>
      <vt:lpstr>Market Basket Analysis Using FP Tree </vt:lpstr>
      <vt:lpstr>Market  Basket Analysis</vt:lpstr>
      <vt:lpstr>Research Paper</vt:lpstr>
      <vt:lpstr>File Structure</vt:lpstr>
      <vt:lpstr>Opening csv File in mainfp.c</vt:lpstr>
      <vt:lpstr>processFile() Function</vt:lpstr>
      <vt:lpstr>sortDesc() Function</vt:lpstr>
      <vt:lpstr>supportFilter() function</vt:lpstr>
      <vt:lpstr>orderTable() and orderTransaction() Function</vt:lpstr>
      <vt:lpstr>constructBaseFPtree() function</vt:lpstr>
      <vt:lpstr>copyToMiningTable() function</vt:lpstr>
      <vt:lpstr>mineFPtree() function </vt:lpstr>
      <vt:lpstr>Implementation of the data structures</vt:lpstr>
      <vt:lpstr>Implementation of the data structures</vt:lpstr>
      <vt:lpstr>Implementation of the data structures</vt:lpstr>
      <vt:lpstr>Implementation of the data structures</vt:lpstr>
      <vt:lpstr>Implementation of the data structures</vt:lpstr>
      <vt:lpstr>Real Life Application of the Algorithm</vt:lpstr>
      <vt:lpstr>Real Life Application of the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Using FP Tree</dc:title>
  <dc:creator>sanjay chaudhari</dc:creator>
  <cp:lastModifiedBy>KAMDI HIMANSHU SUNIL</cp:lastModifiedBy>
  <cp:revision>50</cp:revision>
  <dcterms:created xsi:type="dcterms:W3CDTF">2023-06-01T08:12:58Z</dcterms:created>
  <dcterms:modified xsi:type="dcterms:W3CDTF">2023-06-02T06:01:00Z</dcterms:modified>
</cp:coreProperties>
</file>