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87" r:id="rId3"/>
    <p:sldId id="289" r:id="rId4"/>
    <p:sldId id="285" r:id="rId5"/>
    <p:sldId id="291" r:id="rId6"/>
    <p:sldId id="290" r:id="rId7"/>
    <p:sldId id="288" r:id="rId8"/>
    <p:sldId id="298" r:id="rId9"/>
    <p:sldId id="299" r:id="rId10"/>
    <p:sldId id="292" r:id="rId11"/>
    <p:sldId id="293" r:id="rId12"/>
    <p:sldId id="294" r:id="rId13"/>
    <p:sldId id="296" r:id="rId14"/>
    <p:sldId id="257" r:id="rId15"/>
    <p:sldId id="258" r:id="rId16"/>
    <p:sldId id="259" r:id="rId17"/>
    <p:sldId id="260" r:id="rId18"/>
    <p:sldId id="261" r:id="rId19"/>
    <p:sldId id="262" r:id="rId20"/>
    <p:sldId id="263" r:id="rId21"/>
    <p:sldId id="29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373" autoAdjust="0"/>
  </p:normalViewPr>
  <p:slideViewPr>
    <p:cSldViewPr snapToGrid="0">
      <p:cViewPr varScale="1">
        <p:scale>
          <a:sx n="56" d="100"/>
          <a:sy n="56" d="100"/>
        </p:scale>
        <p:origin x="78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CF2E3-C20D-4175-966D-B9138BF02497}"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5C72A-CAF5-494D-BA6B-ED5EFDB76ED1}" type="slidenum">
              <a:rPr lang="en-US" smtClean="0"/>
              <a:t>‹#›</a:t>
            </a:fld>
            <a:endParaRPr lang="en-US"/>
          </a:p>
        </p:txBody>
      </p:sp>
    </p:spTree>
    <p:extLst>
      <p:ext uri="{BB962C8B-B14F-4D97-AF65-F5344CB8AC3E}">
        <p14:creationId xmlns:p14="http://schemas.microsoft.com/office/powerpoint/2010/main" val="328698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werbi.com/dashboards/download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flair.training/blogs/power-bi-deskto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Microsoft has also released a </a:t>
            </a:r>
            <a:r>
              <a:rPr lang="en-US" sz="1200" u="sng" kern="1200" dirty="0">
                <a:solidFill>
                  <a:schemeClr val="tx1"/>
                </a:solidFill>
                <a:effectLst/>
                <a:latin typeface="+mn-lt"/>
                <a:ea typeface="+mn-ea"/>
                <a:cs typeface="+mn-cs"/>
                <a:hlinkClick r:id="rId3"/>
              </a:rPr>
              <a:t>standalone Power BI Desktop application</a:t>
            </a:r>
            <a:r>
              <a:rPr lang="en-US" sz="1200" kern="1200" dirty="0">
                <a:solidFill>
                  <a:schemeClr val="tx1"/>
                </a:solidFill>
                <a:effectLst/>
                <a:latin typeface="+mn-lt"/>
                <a:ea typeface="+mn-ea"/>
                <a:cs typeface="+mn-cs"/>
              </a:rPr>
              <a:t>, which ties together Power Query, Power Pivot, and Power View in a standalone application, removing the Excel 2013 constraint. Power BI Desktop is available for free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Power BI (with O365 and SharePoint Online) provides a site where users can upload and share their created content with other users, as well as manage gateways into enterprise data source, enable data refresh, and advanced features like Q&amp;A, which allows natural language querying of data models.</a:t>
            </a:r>
          </a:p>
          <a:p>
            <a:endParaRPr lang="en-US" dirty="0"/>
          </a:p>
        </p:txBody>
      </p:sp>
      <p:sp>
        <p:nvSpPr>
          <p:cNvPr id="4" name="Slide Number Placeholder 3"/>
          <p:cNvSpPr>
            <a:spLocks noGrp="1"/>
          </p:cNvSpPr>
          <p:nvPr>
            <p:ph type="sldNum" sz="quarter" idx="10"/>
          </p:nvPr>
        </p:nvSpPr>
        <p:spPr/>
        <p:txBody>
          <a:bodyPr/>
          <a:lstStyle/>
          <a:p>
            <a:fld id="{03F5C72A-CAF5-494D-BA6B-ED5EFDB76ED1}" type="slidenum">
              <a:rPr lang="en-US" smtClean="0"/>
              <a:t>4</a:t>
            </a:fld>
            <a:endParaRPr lang="en-US"/>
          </a:p>
        </p:txBody>
      </p:sp>
    </p:spTree>
    <p:extLst>
      <p:ext uri="{BB962C8B-B14F-4D97-AF65-F5344CB8AC3E}">
        <p14:creationId xmlns:p14="http://schemas.microsoft.com/office/powerpoint/2010/main" val="4239633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444444"/>
                </a:solidFill>
                <a:effectLst/>
                <a:latin typeface="Georgia" panose="02040502050405020303" pitchFamily="18" charset="0"/>
              </a:rPr>
              <a:t>The report authors work on Power BI authoring tools such as </a:t>
            </a:r>
            <a:r>
              <a:rPr lang="en-GB" b="1" i="1" u="sng" dirty="0">
                <a:solidFill>
                  <a:srgbClr val="65ABF6"/>
                </a:solidFill>
                <a:effectLst/>
                <a:latin typeface="inherit"/>
                <a:hlinkClick r:id="rId3"/>
              </a:rPr>
              <a:t>Power BI Desktop to create reports</a:t>
            </a:r>
            <a:r>
              <a:rPr lang="en-GB" b="0" i="0" dirty="0">
                <a:solidFill>
                  <a:srgbClr val="444444"/>
                </a:solidFill>
                <a:effectLst/>
                <a:latin typeface="Georgia" panose="02040502050405020303" pitchFamily="18" charset="0"/>
              </a:rPr>
              <a:t>. The reports are developed using data from data sources available to connect with Power BI. Once the reports are ready, you then go to the Report Server. The server hosts the reports and its web portal is displayed. Users can consume the reports hosted on the report server via the web portal. They can use the web portal from any device that supports it </a:t>
            </a:r>
            <a:r>
              <a:rPr lang="en-GB" b="0" i="1" dirty="0">
                <a:solidFill>
                  <a:srgbClr val="444444"/>
                </a:solidFill>
                <a:effectLst/>
                <a:latin typeface="Georgia" panose="02040502050405020303" pitchFamily="18" charset="0"/>
              </a:rPr>
              <a:t>such as a desktop, laptop, tablets, and phones.</a:t>
            </a:r>
          </a:p>
          <a:p>
            <a:endParaRPr lang="en-GB" b="0" i="1" dirty="0">
              <a:solidFill>
                <a:srgbClr val="444444"/>
              </a:solidFill>
              <a:effectLst/>
              <a:latin typeface="Georgia" panose="02040502050405020303" pitchFamily="18" charset="0"/>
            </a:endParaRPr>
          </a:p>
          <a:p>
            <a:r>
              <a:rPr lang="en-US" dirty="0"/>
              <a:t>https://www.mssqltips.com/sqlservertip/5000/install-and-configure-power-bi-report-server-and-power-bi-desktop/#:~:text=Power%20BI%20Report%20Server%20installation,to%20install%20the%20Database%20Engine.</a:t>
            </a:r>
            <a:endParaRPr lang="en-GB" b="0" i="1" dirty="0">
              <a:solidFill>
                <a:srgbClr val="444444"/>
              </a:solidFill>
              <a:effectLst/>
              <a:latin typeface="Georgia" panose="02040502050405020303" pitchFamily="18" charset="0"/>
            </a:endParaRPr>
          </a:p>
          <a:p>
            <a:endParaRPr lang="en-GB" b="0" i="1" dirty="0">
              <a:solidFill>
                <a:srgbClr val="444444"/>
              </a:solidFill>
              <a:effectLst/>
              <a:latin typeface="Georgia" panose="02040502050405020303" pitchFamily="18" charset="0"/>
            </a:endParaRPr>
          </a:p>
          <a:p>
            <a:r>
              <a:rPr lang="en-US" dirty="0"/>
              <a:t>https://www.bluegranite.com/blog/introducing-power-bi-report-server</a:t>
            </a:r>
            <a:endParaRPr lang="en-GB" b="0" i="1" dirty="0">
              <a:solidFill>
                <a:srgbClr val="444444"/>
              </a:solidFill>
              <a:effectLst/>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03F5C72A-CAF5-494D-BA6B-ED5EFDB76ED1}" type="slidenum">
              <a:rPr lang="en-US" smtClean="0"/>
              <a:t>9</a:t>
            </a:fld>
            <a:endParaRPr lang="en-US"/>
          </a:p>
        </p:txBody>
      </p:sp>
    </p:spTree>
    <p:extLst>
      <p:ext uri="{BB962C8B-B14F-4D97-AF65-F5344CB8AC3E}">
        <p14:creationId xmlns:p14="http://schemas.microsoft.com/office/powerpoint/2010/main" val="31801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BCDB51-C139-47E3-852E-5E8AF4FBB006}"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150642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BCDB51-C139-47E3-852E-5E8AF4FBB006}"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55677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BCDB51-C139-47E3-852E-5E8AF4FBB006}"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9FBCD8-B983-43F7-A437-C84977265CF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9398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BCDB51-C139-47E3-852E-5E8AF4FBB006}"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3636618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BCDB51-C139-47E3-852E-5E8AF4FBB006}"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9FBCD8-B983-43F7-A437-C84977265CF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5535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2BCDB51-C139-47E3-852E-5E8AF4FBB006}"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1520104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CDB51-C139-47E3-852E-5E8AF4FBB006}"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2484268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CDB51-C139-47E3-852E-5E8AF4FBB006}"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198192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CDB51-C139-47E3-852E-5E8AF4FBB006}"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5885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BCDB51-C139-47E3-852E-5E8AF4FBB006}" type="datetimeFigureOut">
              <a:rPr lang="en-US" smtClean="0"/>
              <a:t>5/19/2021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154860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BCDB51-C139-47E3-852E-5E8AF4FBB006}"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298678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BCDB51-C139-47E3-852E-5E8AF4FBB006}" type="datetimeFigureOut">
              <a:rPr lang="en-US" smtClean="0"/>
              <a:t>5/19/2021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224631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BCDB51-C139-47E3-852E-5E8AF4FBB006}" type="datetimeFigureOut">
              <a:rPr lang="en-US" smtClean="0"/>
              <a:t>5/19/2021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256159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CDB51-C139-47E3-852E-5E8AF4FBB006}" type="datetimeFigureOut">
              <a:rPr lang="en-US" smtClean="0"/>
              <a:t>5/19/2021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186919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BCDB51-C139-47E3-852E-5E8AF4FBB006}"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3204250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BCDB51-C139-47E3-852E-5E8AF4FBB006}" type="datetimeFigureOut">
              <a:rPr lang="en-US" smtClean="0"/>
              <a:t>5/19/2021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9FBCD8-B983-43F7-A437-C84977265CF2}" type="slidenum">
              <a:rPr lang="en-US" smtClean="0"/>
              <a:t>‹#›</a:t>
            </a:fld>
            <a:endParaRPr lang="en-US"/>
          </a:p>
        </p:txBody>
      </p:sp>
    </p:spTree>
    <p:extLst>
      <p:ext uri="{BB962C8B-B14F-4D97-AF65-F5344CB8AC3E}">
        <p14:creationId xmlns:p14="http://schemas.microsoft.com/office/powerpoint/2010/main" val="379036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2BCDB51-C139-47E3-852E-5E8AF4FBB006}" type="datetimeFigureOut">
              <a:rPr lang="en-US" smtClean="0"/>
              <a:t>5/19/2021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9FBCD8-B983-43F7-A437-C84977265CF2}" type="slidenum">
              <a:rPr lang="en-US" smtClean="0"/>
              <a:t>‹#›</a:t>
            </a:fld>
            <a:endParaRPr lang="en-US"/>
          </a:p>
        </p:txBody>
      </p:sp>
    </p:spTree>
    <p:extLst>
      <p:ext uri="{BB962C8B-B14F-4D97-AF65-F5344CB8AC3E}">
        <p14:creationId xmlns:p14="http://schemas.microsoft.com/office/powerpoint/2010/main" val="20952445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azurewebsiteexperience.azurewebsites.net/" TargetMode="Externa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a:t>Power BI</a:t>
            </a:r>
          </a:p>
        </p:txBody>
      </p:sp>
      <p:sp>
        <p:nvSpPr>
          <p:cNvPr id="3" name="Subtitle 2"/>
          <p:cNvSpPr>
            <a:spLocks noGrp="1"/>
          </p:cNvSpPr>
          <p:nvPr>
            <p:ph type="subTitle" idx="1"/>
          </p:nvPr>
        </p:nvSpPr>
        <p:spPr/>
        <p:txBody>
          <a:bodyPr/>
          <a:lstStyle/>
          <a:p>
            <a:r>
              <a:rPr lang="en-US" dirty="0"/>
              <a:t>By Vipul Dani </a:t>
            </a:r>
          </a:p>
          <a:p>
            <a:r>
              <a:rPr lang="en-US" dirty="0"/>
              <a:t>Pragati Software </a:t>
            </a:r>
            <a:r>
              <a:rPr lang="en-US" dirty="0" err="1"/>
              <a:t>Pvt</a:t>
            </a:r>
            <a:r>
              <a:rPr lang="en-US" dirty="0"/>
              <a:t> Ltd.</a:t>
            </a:r>
          </a:p>
        </p:txBody>
      </p:sp>
    </p:spTree>
    <p:extLst>
      <p:ext uri="{BB962C8B-B14F-4D97-AF65-F5344CB8AC3E}">
        <p14:creationId xmlns:p14="http://schemas.microsoft.com/office/powerpoint/2010/main" val="76590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a:solidFill>
                  <a:srgbClr val="006A95"/>
                </a:solidFill>
                <a:latin typeface="Avenir Heavy"/>
                <a:cs typeface="Avenir Heavy"/>
              </a:rPr>
              <a:t>Power BI Desktop</a:t>
            </a:r>
            <a:endParaRPr lang="nl-NL" sz="3200" dirty="0">
              <a:solidFill>
                <a:srgbClr val="006A95"/>
              </a:solidFill>
              <a:latin typeface="Avenir Heavy"/>
              <a:cs typeface="Avenir Heavy"/>
            </a:endParaRPr>
          </a:p>
        </p:txBody>
      </p:sp>
      <p:sp>
        <p:nvSpPr>
          <p:cNvPr id="3" name="TextBox 2"/>
          <p:cNvSpPr txBox="1"/>
          <p:nvPr/>
        </p:nvSpPr>
        <p:spPr>
          <a:xfrm>
            <a:off x="1689911" y="1690690"/>
            <a:ext cx="4406089" cy="4524315"/>
          </a:xfrm>
          <a:prstGeom prst="rect">
            <a:avLst/>
          </a:prstGeom>
          <a:noFill/>
        </p:spPr>
        <p:txBody>
          <a:bodyPr wrap="square" rtlCol="0">
            <a:spAutoFit/>
          </a:bodyPr>
          <a:lstStyle/>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Free download that starts your Power BI experience. </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Not an end user tool, but a power user and designer tool. </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Can be used to create, model and design engaging experiences. </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Transform and clean data</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Design once and view anywhere</a:t>
            </a:r>
          </a:p>
        </p:txBody>
      </p:sp>
      <p:sp>
        <p:nvSpPr>
          <p:cNvPr id="24" name="TextBox 23"/>
          <p:cNvSpPr txBox="1"/>
          <p:nvPr/>
        </p:nvSpPr>
        <p:spPr>
          <a:xfrm>
            <a:off x="6829424" y="5410202"/>
            <a:ext cx="3886200" cy="461665"/>
          </a:xfrm>
          <a:prstGeom prst="rect">
            <a:avLst/>
          </a:prstGeom>
          <a:noFill/>
        </p:spPr>
        <p:txBody>
          <a:bodyPr wrap="square" rtlCol="0">
            <a:spAutoFit/>
          </a:bodyPr>
          <a:lstStyle/>
          <a:p>
            <a:pPr algn="ctr" defTabSz="1072866">
              <a:lnSpc>
                <a:spcPct val="120000"/>
              </a:lnSpc>
              <a:buClr>
                <a:srgbClr val="006A95"/>
              </a:buClr>
              <a:defRPr/>
            </a:pPr>
            <a:r>
              <a:rPr lang="nl-NL" sz="2000" i="1" dirty="0">
                <a:solidFill>
                  <a:schemeClr val="accent5">
                    <a:lumMod val="75000"/>
                  </a:schemeClr>
                </a:solidFill>
                <a:latin typeface="Avenir Light"/>
                <a:cs typeface="Avenir Light"/>
              </a:rPr>
              <a:t>“Any data, anywhere, any time”</a:t>
            </a:r>
          </a:p>
        </p:txBody>
      </p:sp>
      <p:pic>
        <p:nvPicPr>
          <p:cNvPr id="5" name="Picture 4"/>
          <p:cNvPicPr>
            <a:picLocks noChangeAspect="1"/>
          </p:cNvPicPr>
          <p:nvPr/>
        </p:nvPicPr>
        <p:blipFill>
          <a:blip r:embed="rId2"/>
          <a:stretch>
            <a:fillRect/>
          </a:stretch>
        </p:blipFill>
        <p:spPr>
          <a:xfrm>
            <a:off x="6475098" y="2028541"/>
            <a:ext cx="5601834" cy="2800917"/>
          </a:xfrm>
          <a:prstGeom prst="rect">
            <a:avLst/>
          </a:prstGeom>
        </p:spPr>
      </p:pic>
    </p:spTree>
    <p:extLst>
      <p:ext uri="{BB962C8B-B14F-4D97-AF65-F5344CB8AC3E}">
        <p14:creationId xmlns:p14="http://schemas.microsoft.com/office/powerpoint/2010/main" val="201431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a:solidFill>
                  <a:srgbClr val="006A95"/>
                </a:solidFill>
                <a:latin typeface="Avenir Heavy"/>
                <a:cs typeface="Avenir Heavy"/>
              </a:rPr>
              <a:t>Power BI mobile</a:t>
            </a:r>
            <a:endParaRPr lang="nl-NL" sz="3200" dirty="0">
              <a:solidFill>
                <a:srgbClr val="006A95"/>
              </a:solidFill>
              <a:latin typeface="Avenir Heavy"/>
              <a:cs typeface="Avenir Heavy"/>
            </a:endParaRPr>
          </a:p>
        </p:txBody>
      </p:sp>
      <p:sp>
        <p:nvSpPr>
          <p:cNvPr id="3" name="TextBox 2"/>
          <p:cNvSpPr txBox="1"/>
          <p:nvPr/>
        </p:nvSpPr>
        <p:spPr>
          <a:xfrm>
            <a:off x="1689911" y="1690690"/>
            <a:ext cx="4406089" cy="4937955"/>
          </a:xfrm>
          <a:prstGeom prst="rect">
            <a:avLst/>
          </a:prstGeom>
          <a:noFill/>
        </p:spPr>
        <p:txBody>
          <a:bodyPr wrap="square" rtlCol="0">
            <a:spAutoFit/>
          </a:bodyPr>
          <a:lstStyle/>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Consume from almost any device</a:t>
            </a:r>
          </a:p>
          <a:p>
            <a:pPr marL="742950" lvl="1" indent="-285750" defTabSz="1072866">
              <a:lnSpc>
                <a:spcPct val="120000"/>
              </a:lnSpc>
              <a:buClr>
                <a:srgbClr val="006A95"/>
              </a:buClr>
              <a:buFont typeface="Arial"/>
              <a:buChar char="•"/>
              <a:defRPr/>
            </a:pPr>
            <a:r>
              <a:rPr lang="nl-NL" sz="2400" dirty="0">
                <a:solidFill>
                  <a:srgbClr val="60585B"/>
                </a:solidFill>
                <a:latin typeface="Avenir Light"/>
                <a:cs typeface="Avenir Light"/>
              </a:rPr>
              <a:t>Microsoft</a:t>
            </a:r>
          </a:p>
          <a:p>
            <a:pPr marL="742950" lvl="1" indent="-285750" defTabSz="1072866">
              <a:lnSpc>
                <a:spcPct val="120000"/>
              </a:lnSpc>
              <a:buClr>
                <a:srgbClr val="006A95"/>
              </a:buClr>
              <a:buFont typeface="Arial"/>
              <a:buChar char="•"/>
              <a:defRPr/>
            </a:pPr>
            <a:r>
              <a:rPr lang="nl-NL" sz="2400" dirty="0">
                <a:solidFill>
                  <a:srgbClr val="60585B"/>
                </a:solidFill>
                <a:latin typeface="Avenir Light"/>
                <a:cs typeface="Avenir Light"/>
              </a:rPr>
              <a:t>Android </a:t>
            </a:r>
          </a:p>
          <a:p>
            <a:pPr marL="742950" lvl="1" indent="-285750" defTabSz="1072866">
              <a:lnSpc>
                <a:spcPct val="120000"/>
              </a:lnSpc>
              <a:buClr>
                <a:srgbClr val="006A95"/>
              </a:buClr>
              <a:buFont typeface="Arial"/>
              <a:buChar char="•"/>
              <a:defRPr/>
            </a:pPr>
            <a:r>
              <a:rPr lang="nl-NL" sz="2400" dirty="0">
                <a:solidFill>
                  <a:srgbClr val="60585B"/>
                </a:solidFill>
                <a:latin typeface="Avenir Light"/>
                <a:cs typeface="Avenir Light"/>
              </a:rPr>
              <a:t>Apple – Including Apple Watch</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Set alerts that allow for proactive engagement</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Offline cache for dashboard consumption without an internet connection.</a:t>
            </a:r>
          </a:p>
        </p:txBody>
      </p:sp>
      <p:sp>
        <p:nvSpPr>
          <p:cNvPr id="24" name="TextBox 23"/>
          <p:cNvSpPr txBox="1"/>
          <p:nvPr/>
        </p:nvSpPr>
        <p:spPr>
          <a:xfrm>
            <a:off x="6675560" y="5695647"/>
            <a:ext cx="3886200" cy="461665"/>
          </a:xfrm>
          <a:prstGeom prst="rect">
            <a:avLst/>
          </a:prstGeom>
          <a:noFill/>
        </p:spPr>
        <p:txBody>
          <a:bodyPr wrap="square" rtlCol="0">
            <a:spAutoFit/>
          </a:bodyPr>
          <a:lstStyle/>
          <a:p>
            <a:pPr algn="ctr" defTabSz="1072866">
              <a:lnSpc>
                <a:spcPct val="120000"/>
              </a:lnSpc>
              <a:buClr>
                <a:srgbClr val="006A95"/>
              </a:buClr>
              <a:defRPr/>
            </a:pPr>
            <a:r>
              <a:rPr lang="nl-NL" sz="2000" i="1" dirty="0">
                <a:solidFill>
                  <a:schemeClr val="accent5">
                    <a:lumMod val="75000"/>
                  </a:schemeClr>
                </a:solidFill>
                <a:latin typeface="Avenir Light"/>
                <a:cs typeface="Avenir Light"/>
              </a:rPr>
              <a:t>“Any data, anywhere, any time”</a:t>
            </a:r>
          </a:p>
        </p:txBody>
      </p:sp>
      <p:grpSp>
        <p:nvGrpSpPr>
          <p:cNvPr id="4" name="Group 3">
            <a:extLst>
              <a:ext uri="{FF2B5EF4-FFF2-40B4-BE49-F238E27FC236}">
                <a16:creationId xmlns:a16="http://schemas.microsoft.com/office/drawing/2014/main" id="{23425831-36A8-4D5A-84AA-2611CF29DDBD}"/>
              </a:ext>
            </a:extLst>
          </p:cNvPr>
          <p:cNvGrpSpPr/>
          <p:nvPr/>
        </p:nvGrpSpPr>
        <p:grpSpPr>
          <a:xfrm>
            <a:off x="6629401" y="1050650"/>
            <a:ext cx="4875210" cy="4222390"/>
            <a:chOff x="6629401" y="1050650"/>
            <a:chExt cx="4148439" cy="3336295"/>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8910" y="2714785"/>
              <a:ext cx="1173042" cy="1466303"/>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1" y="1157970"/>
              <a:ext cx="1815391" cy="3228975"/>
            </a:xfrm>
            <a:prstGeom prst="rect">
              <a:avLst/>
            </a:prstGeom>
          </p:spPr>
        </p:pic>
        <p:pic>
          <p:nvPicPr>
            <p:cNvPr id="12" name="Picture 2" descr="https://dpspowerbi.blob.core.windows.net/powerbi-prod-media/powerbi.microsoft.com/en-us/documentation/articles/powerbi-mobile-ipad-iphone-apps/20160503062100/pbi_ipad_iphonedevic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433" y="1050650"/>
              <a:ext cx="2167407" cy="13995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1829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a:solidFill>
                  <a:srgbClr val="006A95"/>
                </a:solidFill>
                <a:latin typeface="Avenir Heavy"/>
                <a:cs typeface="Avenir Heavy"/>
              </a:rPr>
              <a:t>Power BI embedded</a:t>
            </a:r>
            <a:endParaRPr lang="nl-NL" sz="3200" dirty="0">
              <a:solidFill>
                <a:srgbClr val="006A95"/>
              </a:solidFill>
              <a:latin typeface="Avenir Heavy"/>
              <a:cs typeface="Avenir Heavy"/>
            </a:endParaRPr>
          </a:p>
        </p:txBody>
      </p:sp>
      <p:grpSp>
        <p:nvGrpSpPr>
          <p:cNvPr id="20" name="Group 19"/>
          <p:cNvGrpSpPr/>
          <p:nvPr/>
        </p:nvGrpSpPr>
        <p:grpSpPr>
          <a:xfrm>
            <a:off x="7521598" y="702467"/>
            <a:ext cx="2539312" cy="567361"/>
            <a:chOff x="5587408" y="4960687"/>
            <a:chExt cx="2968500" cy="663256"/>
          </a:xfrm>
        </p:grpSpPr>
        <p:sp>
          <p:nvSpPr>
            <p:cNvPr id="21" name="TextBox 20"/>
            <p:cNvSpPr txBox="1"/>
            <p:nvPr/>
          </p:nvSpPr>
          <p:spPr>
            <a:xfrm>
              <a:off x="6250664" y="5092896"/>
              <a:ext cx="2305244" cy="431756"/>
            </a:xfrm>
            <a:prstGeom prst="rect">
              <a:avLst/>
            </a:prstGeom>
            <a:noFill/>
          </p:spPr>
          <p:txBody>
            <a:bodyPr wrap="none" rtlCol="0">
              <a:spAutoFit/>
            </a:bodyPr>
            <a:lstStyle/>
            <a:p>
              <a:r>
                <a:rPr lang="en-US" dirty="0"/>
                <a:t>Microsoft Power BI</a:t>
              </a:r>
            </a:p>
          </p:txBody>
        </p:sp>
        <p:pic>
          <p:nvPicPr>
            <p:cNvPr id="22" name="Picture 2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87408" y="4960687"/>
              <a:ext cx="663256" cy="663256"/>
            </a:xfrm>
            <a:prstGeom prst="rect">
              <a:avLst/>
            </a:prstGeom>
          </p:spPr>
        </p:pic>
      </p:grpSp>
      <p:sp>
        <p:nvSpPr>
          <p:cNvPr id="3" name="TextBox 2"/>
          <p:cNvSpPr txBox="1"/>
          <p:nvPr/>
        </p:nvSpPr>
        <p:spPr>
          <a:xfrm>
            <a:off x="1689911" y="1690690"/>
            <a:ext cx="4406089" cy="4051558"/>
          </a:xfrm>
          <a:prstGeom prst="rect">
            <a:avLst/>
          </a:prstGeom>
          <a:noFill/>
        </p:spPr>
        <p:txBody>
          <a:bodyPr wrap="square" rtlCol="0">
            <a:spAutoFit/>
          </a:bodyPr>
          <a:lstStyle/>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Ability to embed within any application or website. </a:t>
            </a:r>
          </a:p>
          <a:p>
            <a:pPr marL="742950" lvl="1" indent="-285750" defTabSz="1072866">
              <a:lnSpc>
                <a:spcPct val="120000"/>
              </a:lnSpc>
              <a:buClr>
                <a:srgbClr val="006A95"/>
              </a:buClr>
              <a:buFont typeface="Arial"/>
              <a:buChar char="•"/>
              <a:defRPr/>
            </a:pPr>
            <a:r>
              <a:rPr lang="nl-NL" sz="2400" dirty="0">
                <a:solidFill>
                  <a:srgbClr val="60585B"/>
                </a:solidFill>
                <a:latin typeface="Avenir Light"/>
                <a:cs typeface="Avenir Light"/>
              </a:rPr>
              <a:t>Includes Dynamics ERP and CRM</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Ability to deploy quickly with the scale of the Microsoft cloud.</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Showcase Dashboard example: </a:t>
            </a:r>
            <a:r>
              <a:rPr lang="nl-NL" sz="2400" dirty="0">
                <a:solidFill>
                  <a:srgbClr val="60585B"/>
                </a:solidFill>
                <a:latin typeface="Avenir Light"/>
                <a:cs typeface="Avenir Light"/>
                <a:hlinkClick r:id="rId3"/>
              </a:rPr>
              <a:t>Northwind Traders</a:t>
            </a:r>
            <a:r>
              <a:rPr lang="nl-NL" sz="2400" dirty="0">
                <a:solidFill>
                  <a:srgbClr val="60585B"/>
                </a:solidFill>
                <a:latin typeface="Avenir Light"/>
                <a:cs typeface="Avenir Light"/>
              </a:rPr>
              <a:t>.</a:t>
            </a:r>
          </a:p>
        </p:txBody>
      </p:sp>
      <p:sp>
        <p:nvSpPr>
          <p:cNvPr id="24" name="TextBox 23"/>
          <p:cNvSpPr txBox="1"/>
          <p:nvPr/>
        </p:nvSpPr>
        <p:spPr>
          <a:xfrm>
            <a:off x="7048767" y="5280583"/>
            <a:ext cx="3886200" cy="461665"/>
          </a:xfrm>
          <a:prstGeom prst="rect">
            <a:avLst/>
          </a:prstGeom>
          <a:noFill/>
        </p:spPr>
        <p:txBody>
          <a:bodyPr wrap="square" rtlCol="0">
            <a:spAutoFit/>
          </a:bodyPr>
          <a:lstStyle/>
          <a:p>
            <a:pPr algn="ctr" defTabSz="1072866">
              <a:lnSpc>
                <a:spcPct val="120000"/>
              </a:lnSpc>
              <a:buClr>
                <a:srgbClr val="006A95"/>
              </a:buClr>
              <a:defRPr/>
            </a:pPr>
            <a:r>
              <a:rPr lang="nl-NL" sz="2000" i="1" dirty="0">
                <a:solidFill>
                  <a:schemeClr val="accent5">
                    <a:lumMod val="75000"/>
                  </a:schemeClr>
                </a:solidFill>
                <a:latin typeface="Avenir Light"/>
                <a:cs typeface="Avenir Light"/>
              </a:rPr>
              <a:t>“Any data, anywhere, any time”</a:t>
            </a:r>
          </a:p>
        </p:txBody>
      </p:sp>
      <p:pic>
        <p:nvPicPr>
          <p:cNvPr id="18434" name="Picture 2" descr="https://azurecomcdn.azureedge.net/cvt-874edb4227ef67b9446be1da0139125cb7b081c1777f6cd11db1b2b6228b371c/images/page/services/power-bi-embedded/power-bi-embedded-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3320" y="1798319"/>
            <a:ext cx="4968623" cy="315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9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a:solidFill>
                  <a:srgbClr val="006A95"/>
                </a:solidFill>
                <a:latin typeface="Avenir Heavy"/>
                <a:cs typeface="Avenir Heavy"/>
              </a:rPr>
              <a:t>Create and publish</a:t>
            </a:r>
            <a:endParaRPr lang="nl-NL" sz="3200" dirty="0">
              <a:solidFill>
                <a:srgbClr val="006A95"/>
              </a:solidFill>
              <a:latin typeface="Avenir Heavy"/>
              <a:cs typeface="Avenir Heavy"/>
            </a:endParaRPr>
          </a:p>
        </p:txBody>
      </p:sp>
      <p:sp>
        <p:nvSpPr>
          <p:cNvPr id="3" name="TextBox 2"/>
          <p:cNvSpPr txBox="1"/>
          <p:nvPr/>
        </p:nvSpPr>
        <p:spPr>
          <a:xfrm>
            <a:off x="1689911" y="1690690"/>
            <a:ext cx="4406089" cy="4494757"/>
          </a:xfrm>
          <a:prstGeom prst="rect">
            <a:avLst/>
          </a:prstGeom>
          <a:noFill/>
        </p:spPr>
        <p:txBody>
          <a:bodyPr wrap="square" rtlCol="0">
            <a:spAutoFit/>
          </a:bodyPr>
          <a:lstStyle/>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Create an example Power BI Report </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Publish to PowerBI.com </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Groups vs. My workspace</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Pin to create a new dashboard.</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Review Question and Answer option (Importance of Semantics)</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Security Modeling with “View As” and assigning to user.</a:t>
            </a:r>
          </a:p>
        </p:txBody>
      </p:sp>
      <p:sp>
        <p:nvSpPr>
          <p:cNvPr id="24" name="TextBox 23"/>
          <p:cNvSpPr txBox="1"/>
          <p:nvPr/>
        </p:nvSpPr>
        <p:spPr>
          <a:xfrm>
            <a:off x="7048767" y="5772225"/>
            <a:ext cx="3886200" cy="461665"/>
          </a:xfrm>
          <a:prstGeom prst="rect">
            <a:avLst/>
          </a:prstGeom>
          <a:noFill/>
        </p:spPr>
        <p:txBody>
          <a:bodyPr wrap="square" rtlCol="0">
            <a:spAutoFit/>
          </a:bodyPr>
          <a:lstStyle/>
          <a:p>
            <a:pPr algn="ctr" defTabSz="1072866">
              <a:lnSpc>
                <a:spcPct val="120000"/>
              </a:lnSpc>
              <a:buClr>
                <a:srgbClr val="006A95"/>
              </a:buClr>
              <a:defRPr/>
            </a:pPr>
            <a:r>
              <a:rPr lang="nl-NL" sz="2000" i="1" dirty="0">
                <a:solidFill>
                  <a:schemeClr val="accent5">
                    <a:lumMod val="75000"/>
                  </a:schemeClr>
                </a:solidFill>
                <a:latin typeface="Avenir Light"/>
                <a:cs typeface="Avenir Light"/>
              </a:rPr>
              <a:t>“Any data, anywhere, any time”</a:t>
            </a:r>
          </a:p>
        </p:txBody>
      </p:sp>
      <p:pic>
        <p:nvPicPr>
          <p:cNvPr id="10" name="Picture 9"/>
          <p:cNvPicPr>
            <a:picLocks noChangeAspect="1"/>
          </p:cNvPicPr>
          <p:nvPr/>
        </p:nvPicPr>
        <p:blipFill>
          <a:blip r:embed="rId2"/>
          <a:stretch>
            <a:fillRect/>
          </a:stretch>
        </p:blipFill>
        <p:spPr>
          <a:xfrm>
            <a:off x="6969449" y="1468830"/>
            <a:ext cx="4845477" cy="3971850"/>
          </a:xfrm>
          <a:prstGeom prst="rect">
            <a:avLst/>
          </a:prstGeom>
        </p:spPr>
      </p:pic>
    </p:spTree>
    <p:extLst>
      <p:ext uri="{BB962C8B-B14F-4D97-AF65-F5344CB8AC3E}">
        <p14:creationId xmlns:p14="http://schemas.microsoft.com/office/powerpoint/2010/main" val="1378383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new generation of business intelligence </a:t>
            </a:r>
            <a:endParaRPr lang="en-US" dirty="0"/>
          </a:p>
        </p:txBody>
      </p:sp>
      <p:sp>
        <p:nvSpPr>
          <p:cNvPr id="3" name="Content Placeholder 2"/>
          <p:cNvSpPr>
            <a:spLocks noGrp="1"/>
          </p:cNvSpPr>
          <p:nvPr>
            <p:ph idx="1"/>
          </p:nvPr>
        </p:nvSpPr>
        <p:spPr>
          <a:xfrm>
            <a:off x="2589212" y="2133600"/>
            <a:ext cx="8915400" cy="4343400"/>
          </a:xfrm>
        </p:spPr>
        <p:txBody>
          <a:bodyPr>
            <a:normAutofit/>
          </a:bodyPr>
          <a:lstStyle/>
          <a:p>
            <a:r>
              <a:rPr lang="en-IN" dirty="0"/>
              <a:t>BI is about understanding the facts - and the relationship between facts - in a way that guides decision-making and action. </a:t>
            </a:r>
          </a:p>
          <a:p>
            <a:r>
              <a:rPr lang="en-IN" dirty="0"/>
              <a:t>From a technology standpoint, BI is a set of techniques and tools for transforming raw data into meaningful business insights. </a:t>
            </a:r>
          </a:p>
          <a:p>
            <a:r>
              <a:rPr lang="en-IN" dirty="0"/>
              <a:t>IT professionals have consistently played a key role in unlocking value from data by creating and maintaining data warehouses, building and exposing complex data models, or report creation </a:t>
            </a:r>
          </a:p>
          <a:p>
            <a:r>
              <a:rPr lang="en-IN" dirty="0"/>
              <a:t>end users have been relying largely on the support from IT to meet their BI needs, including the development of reports. </a:t>
            </a:r>
            <a:endParaRPr lang="en-US" dirty="0"/>
          </a:p>
        </p:txBody>
      </p:sp>
    </p:spTree>
    <p:extLst>
      <p:ext uri="{BB962C8B-B14F-4D97-AF65-F5344CB8AC3E}">
        <p14:creationId xmlns:p14="http://schemas.microsoft.com/office/powerpoint/2010/main" val="165179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made self-service BI </a:t>
            </a:r>
          </a:p>
        </p:txBody>
      </p:sp>
      <p:sp>
        <p:nvSpPr>
          <p:cNvPr id="3" name="Content Placeholder 2"/>
          <p:cNvSpPr>
            <a:spLocks noGrp="1"/>
          </p:cNvSpPr>
          <p:nvPr>
            <p:ph idx="1"/>
          </p:nvPr>
        </p:nvSpPr>
        <p:spPr/>
        <p:txBody>
          <a:bodyPr>
            <a:normAutofit/>
          </a:bodyPr>
          <a:lstStyle/>
          <a:p>
            <a:r>
              <a:rPr lang="en-IN" dirty="0"/>
              <a:t>it was the first step in giving business analysts the ability to gain insights from data </a:t>
            </a:r>
          </a:p>
          <a:p>
            <a:r>
              <a:rPr lang="en-IN" dirty="0"/>
              <a:t>Microsoft made self-service BI a reality with Power Pivot, extending capabilities to Excel that were previously found only in databases </a:t>
            </a:r>
          </a:p>
          <a:p>
            <a:r>
              <a:rPr lang="en-IN" dirty="0"/>
              <a:t>rather than replace, existing analytics platforms and tools. With Power BI, a business analytics service for visualizing and </a:t>
            </a:r>
            <a:r>
              <a:rPr lang="en-IN" dirty="0" err="1"/>
              <a:t>analyzing</a:t>
            </a:r>
            <a:r>
              <a:rPr lang="en-IN" dirty="0"/>
              <a:t> all of your data in one place </a:t>
            </a:r>
            <a:endParaRPr lang="en-US" dirty="0"/>
          </a:p>
        </p:txBody>
      </p:sp>
    </p:spTree>
    <p:extLst>
      <p:ext uri="{BB962C8B-B14F-4D97-AF65-F5344CB8AC3E}">
        <p14:creationId xmlns:p14="http://schemas.microsoft.com/office/powerpoint/2010/main" val="180725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With Power BI, the IT professional can </a:t>
            </a:r>
            <a:endParaRPr lang="en-US" dirty="0"/>
          </a:p>
        </p:txBody>
      </p:sp>
      <p:sp>
        <p:nvSpPr>
          <p:cNvPr id="3" name="Content Placeholder 2"/>
          <p:cNvSpPr>
            <a:spLocks noGrp="1"/>
          </p:cNvSpPr>
          <p:nvPr>
            <p:ph idx="1"/>
          </p:nvPr>
        </p:nvSpPr>
        <p:spPr/>
        <p:txBody>
          <a:bodyPr>
            <a:normAutofit/>
          </a:bodyPr>
          <a:lstStyle/>
          <a:p>
            <a:endParaRPr lang="en-US" dirty="0"/>
          </a:p>
          <a:p>
            <a:r>
              <a:rPr lang="en-IN" dirty="0"/>
              <a:t>Focus on what they love – Data, and provide quality and authoritative data sets to end users, business analysts and data scientists </a:t>
            </a:r>
          </a:p>
          <a:p>
            <a:r>
              <a:rPr lang="en-IN" dirty="0"/>
              <a:t>Meet the growing business need for consumable data </a:t>
            </a:r>
          </a:p>
          <a:p>
            <a:r>
              <a:rPr lang="en-IN" dirty="0"/>
              <a:t>Spend less time on infrastructure maintenance or report development </a:t>
            </a:r>
          </a:p>
          <a:p>
            <a:r>
              <a:rPr lang="en-IN" dirty="0"/>
              <a:t>Focus on increasing demand for real-time and streaming data sources </a:t>
            </a:r>
          </a:p>
          <a:p>
            <a:r>
              <a:rPr lang="en-IN" dirty="0"/>
              <a:t>Implement data governance and data-level security for cloud and </a:t>
            </a:r>
            <a:r>
              <a:rPr lang="en-IN" dirty="0" err="1"/>
              <a:t>on-premise</a:t>
            </a:r>
            <a:r>
              <a:rPr lang="en-IN" dirty="0"/>
              <a:t> data sources </a:t>
            </a:r>
          </a:p>
          <a:p>
            <a:endParaRPr lang="en-US" dirty="0"/>
          </a:p>
        </p:txBody>
      </p:sp>
    </p:spTree>
    <p:extLst>
      <p:ext uri="{BB962C8B-B14F-4D97-AF65-F5344CB8AC3E}">
        <p14:creationId xmlns:p14="http://schemas.microsoft.com/office/powerpoint/2010/main" val="388720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170" y="104776"/>
            <a:ext cx="12067830" cy="743364"/>
          </a:xfrm>
        </p:spPr>
        <p:txBody>
          <a:bodyPr/>
          <a:lstStyle/>
          <a:p>
            <a:r>
              <a:rPr lang="en-IN" dirty="0"/>
              <a:t>The BI analyst is able to </a:t>
            </a:r>
            <a:endParaRPr lang="en-US" dirty="0"/>
          </a:p>
        </p:txBody>
      </p:sp>
      <p:sp>
        <p:nvSpPr>
          <p:cNvPr id="5" name="Text Placeholder 4"/>
          <p:cNvSpPr>
            <a:spLocks noGrp="1"/>
          </p:cNvSpPr>
          <p:nvPr>
            <p:ph type="body" idx="1"/>
          </p:nvPr>
        </p:nvSpPr>
        <p:spPr>
          <a:xfrm>
            <a:off x="707266" y="1045058"/>
            <a:ext cx="5157787" cy="823912"/>
          </a:xfrm>
        </p:spPr>
        <p:txBody>
          <a:bodyPr/>
          <a:lstStyle/>
          <a:p>
            <a:r>
              <a:rPr lang="en-IN" b="0" u="sng" dirty="0"/>
              <a:t>BI analyst</a:t>
            </a:r>
            <a:endParaRPr lang="en-US" b="0" u="sng" dirty="0"/>
          </a:p>
        </p:txBody>
      </p:sp>
      <p:sp>
        <p:nvSpPr>
          <p:cNvPr id="6" name="Content Placeholder 5"/>
          <p:cNvSpPr>
            <a:spLocks noGrp="1"/>
          </p:cNvSpPr>
          <p:nvPr>
            <p:ph sz="half" idx="2"/>
          </p:nvPr>
        </p:nvSpPr>
        <p:spPr>
          <a:xfrm>
            <a:off x="707266" y="1868970"/>
            <a:ext cx="5157787" cy="4717360"/>
          </a:xfrm>
        </p:spPr>
        <p:txBody>
          <a:bodyPr>
            <a:normAutofit/>
          </a:bodyPr>
          <a:lstStyle/>
          <a:p>
            <a:r>
              <a:rPr lang="en-IN" dirty="0"/>
              <a:t>connect to authoritative data with ease and confidence </a:t>
            </a:r>
          </a:p>
          <a:p>
            <a:r>
              <a:rPr lang="en-US" dirty="0"/>
              <a:t>visually explore data </a:t>
            </a:r>
          </a:p>
          <a:p>
            <a:r>
              <a:rPr lang="en-IN" dirty="0"/>
              <a:t>navigate through data quickly, optimized for performance </a:t>
            </a:r>
          </a:p>
          <a:p>
            <a:r>
              <a:rPr lang="en-IN" dirty="0"/>
              <a:t>pull data together from different sources, create data models and impactful, interactive reports </a:t>
            </a:r>
          </a:p>
          <a:p>
            <a:r>
              <a:rPr lang="en-IN" dirty="0"/>
              <a:t>easily share data models and reports with end users </a:t>
            </a:r>
          </a:p>
          <a:p>
            <a:endParaRPr lang="en-US" dirty="0"/>
          </a:p>
        </p:txBody>
      </p:sp>
      <p:sp>
        <p:nvSpPr>
          <p:cNvPr id="7" name="Text Placeholder 6"/>
          <p:cNvSpPr>
            <a:spLocks noGrp="1"/>
          </p:cNvSpPr>
          <p:nvPr>
            <p:ph type="body" sz="quarter" idx="3"/>
          </p:nvPr>
        </p:nvSpPr>
        <p:spPr>
          <a:xfrm>
            <a:off x="6039678" y="1045058"/>
            <a:ext cx="5183188" cy="823912"/>
          </a:xfrm>
        </p:spPr>
        <p:txBody>
          <a:bodyPr/>
          <a:lstStyle/>
          <a:p>
            <a:r>
              <a:rPr lang="en-US" b="0" u="sng" dirty="0"/>
              <a:t>end user</a:t>
            </a:r>
            <a:endParaRPr lang="en-US" u="sng" dirty="0"/>
          </a:p>
        </p:txBody>
      </p:sp>
      <p:sp>
        <p:nvSpPr>
          <p:cNvPr id="8" name="Content Placeholder 7"/>
          <p:cNvSpPr>
            <a:spLocks noGrp="1"/>
          </p:cNvSpPr>
          <p:nvPr>
            <p:ph sz="quarter" idx="4"/>
          </p:nvPr>
        </p:nvSpPr>
        <p:spPr>
          <a:xfrm>
            <a:off x="6039678" y="1868970"/>
            <a:ext cx="5183188" cy="4717360"/>
          </a:xfrm>
        </p:spPr>
        <p:txBody>
          <a:bodyPr>
            <a:normAutofit/>
          </a:bodyPr>
          <a:lstStyle/>
          <a:p>
            <a:r>
              <a:rPr lang="en-IN" dirty="0"/>
              <a:t>get started and see results quickly </a:t>
            </a:r>
          </a:p>
          <a:p>
            <a:r>
              <a:rPr lang="en-IN" dirty="0"/>
              <a:t>monitor in real-time what matters most, in one place </a:t>
            </a:r>
          </a:p>
          <a:p>
            <a:r>
              <a:rPr lang="en-IN" dirty="0"/>
              <a:t>explore and use certified data sets to find immediate answers </a:t>
            </a:r>
          </a:p>
          <a:p>
            <a:r>
              <a:rPr lang="en-IN" dirty="0"/>
              <a:t>share reports and dashboards with others </a:t>
            </a:r>
          </a:p>
          <a:p>
            <a:r>
              <a:rPr lang="en-US" dirty="0"/>
              <a:t>stay connected from anywhere </a:t>
            </a:r>
          </a:p>
          <a:p>
            <a:endParaRPr lang="en-US" dirty="0"/>
          </a:p>
        </p:txBody>
      </p:sp>
    </p:spTree>
    <p:extLst>
      <p:ext uri="{BB962C8B-B14F-4D97-AF65-F5344CB8AC3E}">
        <p14:creationId xmlns:p14="http://schemas.microsoft.com/office/powerpoint/2010/main" val="1236962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Microsoft Power BI overview</a:t>
            </a:r>
          </a:p>
        </p:txBody>
      </p:sp>
      <p:sp>
        <p:nvSpPr>
          <p:cNvPr id="8" name="Content Placeholder 7"/>
          <p:cNvSpPr>
            <a:spLocks noGrp="1"/>
          </p:cNvSpPr>
          <p:nvPr>
            <p:ph idx="1"/>
          </p:nvPr>
        </p:nvSpPr>
        <p:spPr/>
        <p:txBody>
          <a:bodyPr>
            <a:normAutofit fontScale="77500" lnSpcReduction="20000"/>
          </a:bodyPr>
          <a:lstStyle/>
          <a:p>
            <a:pPr>
              <a:lnSpc>
                <a:spcPct val="170000"/>
              </a:lnSpc>
            </a:pPr>
            <a:r>
              <a:rPr lang="en-IN" dirty="0"/>
              <a:t>Power BI is a SaaS offering that enables anyone and everyone to easily connect to any of their data, create live dashboards and reports, and explore data through interactive visualizations at any time. With Power BI, you can make all of your data viewable in a single location, regardless of where the data resides, enabling a consolidated view of business operations.</a:t>
            </a:r>
          </a:p>
          <a:p>
            <a:pPr>
              <a:lnSpc>
                <a:spcPct val="170000"/>
              </a:lnSpc>
            </a:pPr>
            <a:r>
              <a:rPr lang="en-IN" dirty="0"/>
              <a:t>Power BI includes two companion applications. The first is Power BI Desktop, a visual data exploration and reporting tool. The second is a set of native, interactive mobile applications for Windows, iOS, and Android devices, providing secure access to live Power BI dashboards and reports from any device. </a:t>
            </a:r>
          </a:p>
          <a:p>
            <a:pPr>
              <a:lnSpc>
                <a:spcPct val="170000"/>
              </a:lnSpc>
            </a:pPr>
            <a:r>
              <a:rPr lang="en-IN" dirty="0"/>
              <a:t>In addition, Power BI can be extended with a set of REST APIs which enable developers to integrate client and web solutions with Power BI or to build custom visualizations.</a:t>
            </a:r>
            <a:endParaRPr lang="en-US" dirty="0"/>
          </a:p>
        </p:txBody>
      </p:sp>
    </p:spTree>
    <p:extLst>
      <p:ext uri="{BB962C8B-B14F-4D97-AF65-F5344CB8AC3E}">
        <p14:creationId xmlns:p14="http://schemas.microsoft.com/office/powerpoint/2010/main" val="1365826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differentiators</a:t>
            </a:r>
          </a:p>
        </p:txBody>
      </p:sp>
      <p:sp>
        <p:nvSpPr>
          <p:cNvPr id="3" name="Content Placeholder 2"/>
          <p:cNvSpPr>
            <a:spLocks noGrp="1"/>
          </p:cNvSpPr>
          <p:nvPr>
            <p:ph idx="1"/>
          </p:nvPr>
        </p:nvSpPr>
        <p:spPr/>
        <p:txBody>
          <a:bodyPr>
            <a:normAutofit/>
          </a:bodyPr>
          <a:lstStyle/>
          <a:p>
            <a:r>
              <a:rPr lang="en-IN" dirty="0"/>
              <a:t>Pre-built dashboards and reports for popular SaaS solutions </a:t>
            </a:r>
          </a:p>
          <a:p>
            <a:r>
              <a:rPr lang="en-US" dirty="0"/>
              <a:t> Real-time dashboard updates </a:t>
            </a:r>
          </a:p>
          <a:p>
            <a:r>
              <a:rPr lang="en-IN" dirty="0"/>
              <a:t> Secure, live connectivity to your data sources, on-premises and in the cloud </a:t>
            </a:r>
          </a:p>
          <a:p>
            <a:r>
              <a:rPr lang="en-IN" dirty="0"/>
              <a:t>Intuitive data exploration using natural language query functionality </a:t>
            </a:r>
          </a:p>
          <a:p>
            <a:r>
              <a:rPr lang="en-IN" dirty="0"/>
              <a:t>Integrated with other Microsoft products and cloud services, including Azure Data Warehouse, Azure Stream Analytics, Azure Machine Learning, Office 365. Power BI benefits from the same commitment for scale &amp; availability as Azure. </a:t>
            </a:r>
          </a:p>
          <a:p>
            <a:endParaRPr lang="en-US" dirty="0"/>
          </a:p>
        </p:txBody>
      </p:sp>
    </p:spTree>
    <p:extLst>
      <p:ext uri="{BB962C8B-B14F-4D97-AF65-F5344CB8AC3E}">
        <p14:creationId xmlns:p14="http://schemas.microsoft.com/office/powerpoint/2010/main" val="63434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a:solidFill>
                  <a:srgbClr val="006A95"/>
                </a:solidFill>
                <a:latin typeface="Avenir Heavy"/>
                <a:cs typeface="Avenir Heavy"/>
              </a:rPr>
              <a:t>Agenda</a:t>
            </a:r>
            <a:endParaRPr lang="nl-NL" sz="3200" dirty="0">
              <a:solidFill>
                <a:srgbClr val="006A95"/>
              </a:solidFill>
              <a:latin typeface="Avenir Heavy"/>
              <a:cs typeface="Avenir Heavy"/>
            </a:endParaRPr>
          </a:p>
        </p:txBody>
      </p:sp>
      <p:sp>
        <p:nvSpPr>
          <p:cNvPr id="8" name="Tijdelijke aanduiding voor inhoud 2"/>
          <p:cNvSpPr>
            <a:spLocks noGrp="1"/>
          </p:cNvSpPr>
          <p:nvPr>
            <p:ph idx="1"/>
          </p:nvPr>
        </p:nvSpPr>
        <p:spPr>
          <a:xfrm>
            <a:off x="1824038" y="1752601"/>
            <a:ext cx="9680574" cy="4815840"/>
          </a:xfrm>
        </p:spPr>
        <p:txBody>
          <a:bodyPr>
            <a:normAutofit/>
          </a:bodyPr>
          <a:lstStyle/>
          <a:p>
            <a:pPr>
              <a:lnSpc>
                <a:spcPct val="100000"/>
              </a:lnSpc>
              <a:buClr>
                <a:srgbClr val="EF7F00"/>
              </a:buClr>
            </a:pPr>
            <a:r>
              <a:rPr lang="en-US" sz="2000" b="1" dirty="0">
                <a:solidFill>
                  <a:srgbClr val="60585B"/>
                </a:solidFill>
                <a:latin typeface="Avenir Medium"/>
                <a:cs typeface="Avenir Medium"/>
              </a:rPr>
              <a:t>Microsoft Power BI: What is it?</a:t>
            </a:r>
          </a:p>
          <a:p>
            <a:pPr>
              <a:lnSpc>
                <a:spcPct val="100000"/>
              </a:lnSpc>
              <a:buClr>
                <a:srgbClr val="EF7F00"/>
              </a:buClr>
            </a:pPr>
            <a:r>
              <a:rPr lang="en-US" sz="2000" dirty="0">
                <a:solidFill>
                  <a:srgbClr val="60585B"/>
                </a:solidFill>
                <a:latin typeface="Avenir Medium"/>
                <a:cs typeface="Avenir Medium"/>
              </a:rPr>
              <a:t>A deeper look at the parts of Power BI:</a:t>
            </a:r>
          </a:p>
          <a:p>
            <a:pPr lvl="1">
              <a:lnSpc>
                <a:spcPct val="100000"/>
              </a:lnSpc>
              <a:buClr>
                <a:srgbClr val="EF7F00"/>
              </a:buClr>
            </a:pPr>
            <a:r>
              <a:rPr lang="en-US" sz="2400" dirty="0">
                <a:solidFill>
                  <a:srgbClr val="60585B"/>
                </a:solidFill>
                <a:latin typeface="Avenir Medium"/>
                <a:cs typeface="Avenir Medium"/>
              </a:rPr>
              <a:t>Power BI Service</a:t>
            </a:r>
          </a:p>
          <a:p>
            <a:pPr lvl="1">
              <a:lnSpc>
                <a:spcPct val="100000"/>
              </a:lnSpc>
              <a:buClr>
                <a:srgbClr val="EF7F00"/>
              </a:buClr>
            </a:pPr>
            <a:r>
              <a:rPr lang="en-US" sz="2400" dirty="0">
                <a:solidFill>
                  <a:srgbClr val="60585B"/>
                </a:solidFill>
                <a:latin typeface="Avenir Medium"/>
                <a:cs typeface="Avenir Medium"/>
              </a:rPr>
              <a:t>Power BI Desktop</a:t>
            </a:r>
          </a:p>
          <a:p>
            <a:pPr lvl="1">
              <a:lnSpc>
                <a:spcPct val="100000"/>
              </a:lnSpc>
              <a:buClr>
                <a:srgbClr val="EF7F00"/>
              </a:buClr>
            </a:pPr>
            <a:r>
              <a:rPr lang="en-US" sz="2400" dirty="0">
                <a:solidFill>
                  <a:srgbClr val="60585B"/>
                </a:solidFill>
                <a:latin typeface="Avenir Medium"/>
                <a:cs typeface="Avenir Medium"/>
              </a:rPr>
              <a:t>Power BI Mobile</a:t>
            </a:r>
          </a:p>
          <a:p>
            <a:pPr lvl="1">
              <a:lnSpc>
                <a:spcPct val="100000"/>
              </a:lnSpc>
              <a:buClr>
                <a:srgbClr val="EF7F00"/>
              </a:buClr>
            </a:pPr>
            <a:r>
              <a:rPr lang="en-US" sz="2400" dirty="0">
                <a:solidFill>
                  <a:srgbClr val="60585B"/>
                </a:solidFill>
                <a:latin typeface="Avenir Medium"/>
                <a:cs typeface="Avenir Medium"/>
              </a:rPr>
              <a:t>Power BI Embedded</a:t>
            </a:r>
            <a:endParaRPr lang="en-US" sz="2800" dirty="0">
              <a:solidFill>
                <a:srgbClr val="60585B"/>
              </a:solidFill>
              <a:latin typeface="Avenir Medium"/>
              <a:cs typeface="Avenir Medium"/>
            </a:endParaRPr>
          </a:p>
          <a:p>
            <a:pPr>
              <a:lnSpc>
                <a:spcPct val="100000"/>
              </a:lnSpc>
              <a:buClr>
                <a:srgbClr val="EF7F00"/>
              </a:buClr>
            </a:pPr>
            <a:r>
              <a:rPr lang="en-US" sz="2000" dirty="0">
                <a:solidFill>
                  <a:srgbClr val="60585B"/>
                </a:solidFill>
                <a:latin typeface="Avenir Medium"/>
                <a:cs typeface="Avenir Medium"/>
              </a:rPr>
              <a:t>Creating and publishing a dashboard</a:t>
            </a:r>
          </a:p>
          <a:p>
            <a:pPr lvl="1">
              <a:lnSpc>
                <a:spcPct val="100000"/>
              </a:lnSpc>
              <a:buClr>
                <a:srgbClr val="EF7F00"/>
              </a:buClr>
            </a:pPr>
            <a:r>
              <a:rPr lang="en-US" sz="2400" dirty="0">
                <a:solidFill>
                  <a:srgbClr val="60585B"/>
                </a:solidFill>
                <a:latin typeface="Avenir Medium"/>
                <a:cs typeface="Avenir Medium"/>
              </a:rPr>
              <a:t>My Workspace</a:t>
            </a:r>
          </a:p>
          <a:p>
            <a:pPr lvl="1">
              <a:lnSpc>
                <a:spcPct val="100000"/>
              </a:lnSpc>
              <a:buClr>
                <a:srgbClr val="EF7F00"/>
              </a:buClr>
            </a:pPr>
            <a:r>
              <a:rPr lang="en-US" sz="2400" dirty="0">
                <a:solidFill>
                  <a:srgbClr val="60585B"/>
                </a:solidFill>
                <a:latin typeface="Avenir Medium"/>
                <a:cs typeface="Avenir Medium"/>
              </a:rPr>
              <a:t>Groups</a:t>
            </a:r>
          </a:p>
        </p:txBody>
      </p:sp>
      <p:sp>
        <p:nvSpPr>
          <p:cNvPr id="3" name="Right Arrow 2"/>
          <p:cNvSpPr/>
          <p:nvPr/>
        </p:nvSpPr>
        <p:spPr>
          <a:xfrm>
            <a:off x="1447800" y="1752600"/>
            <a:ext cx="376238"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64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The Power BI service </a:t>
            </a:r>
            <a:endParaRPr lang="en-US" dirty="0"/>
          </a:p>
        </p:txBody>
      </p:sp>
      <p:sp>
        <p:nvSpPr>
          <p:cNvPr id="3" name="Content Placeholder 2"/>
          <p:cNvSpPr>
            <a:spLocks noGrp="1"/>
          </p:cNvSpPr>
          <p:nvPr>
            <p:ph idx="1"/>
          </p:nvPr>
        </p:nvSpPr>
        <p:spPr>
          <a:xfrm>
            <a:off x="156755" y="5263182"/>
            <a:ext cx="11874136" cy="1429166"/>
          </a:xfrm>
        </p:spPr>
        <p:txBody>
          <a:bodyPr>
            <a:normAutofit/>
          </a:bodyPr>
          <a:lstStyle/>
          <a:p>
            <a:r>
              <a:rPr lang="en-IN" dirty="0"/>
              <a:t>The Power BI service offers a simple, intuitive experience for interacting with data. From creating and sharing dashboards to exploring and enhancing reports, Power BI makes it easy to engage with data from heterogeneous sources, </a:t>
            </a:r>
            <a:r>
              <a:rPr lang="en-IN" dirty="0" err="1"/>
              <a:t>fueling</a:t>
            </a:r>
            <a:r>
              <a:rPr lang="en-IN" dirty="0"/>
              <a:t> faster, more insightful business decisions. With Power BI, you get a rich, consolidated view of key information, no matter where all of the underlying data is stored </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384" y="1264555"/>
            <a:ext cx="9981228" cy="3998627"/>
          </a:xfrm>
          <a:prstGeom prst="rect">
            <a:avLst/>
          </a:prstGeom>
        </p:spPr>
      </p:pic>
    </p:spTree>
    <p:extLst>
      <p:ext uri="{BB962C8B-B14F-4D97-AF65-F5344CB8AC3E}">
        <p14:creationId xmlns:p14="http://schemas.microsoft.com/office/powerpoint/2010/main" val="2047017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219-7954-4F15-A50D-88FC38C57789}"/>
              </a:ext>
            </a:extLst>
          </p:cNvPr>
          <p:cNvSpPr>
            <a:spLocks noGrp="1"/>
          </p:cNvSpPr>
          <p:nvPr>
            <p:ph type="title"/>
          </p:nvPr>
        </p:nvSpPr>
        <p:spPr>
          <a:xfrm>
            <a:off x="2714844" y="2391950"/>
            <a:ext cx="8911687" cy="1280890"/>
          </a:xfrm>
        </p:spPr>
        <p:txBody>
          <a:bodyPr/>
          <a:lstStyle/>
          <a:p>
            <a:r>
              <a:rPr lang="en-US" dirty="0"/>
              <a:t>Thanks</a:t>
            </a:r>
            <a:endParaRPr lang="en-IN" dirty="0"/>
          </a:p>
        </p:txBody>
      </p:sp>
    </p:spTree>
    <p:extLst>
      <p:ext uri="{BB962C8B-B14F-4D97-AF65-F5344CB8AC3E}">
        <p14:creationId xmlns:p14="http://schemas.microsoft.com/office/powerpoint/2010/main" val="388989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a:solidFill>
                  <a:srgbClr val="006A95"/>
                </a:solidFill>
                <a:latin typeface="Avenir Heavy"/>
                <a:cs typeface="Avenir Heavy"/>
              </a:rPr>
              <a:t>Power BI: What is it?</a:t>
            </a:r>
            <a:endParaRPr lang="nl-NL" sz="3200" dirty="0">
              <a:solidFill>
                <a:srgbClr val="006A95"/>
              </a:solidFill>
              <a:latin typeface="Avenir Heavy"/>
              <a:cs typeface="Avenir Heavy"/>
            </a:endParaRPr>
          </a:p>
        </p:txBody>
      </p:sp>
      <p:sp>
        <p:nvSpPr>
          <p:cNvPr id="4" name="Tijdelijke aanduiding voor inhoud 3"/>
          <p:cNvSpPr>
            <a:spLocks noGrp="1"/>
          </p:cNvSpPr>
          <p:nvPr>
            <p:ph sz="half" idx="1"/>
          </p:nvPr>
        </p:nvSpPr>
        <p:spPr>
          <a:xfrm>
            <a:off x="1824038" y="1825626"/>
            <a:ext cx="4424362" cy="4270375"/>
          </a:xfrm>
        </p:spPr>
        <p:txBody>
          <a:bodyPr>
            <a:normAutofit/>
          </a:bodyPr>
          <a:lstStyle/>
          <a:p>
            <a:pPr>
              <a:lnSpc>
                <a:spcPct val="100000"/>
              </a:lnSpc>
              <a:buClr>
                <a:srgbClr val="FF8800"/>
              </a:buClr>
            </a:pPr>
            <a:r>
              <a:rPr lang="en-US" sz="2125" dirty="0">
                <a:solidFill>
                  <a:srgbClr val="60585B"/>
                </a:solidFill>
                <a:latin typeface="Avenir Light"/>
                <a:cs typeface="Avenir Light"/>
              </a:rPr>
              <a:t>Power BI is </a:t>
            </a:r>
            <a:r>
              <a:rPr lang="en-US" sz="2125" b="1" dirty="0">
                <a:solidFill>
                  <a:srgbClr val="60585B"/>
                </a:solidFill>
                <a:latin typeface="Avenir Light"/>
                <a:cs typeface="Avenir Light"/>
              </a:rPr>
              <a:t>*NOT* </a:t>
            </a:r>
            <a:r>
              <a:rPr lang="en-US" sz="2125" dirty="0">
                <a:solidFill>
                  <a:srgbClr val="60585B"/>
                </a:solidFill>
                <a:latin typeface="Avenir Light"/>
                <a:cs typeface="Avenir Light"/>
              </a:rPr>
              <a:t>business intelligence. </a:t>
            </a:r>
          </a:p>
          <a:p>
            <a:pPr>
              <a:lnSpc>
                <a:spcPct val="100000"/>
              </a:lnSpc>
              <a:buClr>
                <a:srgbClr val="FF8800"/>
              </a:buClr>
            </a:pPr>
            <a:r>
              <a:rPr lang="en-US" sz="2125" dirty="0">
                <a:solidFill>
                  <a:srgbClr val="60585B"/>
                </a:solidFill>
                <a:latin typeface="Avenir Light"/>
                <a:cs typeface="Avenir Light"/>
              </a:rPr>
              <a:t>Business Intelligence is an on-going strategy for a company.</a:t>
            </a:r>
          </a:p>
          <a:p>
            <a:pPr>
              <a:lnSpc>
                <a:spcPct val="100000"/>
              </a:lnSpc>
              <a:buClr>
                <a:srgbClr val="FF8800"/>
              </a:buClr>
            </a:pPr>
            <a:r>
              <a:rPr lang="en-US" sz="2125" dirty="0">
                <a:solidFill>
                  <a:srgbClr val="60585B"/>
                </a:solidFill>
                <a:latin typeface="Avenir Light"/>
                <a:cs typeface="Avenir Light"/>
              </a:rPr>
              <a:t>You </a:t>
            </a:r>
            <a:r>
              <a:rPr lang="en-US" sz="2125" b="1" i="1" dirty="0">
                <a:solidFill>
                  <a:srgbClr val="60585B"/>
                </a:solidFill>
                <a:latin typeface="Avenir Light"/>
                <a:cs typeface="Avenir Light"/>
              </a:rPr>
              <a:t>can not buy </a:t>
            </a:r>
            <a:r>
              <a:rPr lang="en-US" sz="2125" dirty="0">
                <a:solidFill>
                  <a:srgbClr val="60585B"/>
                </a:solidFill>
                <a:latin typeface="Avenir Light"/>
                <a:cs typeface="Avenir Light"/>
              </a:rPr>
              <a:t>business intelligence. </a:t>
            </a:r>
          </a:p>
          <a:p>
            <a:pPr>
              <a:lnSpc>
                <a:spcPct val="100000"/>
              </a:lnSpc>
              <a:buClr>
                <a:srgbClr val="FF8800"/>
              </a:buClr>
            </a:pPr>
            <a:r>
              <a:rPr lang="en-US" sz="2125" dirty="0">
                <a:solidFill>
                  <a:srgbClr val="60585B"/>
                </a:solidFill>
                <a:latin typeface="Avenir Light"/>
                <a:cs typeface="Avenir Light"/>
              </a:rPr>
              <a:t>You can buy tools and technology but BI is about </a:t>
            </a:r>
            <a:r>
              <a:rPr lang="en-US" sz="2125" b="1" dirty="0">
                <a:solidFill>
                  <a:srgbClr val="60585B"/>
                </a:solidFill>
                <a:latin typeface="Avenir Light"/>
                <a:cs typeface="Avenir Light"/>
              </a:rPr>
              <a:t>people and data</a:t>
            </a:r>
            <a:r>
              <a:rPr lang="en-US" sz="2125" dirty="0">
                <a:solidFill>
                  <a:srgbClr val="60585B"/>
                </a:solidFill>
                <a:latin typeface="Avenir Light"/>
                <a:cs typeface="Avenir Light"/>
              </a:rPr>
              <a:t>. </a:t>
            </a:r>
          </a:p>
          <a:p>
            <a:pPr>
              <a:lnSpc>
                <a:spcPct val="100000"/>
              </a:lnSpc>
              <a:buClr>
                <a:srgbClr val="FF8800"/>
              </a:buClr>
            </a:pPr>
            <a:r>
              <a:rPr lang="en-US" sz="2125" dirty="0">
                <a:solidFill>
                  <a:srgbClr val="60585B"/>
                </a:solidFill>
                <a:latin typeface="Avenir Light"/>
                <a:cs typeface="Avenir Light"/>
              </a:rPr>
              <a:t>Power BI is a set of tools and technologies. </a:t>
            </a:r>
          </a:p>
        </p:txBody>
      </p:sp>
      <p:pic>
        <p:nvPicPr>
          <p:cNvPr id="13314" name="Picture 2" descr="https://pbs.twimg.com/profile_images/604406061114634240/4CThwll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5921" y="2286000"/>
            <a:ext cx="2517775" cy="251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92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a:extLst>
              <a:ext uri="{FF2B5EF4-FFF2-40B4-BE49-F238E27FC236}">
                <a16:creationId xmlns:a16="http://schemas.microsoft.com/office/drawing/2014/main" id="{685F59C7-46CA-4D37-8C39-666C0AAD2B4B}"/>
              </a:ext>
            </a:extLst>
          </p:cNvPr>
          <p:cNvPicPr/>
          <p:nvPr/>
        </p:nvPicPr>
        <p:blipFill>
          <a:blip r:embed="rId3">
            <a:extLst>
              <a:ext uri="{28A0092B-C50C-407E-A947-70E740481C1C}">
                <a14:useLocalDpi xmlns:a14="http://schemas.microsoft.com/office/drawing/2010/main" val="0"/>
              </a:ext>
            </a:extLst>
          </a:blip>
          <a:stretch>
            <a:fillRect/>
          </a:stretch>
        </p:blipFill>
        <p:spPr>
          <a:xfrm>
            <a:off x="596348" y="1175657"/>
            <a:ext cx="11595652" cy="4946847"/>
          </a:xfrm>
          <a:prstGeom prst="rect">
            <a:avLst/>
          </a:prstGeom>
        </p:spPr>
      </p:pic>
    </p:spTree>
    <p:extLst>
      <p:ext uri="{BB962C8B-B14F-4D97-AF65-F5344CB8AC3E}">
        <p14:creationId xmlns:p14="http://schemas.microsoft.com/office/powerpoint/2010/main" val="309780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a:solidFill>
                  <a:srgbClr val="006A95"/>
                </a:solidFill>
                <a:latin typeface="Avenir Heavy"/>
                <a:cs typeface="Avenir Heavy"/>
              </a:rPr>
              <a:t>Power BI Service</a:t>
            </a:r>
            <a:endParaRPr lang="nl-NL" sz="3200" dirty="0">
              <a:solidFill>
                <a:srgbClr val="006A95"/>
              </a:solidFill>
              <a:latin typeface="Avenir Heavy"/>
              <a:cs typeface="Avenir Heavy"/>
            </a:endParaRPr>
          </a:p>
        </p:txBody>
      </p:sp>
      <p:grpSp>
        <p:nvGrpSpPr>
          <p:cNvPr id="20" name="Group 19"/>
          <p:cNvGrpSpPr/>
          <p:nvPr/>
        </p:nvGrpSpPr>
        <p:grpSpPr>
          <a:xfrm>
            <a:off x="7521598" y="702467"/>
            <a:ext cx="2539312" cy="567361"/>
            <a:chOff x="5587408" y="4960687"/>
            <a:chExt cx="2968500" cy="663256"/>
          </a:xfrm>
        </p:grpSpPr>
        <p:sp>
          <p:nvSpPr>
            <p:cNvPr id="21" name="TextBox 20"/>
            <p:cNvSpPr txBox="1"/>
            <p:nvPr/>
          </p:nvSpPr>
          <p:spPr>
            <a:xfrm>
              <a:off x="6250664" y="5092896"/>
              <a:ext cx="2305244" cy="431756"/>
            </a:xfrm>
            <a:prstGeom prst="rect">
              <a:avLst/>
            </a:prstGeom>
            <a:noFill/>
          </p:spPr>
          <p:txBody>
            <a:bodyPr wrap="none" rtlCol="0">
              <a:spAutoFit/>
            </a:bodyPr>
            <a:lstStyle/>
            <a:p>
              <a:r>
                <a:rPr lang="en-US" dirty="0"/>
                <a:t>Microsoft Power BI</a:t>
              </a:r>
            </a:p>
          </p:txBody>
        </p:sp>
        <p:pic>
          <p:nvPicPr>
            <p:cNvPr id="22" name="Picture 2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87408" y="4960687"/>
              <a:ext cx="663256" cy="663256"/>
            </a:xfrm>
            <a:prstGeom prst="rect">
              <a:avLst/>
            </a:prstGeom>
          </p:spPr>
        </p:pic>
      </p:grpSp>
      <p:sp>
        <p:nvSpPr>
          <p:cNvPr id="3" name="TextBox 2"/>
          <p:cNvSpPr txBox="1"/>
          <p:nvPr/>
        </p:nvSpPr>
        <p:spPr>
          <a:xfrm>
            <a:off x="1417321" y="1690690"/>
            <a:ext cx="5288280" cy="4524315"/>
          </a:xfrm>
          <a:prstGeom prst="rect">
            <a:avLst/>
          </a:prstGeom>
          <a:noFill/>
        </p:spPr>
        <p:txBody>
          <a:bodyPr wrap="square" rtlCol="0">
            <a:spAutoFit/>
          </a:bodyPr>
          <a:lstStyle/>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Cloud based service (Part of Office 365)</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Access to all data, wherver it may live</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Ask questions, integrate with cortana analytics and more</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Create curated content based on your company needs</a:t>
            </a:r>
          </a:p>
          <a:p>
            <a:pPr marL="285750" indent="-285750" defTabSz="1072866">
              <a:lnSpc>
                <a:spcPct val="120000"/>
              </a:lnSpc>
              <a:buClr>
                <a:srgbClr val="006A95"/>
              </a:buClr>
              <a:buFont typeface="Arial"/>
              <a:buChar char="•"/>
              <a:defRPr/>
            </a:pPr>
            <a:r>
              <a:rPr lang="nl-NL" sz="2400" dirty="0">
                <a:solidFill>
                  <a:srgbClr val="60585B"/>
                </a:solidFill>
                <a:latin typeface="Avenir Light"/>
                <a:cs typeface="Avenir Light"/>
              </a:rPr>
              <a:t>Share insights across web, mobile and embedded within your own applications. </a:t>
            </a:r>
          </a:p>
        </p:txBody>
      </p:sp>
      <p:pic>
        <p:nvPicPr>
          <p:cNvPr id="4" name="Picture 3"/>
          <p:cNvPicPr>
            <a:picLocks noChangeAspect="1"/>
          </p:cNvPicPr>
          <p:nvPr/>
        </p:nvPicPr>
        <p:blipFill>
          <a:blip r:embed="rId3"/>
          <a:stretch>
            <a:fillRect/>
          </a:stretch>
        </p:blipFill>
        <p:spPr>
          <a:xfrm>
            <a:off x="6705599" y="1657971"/>
            <a:ext cx="4900515" cy="3295029"/>
          </a:xfrm>
          <a:prstGeom prst="rect">
            <a:avLst/>
          </a:prstGeom>
        </p:spPr>
      </p:pic>
      <p:sp>
        <p:nvSpPr>
          <p:cNvPr id="24" name="TextBox 23"/>
          <p:cNvSpPr txBox="1"/>
          <p:nvPr/>
        </p:nvSpPr>
        <p:spPr>
          <a:xfrm>
            <a:off x="7270237" y="4969196"/>
            <a:ext cx="3886200" cy="461665"/>
          </a:xfrm>
          <a:prstGeom prst="rect">
            <a:avLst/>
          </a:prstGeom>
          <a:noFill/>
        </p:spPr>
        <p:txBody>
          <a:bodyPr wrap="square" rtlCol="0">
            <a:spAutoFit/>
          </a:bodyPr>
          <a:lstStyle/>
          <a:p>
            <a:pPr algn="ctr" defTabSz="1072866">
              <a:lnSpc>
                <a:spcPct val="120000"/>
              </a:lnSpc>
              <a:buClr>
                <a:srgbClr val="006A95"/>
              </a:buClr>
              <a:defRPr/>
            </a:pPr>
            <a:r>
              <a:rPr lang="nl-NL" sz="2000" i="1" dirty="0">
                <a:solidFill>
                  <a:schemeClr val="accent5">
                    <a:lumMod val="75000"/>
                  </a:schemeClr>
                </a:solidFill>
                <a:latin typeface="Avenir Light"/>
                <a:cs typeface="Avenir Light"/>
              </a:rPr>
              <a:t>“Any data, anywhere, any time”</a:t>
            </a:r>
          </a:p>
        </p:txBody>
      </p:sp>
    </p:spTree>
    <p:extLst>
      <p:ext uri="{BB962C8B-B14F-4D97-AF65-F5344CB8AC3E}">
        <p14:creationId xmlns:p14="http://schemas.microsoft.com/office/powerpoint/2010/main" val="361954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sz="3200" dirty="0">
                <a:solidFill>
                  <a:srgbClr val="006A95"/>
                </a:solidFill>
                <a:latin typeface="Avenir Heavy"/>
                <a:cs typeface="Avenir Heavy"/>
              </a:rPr>
              <a:t>Three perspectives of data</a:t>
            </a:r>
            <a:endParaRPr lang="nl-NL" sz="3200" dirty="0">
              <a:solidFill>
                <a:srgbClr val="006A95"/>
              </a:solidFill>
              <a:latin typeface="Avenir Heavy"/>
              <a:cs typeface="Avenir Heavy"/>
            </a:endParaRPr>
          </a:p>
        </p:txBody>
      </p:sp>
      <p:sp>
        <p:nvSpPr>
          <p:cNvPr id="4" name="Tijdelijke aanduiding voor inhoud 3"/>
          <p:cNvSpPr>
            <a:spLocks noGrp="1"/>
          </p:cNvSpPr>
          <p:nvPr>
            <p:ph sz="half" idx="1"/>
          </p:nvPr>
        </p:nvSpPr>
        <p:spPr>
          <a:xfrm>
            <a:off x="1824038" y="1825626"/>
            <a:ext cx="5003482" cy="4527848"/>
          </a:xfrm>
        </p:spPr>
        <p:txBody>
          <a:bodyPr>
            <a:normAutofit/>
          </a:bodyPr>
          <a:lstStyle/>
          <a:p>
            <a:pPr marL="0" indent="0">
              <a:lnSpc>
                <a:spcPct val="100000"/>
              </a:lnSpc>
              <a:buClr>
                <a:srgbClr val="EF7F00"/>
              </a:buClr>
              <a:buNone/>
            </a:pPr>
            <a:r>
              <a:rPr lang="en-US" sz="2000" b="1" dirty="0">
                <a:solidFill>
                  <a:srgbClr val="60585B"/>
                </a:solidFill>
                <a:latin typeface="Avenir Medium"/>
                <a:cs typeface="Avenir Medium"/>
              </a:rPr>
              <a:t>PAST: What Happened?</a:t>
            </a:r>
          </a:p>
          <a:p>
            <a:pPr lvl="1">
              <a:lnSpc>
                <a:spcPct val="100000"/>
              </a:lnSpc>
              <a:buClr>
                <a:srgbClr val="FF8800"/>
              </a:buClr>
            </a:pPr>
            <a:r>
              <a:rPr lang="en-US" sz="1800" dirty="0">
                <a:solidFill>
                  <a:srgbClr val="60585B"/>
                </a:solidFill>
                <a:latin typeface="Avenir Light"/>
                <a:cs typeface="Avenir Light"/>
              </a:rPr>
              <a:t>Reactive reporting</a:t>
            </a:r>
          </a:p>
          <a:p>
            <a:pPr lvl="1">
              <a:lnSpc>
                <a:spcPct val="100000"/>
              </a:lnSpc>
              <a:buClr>
                <a:srgbClr val="FF8800"/>
              </a:buClr>
            </a:pPr>
            <a:r>
              <a:rPr lang="en-US" sz="1800" dirty="0">
                <a:solidFill>
                  <a:srgbClr val="60585B"/>
                </a:solidFill>
                <a:latin typeface="Avenir Light"/>
                <a:cs typeface="Avenir Light"/>
              </a:rPr>
              <a:t>Common among most companies</a:t>
            </a:r>
          </a:p>
          <a:p>
            <a:pPr marL="0" indent="0">
              <a:lnSpc>
                <a:spcPct val="100000"/>
              </a:lnSpc>
              <a:buClr>
                <a:srgbClr val="FF8800"/>
              </a:buClr>
              <a:buNone/>
            </a:pPr>
            <a:r>
              <a:rPr lang="en-US" sz="2000" b="1" dirty="0">
                <a:solidFill>
                  <a:srgbClr val="60585B"/>
                </a:solidFill>
                <a:latin typeface="Avenir Medium"/>
                <a:cs typeface="Avenir Medium"/>
              </a:rPr>
              <a:t>PRESENT: What is Happening?</a:t>
            </a:r>
          </a:p>
          <a:p>
            <a:pPr lvl="1">
              <a:lnSpc>
                <a:spcPct val="100000"/>
              </a:lnSpc>
              <a:buClr>
                <a:srgbClr val="FF8800"/>
              </a:buClr>
            </a:pPr>
            <a:r>
              <a:rPr lang="en-US" sz="1800" dirty="0">
                <a:solidFill>
                  <a:srgbClr val="60585B"/>
                </a:solidFill>
                <a:latin typeface="Avenir Light"/>
                <a:cs typeface="Avenir Light"/>
              </a:rPr>
              <a:t>KPI’s and CPM Concepts</a:t>
            </a:r>
          </a:p>
          <a:p>
            <a:pPr lvl="1">
              <a:lnSpc>
                <a:spcPct val="100000"/>
              </a:lnSpc>
              <a:buClr>
                <a:srgbClr val="FF8800"/>
              </a:buClr>
            </a:pPr>
            <a:r>
              <a:rPr lang="en-US" sz="1800" dirty="0">
                <a:solidFill>
                  <a:srgbClr val="60585B"/>
                </a:solidFill>
                <a:latin typeface="Avenir Light"/>
                <a:cs typeface="Avenir Light"/>
              </a:rPr>
              <a:t>Streaming analytics</a:t>
            </a:r>
          </a:p>
          <a:p>
            <a:pPr marL="0" indent="0">
              <a:lnSpc>
                <a:spcPct val="100000"/>
              </a:lnSpc>
              <a:buClr>
                <a:srgbClr val="FF8800"/>
              </a:buClr>
              <a:buNone/>
            </a:pPr>
            <a:r>
              <a:rPr lang="en-US" sz="2000" b="1" dirty="0">
                <a:solidFill>
                  <a:srgbClr val="60585B"/>
                </a:solidFill>
                <a:latin typeface="Avenir Medium"/>
                <a:cs typeface="Avenir Medium"/>
              </a:rPr>
              <a:t>FUTURE: What will Happen?</a:t>
            </a:r>
          </a:p>
          <a:p>
            <a:pPr lvl="1">
              <a:lnSpc>
                <a:spcPct val="100000"/>
              </a:lnSpc>
              <a:buClr>
                <a:srgbClr val="FF8800"/>
              </a:buClr>
            </a:pPr>
            <a:r>
              <a:rPr lang="en-US" sz="1800" dirty="0">
                <a:solidFill>
                  <a:srgbClr val="60585B"/>
                </a:solidFill>
                <a:latin typeface="Avenir Light"/>
                <a:cs typeface="Avenir Light"/>
              </a:rPr>
              <a:t>Predict based on trends and external data</a:t>
            </a:r>
          </a:p>
          <a:p>
            <a:pPr lvl="1">
              <a:lnSpc>
                <a:spcPct val="100000"/>
              </a:lnSpc>
              <a:buClr>
                <a:srgbClr val="FF8800"/>
              </a:buClr>
            </a:pPr>
            <a:r>
              <a:rPr lang="en-US" sz="1800" dirty="0">
                <a:solidFill>
                  <a:srgbClr val="60585B"/>
                </a:solidFill>
                <a:latin typeface="Avenir Light"/>
                <a:cs typeface="Avenir Light"/>
              </a:rPr>
              <a:t>Understand impact and what-if analysis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58842" y="1264555"/>
            <a:ext cx="5257800" cy="5257800"/>
          </a:xfrm>
          <a:prstGeom prst="rect">
            <a:avLst/>
          </a:prstGeom>
        </p:spPr>
      </p:pic>
    </p:spTree>
    <p:extLst>
      <p:ext uri="{BB962C8B-B14F-4D97-AF65-F5344CB8AC3E}">
        <p14:creationId xmlns:p14="http://schemas.microsoft.com/office/powerpoint/2010/main" val="48800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103464" y="-1"/>
            <a:ext cx="10088536" cy="7067971"/>
          </a:xfrm>
          <a:prstGeom prst="rect">
            <a:avLst/>
          </a:prstGeom>
        </p:spPr>
      </p:pic>
    </p:spTree>
    <p:extLst>
      <p:ext uri="{BB962C8B-B14F-4D97-AF65-F5344CB8AC3E}">
        <p14:creationId xmlns:p14="http://schemas.microsoft.com/office/powerpoint/2010/main" val="365561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Screen Clipping">
            <a:extLst>
              <a:ext uri="{FF2B5EF4-FFF2-40B4-BE49-F238E27FC236}">
                <a16:creationId xmlns:a16="http://schemas.microsoft.com/office/drawing/2014/main" id="{D2D11FBC-7FBE-4005-987A-5395BDF81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680" y="121920"/>
            <a:ext cx="10561320" cy="673608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0023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E88120D0-C238-45C1-AFA3-CB04CC210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439" y="1445138"/>
            <a:ext cx="9738691" cy="4386036"/>
          </a:xfrm>
          <a:prstGeom prst="rect">
            <a:avLst/>
          </a:prstGeom>
        </p:spPr>
      </p:pic>
    </p:spTree>
    <p:extLst>
      <p:ext uri="{BB962C8B-B14F-4D97-AF65-F5344CB8AC3E}">
        <p14:creationId xmlns:p14="http://schemas.microsoft.com/office/powerpoint/2010/main" val="36707660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706</TotalTime>
  <Words>1308</Words>
  <Application>Microsoft Office PowerPoint</Application>
  <PresentationFormat>Widescreen</PresentationFormat>
  <Paragraphs>119</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Avenir Heavy</vt:lpstr>
      <vt:lpstr>Avenir Light</vt:lpstr>
      <vt:lpstr>Avenir Medium</vt:lpstr>
      <vt:lpstr>Calibri</vt:lpstr>
      <vt:lpstr>Century Gothic</vt:lpstr>
      <vt:lpstr>Georgia</vt:lpstr>
      <vt:lpstr>inherit</vt:lpstr>
      <vt:lpstr>Wingdings 3</vt:lpstr>
      <vt:lpstr>Wisp</vt:lpstr>
      <vt:lpstr>Power BI</vt:lpstr>
      <vt:lpstr>Agenda</vt:lpstr>
      <vt:lpstr>Power BI: What is it?</vt:lpstr>
      <vt:lpstr>PowerPoint Presentation</vt:lpstr>
      <vt:lpstr>Power BI Service</vt:lpstr>
      <vt:lpstr>Three perspectives of data</vt:lpstr>
      <vt:lpstr>PowerPoint Presentation</vt:lpstr>
      <vt:lpstr>PowerPoint Presentation</vt:lpstr>
      <vt:lpstr>PowerPoint Presentation</vt:lpstr>
      <vt:lpstr>Power BI Desktop</vt:lpstr>
      <vt:lpstr>Power BI mobile</vt:lpstr>
      <vt:lpstr>Power BI embedded</vt:lpstr>
      <vt:lpstr>Create and publish</vt:lpstr>
      <vt:lpstr>A new generation of business intelligence </vt:lpstr>
      <vt:lpstr>Microsoft made self-service BI </vt:lpstr>
      <vt:lpstr>With Power BI, the IT professional can </vt:lpstr>
      <vt:lpstr>The BI analyst is able to </vt:lpstr>
      <vt:lpstr>Microsoft Power BI overview</vt:lpstr>
      <vt:lpstr>Power BI differentiators</vt:lpstr>
      <vt:lpstr>The Power BI service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dc:title>
  <dc:creator>Vipul Dani</dc:creator>
  <cp:lastModifiedBy>Vipul Dani</cp:lastModifiedBy>
  <cp:revision>57</cp:revision>
  <dcterms:created xsi:type="dcterms:W3CDTF">2017-04-06T07:27:13Z</dcterms:created>
  <dcterms:modified xsi:type="dcterms:W3CDTF">2021-05-19T06:24:34Z</dcterms:modified>
</cp:coreProperties>
</file>