
<file path=[Content_Types].xml><?xml version="1.0" encoding="utf-8"?>
<Types xmlns="http://schemas.openxmlformats.org/package/2006/content-types">
  <Default Extension="tmp"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1" r:id="rId4"/>
    <p:sldId id="262" r:id="rId5"/>
    <p:sldId id="274" r:id="rId6"/>
    <p:sldId id="263" r:id="rId7"/>
    <p:sldId id="273" r:id="rId8"/>
    <p:sldId id="257" r:id="rId9"/>
    <p:sldId id="272" r:id="rId10"/>
    <p:sldId id="275" r:id="rId11"/>
    <p:sldId id="265" r:id="rId12"/>
    <p:sldId id="264" r:id="rId13"/>
    <p:sldId id="276" r:id="rId14"/>
    <p:sldId id="27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710" autoAdjust="0"/>
  </p:normalViewPr>
  <p:slideViewPr>
    <p:cSldViewPr>
      <p:cViewPr varScale="1">
        <p:scale>
          <a:sx n="52" d="100"/>
          <a:sy n="52" d="100"/>
        </p:scale>
        <p:origin x="19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pul\Desktop\Morga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pul\Desktop\Morga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r>
              <a:rPr lang="en-IN" dirty="0"/>
              <a:t>Annual Revenue</a:t>
            </a:r>
          </a:p>
        </c:rich>
      </c:tx>
      <c:overlay val="0"/>
      <c:spPr>
        <a:solidFill>
          <a:schemeClr val="lt1"/>
        </a:solidFill>
        <a:ln w="25400" cap="flat" cmpd="sng" algn="ctr">
          <a:solidFill>
            <a:schemeClr val="tx2">
              <a:lumMod val="40000"/>
              <a:lumOff val="60000"/>
            </a:schemeClr>
          </a:solidFill>
          <a:prstDash val="solid"/>
        </a:ln>
        <a:effectLst/>
      </c:spPr>
      <c:txPr>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2005-2010 Morgan Stanley Annual Revenue</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Wealth Management </c:v>
                </c:pt>
                <c:pt idx="1">
                  <c:v>Fixed Income and Commodities </c:v>
                </c:pt>
                <c:pt idx="2">
                  <c:v>Equity sales and Trading </c:v>
                </c:pt>
                <c:pt idx="3">
                  <c:v>Investment Banking </c:v>
                </c:pt>
                <c:pt idx="4">
                  <c:v>Investment Management </c:v>
                </c:pt>
                <c:pt idx="5">
                  <c:v>Other</c:v>
                </c:pt>
              </c:strCache>
            </c:strRef>
          </c:cat>
          <c:val>
            <c:numRef>
              <c:f>Sheet1!$B$2:$B$7</c:f>
              <c:numCache>
                <c:formatCode>General</c:formatCode>
                <c:ptCount val="6"/>
                <c:pt idx="0">
                  <c:v>71614</c:v>
                </c:pt>
                <c:pt idx="1">
                  <c:v>14013</c:v>
                </c:pt>
                <c:pt idx="2">
                  <c:v>35739</c:v>
                </c:pt>
                <c:pt idx="3">
                  <c:v>30358</c:v>
                </c:pt>
                <c:pt idx="4">
                  <c:v>20622</c:v>
                </c:pt>
                <c:pt idx="5">
                  <c:v>5811</c:v>
                </c:pt>
              </c:numCache>
            </c:numRef>
          </c:val>
          <c:extLst>
            <c:ext xmlns:c16="http://schemas.microsoft.com/office/drawing/2014/chart" uri="{C3380CC4-5D6E-409C-BE32-E72D297353CC}">
              <c16:uniqueId val="{00000000-878C-4056-B230-8EADA4CCBB0B}"/>
            </c:ext>
          </c:extLst>
        </c:ser>
        <c:dLbls>
          <c:dLblPos val="outEnd"/>
          <c:showLegendKey val="0"/>
          <c:showVal val="1"/>
          <c:showCatName val="0"/>
          <c:showSerName val="0"/>
          <c:showPercent val="0"/>
          <c:showBubbleSize val="0"/>
        </c:dLbls>
        <c:gapWidth val="219"/>
        <c:overlap val="-27"/>
        <c:axId val="371807832"/>
        <c:axId val="371808160"/>
      </c:barChart>
      <c:catAx>
        <c:axId val="371807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71808160"/>
        <c:crosses val="autoZero"/>
        <c:auto val="1"/>
        <c:lblAlgn val="ctr"/>
        <c:lblOffset val="100"/>
        <c:noMultiLvlLbl val="0"/>
      </c:catAx>
      <c:valAx>
        <c:axId val="371808160"/>
        <c:scaling>
          <c:orientation val="minMax"/>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71807832"/>
        <c:crosses val="autoZero"/>
        <c:crossBetween val="between"/>
        <c:dispUnits>
          <c:builtInUnit val="thousands"/>
          <c:dispUnitsLbl>
            <c:layout>
              <c:manualLayout>
                <c:xMode val="edge"/>
                <c:yMode val="edge"/>
                <c:x val="2.9239766081871343E-2"/>
                <c:y val="0.38371979505786924"/>
              </c:manualLayout>
            </c:layout>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solidFill>
        <a:schemeClr val="accent1">
          <a:lumMod val="60000"/>
          <a:lumOff val="40000"/>
        </a:schemeClr>
      </a:solidFill>
    </a:ln>
    <a:effectLst/>
  </c:spPr>
  <c:txPr>
    <a:bodyPr/>
    <a:lstStyle/>
    <a:p>
      <a:pPr>
        <a:defRPr sz="7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spPr>
            <a:gradFill>
              <a:gsLst>
                <a:gs pos="0">
                  <a:schemeClr val="accent1">
                    <a:alpha val="75000"/>
                  </a:schemeClr>
                </a:gs>
                <a:gs pos="100000">
                  <a:schemeClr val="accent1">
                    <a:lumMod val="75000"/>
                    <a:alpha val="75000"/>
                  </a:schemeClr>
                </a:gs>
              </a:gsLst>
              <a:lin ang="2700000" scaled="1"/>
            </a:gradFill>
            <a:ln>
              <a:noFill/>
            </a:ln>
            <a:effectLst/>
          </c:spPr>
          <c:invertIfNegative val="0"/>
          <c:dPt>
            <c:idx val="0"/>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1-DA46-4EFE-94C1-57238CCA75BA}"/>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DA46-4EFE-94C1-57238CCA75BA}"/>
              </c:ext>
            </c:extLst>
          </c:dPt>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5-DA46-4EFE-94C1-57238CCA75BA}"/>
              </c:ext>
            </c:extLst>
          </c:dPt>
          <c:dPt>
            <c:idx val="4"/>
            <c:invertIfNegative val="0"/>
            <c:bubble3D val="0"/>
            <c:spPr>
              <a:solidFill>
                <a:srgbClr val="FFFF00"/>
              </a:solidFill>
              <a:ln>
                <a:noFill/>
              </a:ln>
              <a:effectLst/>
            </c:spPr>
            <c:extLst>
              <c:ext xmlns:c16="http://schemas.microsoft.com/office/drawing/2014/chart" uri="{C3380CC4-5D6E-409C-BE32-E72D297353CC}">
                <c16:uniqueId val="{00000007-DA46-4EFE-94C1-57238CCA75BA}"/>
              </c:ext>
            </c:extLst>
          </c:dPt>
          <c:dLbls>
            <c:dLbl>
              <c:idx val="5"/>
              <c:numFmt formatCode="#,##0.000" sourceLinked="0"/>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8-DA46-4EFE-94C1-57238CCA75BA}"/>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xVal>
            <c:numRef>
              <c:f>'Bubble Chart'!$B$2:$B$7</c:f>
              <c:numCache>
                <c:formatCode>General</c:formatCode>
                <c:ptCount val="6"/>
                <c:pt idx="0">
                  <c:v>25</c:v>
                </c:pt>
                <c:pt idx="1">
                  <c:v>40</c:v>
                </c:pt>
                <c:pt idx="2">
                  <c:v>70</c:v>
                </c:pt>
                <c:pt idx="3">
                  <c:v>90</c:v>
                </c:pt>
                <c:pt idx="4">
                  <c:v>20</c:v>
                </c:pt>
                <c:pt idx="5">
                  <c:v>100</c:v>
                </c:pt>
              </c:numCache>
            </c:numRef>
          </c:xVal>
          <c:yVal>
            <c:numRef>
              <c:f>'Bubble Chart'!$C$2:$C$7</c:f>
              <c:numCache>
                <c:formatCode>General</c:formatCode>
                <c:ptCount val="6"/>
                <c:pt idx="0">
                  <c:v>71614</c:v>
                </c:pt>
                <c:pt idx="1">
                  <c:v>14013</c:v>
                </c:pt>
                <c:pt idx="2">
                  <c:v>35739</c:v>
                </c:pt>
                <c:pt idx="3">
                  <c:v>30358</c:v>
                </c:pt>
                <c:pt idx="4">
                  <c:v>20622</c:v>
                </c:pt>
                <c:pt idx="5">
                  <c:v>5811</c:v>
                </c:pt>
              </c:numCache>
            </c:numRef>
          </c:yVal>
          <c:bubbleSize>
            <c:numRef>
              <c:f>'Bubble Chart'!$D$2:$D$7</c:f>
              <c:numCache>
                <c:formatCode>0%</c:formatCode>
                <c:ptCount val="6"/>
                <c:pt idx="0">
                  <c:v>0.4</c:v>
                </c:pt>
                <c:pt idx="1">
                  <c:v>7.0000000000000007E-2</c:v>
                </c:pt>
                <c:pt idx="2">
                  <c:v>0.2</c:v>
                </c:pt>
                <c:pt idx="3">
                  <c:v>0.15</c:v>
                </c:pt>
                <c:pt idx="4">
                  <c:v>0.1</c:v>
                </c:pt>
                <c:pt idx="5">
                  <c:v>0.03</c:v>
                </c:pt>
              </c:numCache>
            </c:numRef>
          </c:bubbleSize>
          <c:bubble3D val="0"/>
          <c:extLst>
            <c:ext xmlns:c16="http://schemas.microsoft.com/office/drawing/2014/chart" uri="{C3380CC4-5D6E-409C-BE32-E72D297353CC}">
              <c16:uniqueId val="{00000009-DA46-4EFE-94C1-57238CCA75BA}"/>
            </c:ext>
          </c:extLst>
        </c:ser>
        <c:dLbls>
          <c:dLblPos val="ctr"/>
          <c:showLegendKey val="0"/>
          <c:showVal val="1"/>
          <c:showCatName val="0"/>
          <c:showSerName val="0"/>
          <c:showPercent val="0"/>
          <c:showBubbleSize val="0"/>
        </c:dLbls>
        <c:bubbleScale val="100"/>
        <c:showNegBubbles val="0"/>
        <c:axId val="174930360"/>
        <c:axId val="174930688"/>
      </c:bubbleChart>
      <c:valAx>
        <c:axId val="1749303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solidFill>
              <a:schemeClr val="dk1">
                <a:lumMod val="25000"/>
                <a:lumOff val="75000"/>
              </a:schemeClr>
            </a:solidFill>
          </a:ln>
          <a:effectLst/>
        </c:spPr>
        <c:txPr>
          <a:bodyPr rot="-60000000" spcFirstLastPara="1" vertOverflow="ellipsis" vert="horz" wrap="square" anchor="ctr" anchorCtr="1"/>
          <a:lstStyle/>
          <a:p>
            <a:pPr>
              <a:defRPr sz="900" b="0" i="0" u="none" strike="noStrike" kern="1200" cap="none" spc="0" normalizeH="0" baseline="0">
                <a:solidFill>
                  <a:schemeClr val="dk1">
                    <a:lumMod val="50000"/>
                    <a:lumOff val="50000"/>
                  </a:schemeClr>
                </a:solidFill>
                <a:latin typeface="+mn-lt"/>
                <a:ea typeface="+mn-ea"/>
                <a:cs typeface="+mn-cs"/>
              </a:defRPr>
            </a:pPr>
            <a:endParaRPr lang="en-US"/>
          </a:p>
        </c:txPr>
        <c:crossAx val="174930688"/>
        <c:crosses val="autoZero"/>
        <c:crossBetween val="midCat"/>
      </c:valAx>
      <c:valAx>
        <c:axId val="174930688"/>
        <c:scaling>
          <c:orientation val="minMax"/>
          <c:min val="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solidFill>
              <a:schemeClr val="dk1">
                <a:lumMod val="25000"/>
                <a:lumOff val="75000"/>
              </a:schemeClr>
            </a:solid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4930360"/>
        <c:crosses val="autoZero"/>
        <c:crossBetween val="midCat"/>
        <c:dispUnits>
          <c:builtInUnit val="thousands"/>
          <c:dispUnitsLbl>
            <c:layout>
              <c:manualLayout>
                <c:xMode val="edge"/>
                <c:yMode val="edge"/>
                <c:x val="1.7806214754516967E-2"/>
                <c:y val="0.40895837883249031"/>
              </c:manualLayout>
            </c:layout>
            <c:spPr>
              <a:noFill/>
              <a:ln>
                <a:noFill/>
              </a:ln>
              <a:effectLst/>
            </c:spPr>
            <c:txPr>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dispUnitsLbl>
        </c:dispUnits>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Revenue</c:v>
                </c:pt>
              </c:strCache>
            </c:strRef>
          </c:tx>
          <c:spPr>
            <a:solidFill>
              <a:schemeClr val="accent1"/>
            </a:solidFill>
            <a:ln>
              <a:noFill/>
            </a:ln>
            <a:effectLst/>
          </c:spPr>
          <c:invertIfNegative val="0"/>
          <c:dLbls>
            <c:spPr>
              <a:solidFill>
                <a:srgbClr val="FFFF00"/>
              </a:solid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Wealth Management </c:v>
                </c:pt>
                <c:pt idx="1">
                  <c:v>Equity sales and Trading </c:v>
                </c:pt>
                <c:pt idx="2">
                  <c:v>Investment Banking </c:v>
                </c:pt>
                <c:pt idx="3">
                  <c:v>Investment Management </c:v>
                </c:pt>
                <c:pt idx="4">
                  <c:v>Fixed Income and Commodities </c:v>
                </c:pt>
                <c:pt idx="5">
                  <c:v>Others</c:v>
                </c:pt>
              </c:strCache>
            </c:strRef>
          </c:cat>
          <c:val>
            <c:numRef>
              <c:f>Sheet1!$B$2:$B$7</c:f>
              <c:numCache>
                <c:formatCode>General</c:formatCode>
                <c:ptCount val="6"/>
                <c:pt idx="0">
                  <c:v>71614</c:v>
                </c:pt>
                <c:pt idx="1">
                  <c:v>35739</c:v>
                </c:pt>
                <c:pt idx="2">
                  <c:v>30358</c:v>
                </c:pt>
                <c:pt idx="3">
                  <c:v>20622</c:v>
                </c:pt>
                <c:pt idx="4">
                  <c:v>14013</c:v>
                </c:pt>
                <c:pt idx="5">
                  <c:v>5811</c:v>
                </c:pt>
              </c:numCache>
            </c:numRef>
          </c:val>
          <c:extLst>
            <c:ext xmlns:c16="http://schemas.microsoft.com/office/drawing/2014/chart" uri="{C3380CC4-5D6E-409C-BE32-E72D297353CC}">
              <c16:uniqueId val="{00000000-1998-41DD-8336-ACB3A59AD770}"/>
            </c:ext>
          </c:extLst>
        </c:ser>
        <c:dLbls>
          <c:showLegendKey val="0"/>
          <c:showVal val="0"/>
          <c:showCatName val="0"/>
          <c:showSerName val="0"/>
          <c:showPercent val="0"/>
          <c:showBubbleSize val="0"/>
        </c:dLbls>
        <c:gapWidth val="219"/>
        <c:overlap val="-27"/>
        <c:axId val="441689440"/>
        <c:axId val="441689112"/>
      </c:barChart>
      <c:lineChart>
        <c:grouping val="standard"/>
        <c:varyColors val="0"/>
        <c:ser>
          <c:idx val="2"/>
          <c:order val="1"/>
          <c:tx>
            <c:strRef>
              <c:f>Sheet1!$D$1</c:f>
              <c:strCache>
                <c:ptCount val="1"/>
                <c:pt idx="0">
                  <c:v>Cumulative %</c:v>
                </c:pt>
              </c:strCache>
            </c:strRef>
          </c:tx>
          <c:spPr>
            <a:ln w="28575" cap="rnd">
              <a:solidFill>
                <a:schemeClr val="accent3"/>
              </a:solidFill>
              <a:round/>
            </a:ln>
            <a:effectLst>
              <a:softEdge rad="0"/>
            </a:effectLst>
          </c:spPr>
          <c:marker>
            <c:symbol val="circle"/>
            <c:size val="5"/>
            <c:spPr>
              <a:solidFill>
                <a:schemeClr val="accent3"/>
              </a:solidFill>
              <a:ln w="9525">
                <a:solidFill>
                  <a:schemeClr val="accent3"/>
                </a:solidFill>
              </a:ln>
              <a:effectLst>
                <a:softEdge rad="0"/>
              </a:effectLst>
            </c:spPr>
          </c:marker>
          <c:dLbls>
            <c:dLbl>
              <c:idx val="0"/>
              <c:layout>
                <c:manualLayout>
                  <c:x val="-0.1132251596128221"/>
                  <c:y val="1.55038712372973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98-41DD-8336-ACB3A59AD770}"/>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Wealth Management </c:v>
                </c:pt>
                <c:pt idx="1">
                  <c:v>Equity sales and Trading </c:v>
                </c:pt>
                <c:pt idx="2">
                  <c:v>Investment Banking </c:v>
                </c:pt>
                <c:pt idx="3">
                  <c:v>Investment Management </c:v>
                </c:pt>
                <c:pt idx="4">
                  <c:v>Fixed Income and Commodities </c:v>
                </c:pt>
                <c:pt idx="5">
                  <c:v>Others</c:v>
                </c:pt>
              </c:strCache>
            </c:strRef>
          </c:cat>
          <c:val>
            <c:numRef>
              <c:f>Sheet1!$D$2:$D$7</c:f>
              <c:numCache>
                <c:formatCode>0%</c:formatCode>
                <c:ptCount val="6"/>
                <c:pt idx="0">
                  <c:v>0.4</c:v>
                </c:pt>
                <c:pt idx="1">
                  <c:v>0.6</c:v>
                </c:pt>
                <c:pt idx="2">
                  <c:v>0.77</c:v>
                </c:pt>
                <c:pt idx="3">
                  <c:v>0.89</c:v>
                </c:pt>
                <c:pt idx="4">
                  <c:v>0.97</c:v>
                </c:pt>
                <c:pt idx="5">
                  <c:v>1</c:v>
                </c:pt>
              </c:numCache>
            </c:numRef>
          </c:val>
          <c:smooth val="0"/>
          <c:extLst>
            <c:ext xmlns:c16="http://schemas.microsoft.com/office/drawing/2014/chart" uri="{C3380CC4-5D6E-409C-BE32-E72D297353CC}">
              <c16:uniqueId val="{00000002-1998-41DD-8336-ACB3A59AD770}"/>
            </c:ext>
          </c:extLst>
        </c:ser>
        <c:dLbls>
          <c:showLegendKey val="0"/>
          <c:showVal val="0"/>
          <c:showCatName val="0"/>
          <c:showSerName val="0"/>
          <c:showPercent val="0"/>
          <c:showBubbleSize val="0"/>
        </c:dLbls>
        <c:marker val="1"/>
        <c:smooth val="0"/>
        <c:axId val="422235976"/>
        <c:axId val="422235648"/>
      </c:lineChart>
      <c:catAx>
        <c:axId val="44168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41689112"/>
        <c:crosses val="autoZero"/>
        <c:auto val="1"/>
        <c:lblAlgn val="ctr"/>
        <c:lblOffset val="100"/>
        <c:noMultiLvlLbl val="0"/>
      </c:catAx>
      <c:valAx>
        <c:axId val="441689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41689440"/>
        <c:crosses val="autoZero"/>
        <c:crossBetween val="between"/>
        <c:dispUnits>
          <c:builtInUnit val="thousands"/>
          <c:dispUnitsLbl>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dispUnitsLbl>
        </c:dispUnits>
      </c:valAx>
      <c:valAx>
        <c:axId val="42223564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22235976"/>
        <c:crosses val="max"/>
        <c:crossBetween val="between"/>
      </c:valAx>
      <c:catAx>
        <c:axId val="422235976"/>
        <c:scaling>
          <c:orientation val="minMax"/>
        </c:scaling>
        <c:delete val="1"/>
        <c:axPos val="b"/>
        <c:numFmt formatCode="General" sourceLinked="1"/>
        <c:majorTickMark val="out"/>
        <c:minorTickMark val="none"/>
        <c:tickLblPos val="nextTo"/>
        <c:crossAx val="42223564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75630672926447584"/>
          <c:y val="0.8913043478260869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PIE!$B$1</c:f>
              <c:strCache>
                <c:ptCount val="1"/>
                <c:pt idx="0">
                  <c:v>Annual Revenue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7C6-4C37-B852-AE930C29CE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7C6-4C37-B852-AE930C29CE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7C6-4C37-B852-AE930C29CE4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7C6-4C37-B852-AE930C29CE4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7C6-4C37-B852-AE930C29CE4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7C6-4C37-B852-AE930C29CE40}"/>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PIE!$A$2:$A$7</c:f>
              <c:strCache>
                <c:ptCount val="6"/>
                <c:pt idx="0">
                  <c:v>Wealth Management </c:v>
                </c:pt>
                <c:pt idx="1">
                  <c:v>Fixed Income and Commodities </c:v>
                </c:pt>
                <c:pt idx="2">
                  <c:v>Equity sales and Trading </c:v>
                </c:pt>
                <c:pt idx="3">
                  <c:v>Investment Banking </c:v>
                </c:pt>
                <c:pt idx="4">
                  <c:v>Investment Management </c:v>
                </c:pt>
                <c:pt idx="5">
                  <c:v>Others</c:v>
                </c:pt>
              </c:strCache>
            </c:strRef>
          </c:cat>
          <c:val>
            <c:numRef>
              <c:f>PIE!$B$2:$B$7</c:f>
              <c:numCache>
                <c:formatCode>General</c:formatCode>
                <c:ptCount val="6"/>
                <c:pt idx="0">
                  <c:v>71614</c:v>
                </c:pt>
                <c:pt idx="1">
                  <c:v>14013</c:v>
                </c:pt>
                <c:pt idx="2">
                  <c:v>35739</c:v>
                </c:pt>
                <c:pt idx="3">
                  <c:v>30358</c:v>
                </c:pt>
                <c:pt idx="4">
                  <c:v>20622</c:v>
                </c:pt>
                <c:pt idx="5">
                  <c:v>5811</c:v>
                </c:pt>
              </c:numCache>
            </c:numRef>
          </c:val>
          <c:extLst>
            <c:ext xmlns:c16="http://schemas.microsoft.com/office/drawing/2014/chart" uri="{C3380CC4-5D6E-409C-BE32-E72D297353CC}">
              <c16:uniqueId val="{0000000C-27C6-4C37-B852-AE930C29CE40}"/>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6.6130231373660246E-4"/>
          <c:y val="7.5724637681159543E-3"/>
          <c:w val="0.99933869768626338"/>
          <c:h val="9.1486363117653777E-2"/>
        </c:manualLayout>
      </c:layout>
      <c:overlay val="0"/>
      <c:spPr>
        <a:solidFill>
          <a:schemeClr val="accent3"/>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2">
          <a:lumMod val="40000"/>
          <a:lumOff val="6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3">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a:solidFill>
          <a:schemeClr val="dk1">
            <a:lumMod val="25000"/>
            <a:lumOff val="75000"/>
          </a:schemeClr>
        </a:solidFill>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0">
            <a:schemeClr val="phClr">
              <a:alpha val="75000"/>
            </a:schemeClr>
          </a:gs>
          <a:gs pos="100000">
            <a:schemeClr val="phClr">
              <a:lumMod val="75000"/>
              <a:alpha val="75000"/>
            </a:schemeClr>
          </a:gs>
        </a:gsLst>
        <a:lin ang="2700000" scaled="1"/>
      </a:gradFill>
    </cs:spPr>
  </cs:dataPoint>
  <cs:dataPoint3D>
    <cs:lnRef idx="0"/>
    <cs:fillRef idx="0">
      <cs:styleClr val="auto"/>
    </cs:fillRef>
    <cs:effectRef idx="0"/>
    <cs:fontRef idx="minor">
      <a:schemeClr val="tx1"/>
    </cs:fontRef>
    <cs:spPr>
      <a:gradFill>
        <a:gsLst>
          <a:gs pos="0">
            <a:schemeClr val="phClr">
              <a:alpha val="75000"/>
            </a:schemeClr>
          </a:gs>
          <a:gs pos="100000">
            <a:schemeClr val="phClr">
              <a:lumMod val="75000"/>
              <a:alpha val="75000"/>
            </a:schemeClr>
          </a:gs>
        </a:gsLst>
        <a:lin ang="2700000" scaled="1"/>
      </a:gra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50000"/>
        <a:lumOff val="50000"/>
      </a:schemeClr>
    </cs:fontRef>
    <cs:spPr>
      <a:ln>
        <a:solidFill>
          <a:schemeClr val="dk1">
            <a:lumMod val="25000"/>
            <a:lumOff val="75000"/>
          </a:schemeClr>
        </a:solidFill>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a:solidFill>
          <a:schemeClr val="dk1">
            <a:lumMod val="25000"/>
            <a:lumOff val="75000"/>
          </a:schemeClr>
        </a:solidFill>
      </a:ln>
    </cs:spPr>
    <cs:defRPr sz="900" kern="1200"/>
    <cs:bodyPr/>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05B61-8029-4926-815B-2BB677C8526E}" type="doc">
      <dgm:prSet loTypeId="urn:microsoft.com/office/officeart/2005/8/layout/matrix1" loCatId="matrix" qsTypeId="urn:microsoft.com/office/officeart/2005/8/quickstyle/3d3" qsCatId="3D" csTypeId="urn:microsoft.com/office/officeart/2005/8/colors/accent2_1" csCatId="accent2" phldr="1"/>
      <dgm:spPr/>
    </dgm:pt>
    <dgm:pt modelId="{55DF1C1A-B4FB-40A9-951A-A94E1F8A5A2B}">
      <dgm:prSet phldrT="[Text]" custT="1"/>
      <dgm:spPr/>
      <dgm:t>
        <a:bodyPr/>
        <a:lstStyle/>
        <a:p>
          <a:r>
            <a:rPr lang="en-US" sz="2400" b="1" u="sng" dirty="0">
              <a:solidFill>
                <a:srgbClr val="FF0000"/>
              </a:solidFill>
              <a:effectLst/>
            </a:rPr>
            <a:t>Comparison of Data</a:t>
          </a:r>
        </a:p>
      </dgm:t>
    </dgm:pt>
    <dgm:pt modelId="{BA50961B-6FBD-4A16-9327-52E075D9B2E7}" type="parTrans" cxnId="{2AD95293-0331-4D51-B102-7084272BE438}">
      <dgm:prSet/>
      <dgm:spPr/>
      <dgm:t>
        <a:bodyPr/>
        <a:lstStyle/>
        <a:p>
          <a:endParaRPr lang="en-US" sz="5400"/>
        </a:p>
      </dgm:t>
    </dgm:pt>
    <dgm:pt modelId="{AE887A24-759B-49B3-9D7A-C7985704BF89}" type="sibTrans" cxnId="{2AD95293-0331-4D51-B102-7084272BE438}">
      <dgm:prSet/>
      <dgm:spPr/>
      <dgm:t>
        <a:bodyPr/>
        <a:lstStyle/>
        <a:p>
          <a:endParaRPr lang="en-US" sz="5400"/>
        </a:p>
      </dgm:t>
    </dgm:pt>
    <dgm:pt modelId="{50237C3F-14A7-400E-8F16-F77300185F8F}">
      <dgm:prSet phldrT="[Text]" custT="1"/>
      <dgm:spPr/>
      <dgm:t>
        <a:bodyPr/>
        <a:lstStyle/>
        <a:p>
          <a:r>
            <a:rPr lang="en-US" sz="2400" b="1" u="sng" dirty="0">
              <a:solidFill>
                <a:srgbClr val="FF0000"/>
              </a:solidFill>
            </a:rPr>
            <a:t>Relationship Data</a:t>
          </a:r>
        </a:p>
      </dgm:t>
    </dgm:pt>
    <dgm:pt modelId="{748A8C40-1F13-4F77-BB1E-D69A443B7E68}" type="parTrans" cxnId="{767383DA-DE47-45E7-B5D3-C5255DA5BF64}">
      <dgm:prSet/>
      <dgm:spPr/>
      <dgm:t>
        <a:bodyPr/>
        <a:lstStyle/>
        <a:p>
          <a:endParaRPr lang="en-US" sz="5400"/>
        </a:p>
      </dgm:t>
    </dgm:pt>
    <dgm:pt modelId="{7E488842-E5A1-4E28-B623-9023154749A1}" type="sibTrans" cxnId="{767383DA-DE47-45E7-B5D3-C5255DA5BF64}">
      <dgm:prSet/>
      <dgm:spPr/>
      <dgm:t>
        <a:bodyPr/>
        <a:lstStyle/>
        <a:p>
          <a:endParaRPr lang="en-US" sz="5400"/>
        </a:p>
      </dgm:t>
    </dgm:pt>
    <dgm:pt modelId="{DBFD22E2-836D-433E-B775-1DE0024530C1}">
      <dgm:prSet phldrT="[Text]" custT="1"/>
      <dgm:spPr/>
      <dgm:t>
        <a:bodyPr/>
        <a:lstStyle/>
        <a:p>
          <a:r>
            <a:rPr lang="en-US" sz="2400" b="1" u="sng" dirty="0">
              <a:solidFill>
                <a:srgbClr val="FF0000"/>
              </a:solidFill>
            </a:rPr>
            <a:t>Composition of Data</a:t>
          </a:r>
        </a:p>
      </dgm:t>
    </dgm:pt>
    <dgm:pt modelId="{B21A3CE2-854C-4537-9E78-D635A59DE57E}" type="parTrans" cxnId="{95F98EE8-1788-40E6-B526-A44D282329BA}">
      <dgm:prSet/>
      <dgm:spPr/>
      <dgm:t>
        <a:bodyPr/>
        <a:lstStyle/>
        <a:p>
          <a:endParaRPr lang="en-US" sz="5400"/>
        </a:p>
      </dgm:t>
    </dgm:pt>
    <dgm:pt modelId="{2422FEB2-362D-4138-8376-FA1261EC1CCC}" type="sibTrans" cxnId="{95F98EE8-1788-40E6-B526-A44D282329BA}">
      <dgm:prSet/>
      <dgm:spPr/>
      <dgm:t>
        <a:bodyPr/>
        <a:lstStyle/>
        <a:p>
          <a:endParaRPr lang="en-US" sz="5400"/>
        </a:p>
      </dgm:t>
    </dgm:pt>
    <dgm:pt modelId="{E8DED7A6-282E-43D7-AF46-6FCE0373BB31}">
      <dgm:prSet phldrT="[Text]" custT="1"/>
      <dgm:spPr/>
      <dgm:t>
        <a:bodyPr/>
        <a:lstStyle/>
        <a:p>
          <a:r>
            <a:rPr lang="en-US" sz="1800" dirty="0"/>
            <a:t>To Identify high and Low of the data</a:t>
          </a:r>
        </a:p>
      </dgm:t>
    </dgm:pt>
    <dgm:pt modelId="{42AD30E7-F9CA-4508-B745-05353413FF7E}" type="parTrans" cxnId="{E939A595-B79C-4BFD-AE68-042D6A777AD8}">
      <dgm:prSet/>
      <dgm:spPr/>
      <dgm:t>
        <a:bodyPr/>
        <a:lstStyle/>
        <a:p>
          <a:endParaRPr lang="en-US" sz="5400"/>
        </a:p>
      </dgm:t>
    </dgm:pt>
    <dgm:pt modelId="{0A1169D3-1A47-495D-A0C9-35C197472931}" type="sibTrans" cxnId="{E939A595-B79C-4BFD-AE68-042D6A777AD8}">
      <dgm:prSet/>
      <dgm:spPr/>
      <dgm:t>
        <a:bodyPr/>
        <a:lstStyle/>
        <a:p>
          <a:endParaRPr lang="en-US" sz="5400"/>
        </a:p>
      </dgm:t>
    </dgm:pt>
    <dgm:pt modelId="{81EE8C67-3E67-4946-B556-5591036802FA}">
      <dgm:prSet phldrT="[Text]" custT="1"/>
      <dgm:spPr/>
      <dgm:t>
        <a:bodyPr/>
        <a:lstStyle/>
        <a:p>
          <a:r>
            <a:rPr lang="en-IN" sz="1800" b="0" i="0" dirty="0"/>
            <a:t>You want to establish (or show) relationship between 2 (or more) variables</a:t>
          </a:r>
          <a:br>
            <a:rPr lang="en-IN" sz="1800" dirty="0"/>
          </a:br>
          <a:r>
            <a:rPr lang="en-IN" sz="1800" b="0" i="0" dirty="0"/>
            <a:t>Examples: which sector gives more revenue at minimum customer</a:t>
          </a:r>
          <a:endParaRPr lang="en-US" sz="1800" b="0" dirty="0"/>
        </a:p>
      </dgm:t>
    </dgm:pt>
    <dgm:pt modelId="{07273BA3-2BA2-4288-BB32-BEBC3A939570}" type="parTrans" cxnId="{69961855-1795-433A-8442-5B8CE32E5D4C}">
      <dgm:prSet/>
      <dgm:spPr/>
      <dgm:t>
        <a:bodyPr/>
        <a:lstStyle/>
        <a:p>
          <a:endParaRPr lang="en-US" sz="5400"/>
        </a:p>
      </dgm:t>
    </dgm:pt>
    <dgm:pt modelId="{A0EF3606-16F1-4A24-9973-619C3A72C5FC}" type="sibTrans" cxnId="{69961855-1795-433A-8442-5B8CE32E5D4C}">
      <dgm:prSet/>
      <dgm:spPr/>
      <dgm:t>
        <a:bodyPr/>
        <a:lstStyle/>
        <a:p>
          <a:endParaRPr lang="en-US" sz="5400"/>
        </a:p>
      </dgm:t>
    </dgm:pt>
    <dgm:pt modelId="{864044B3-8FEE-4207-945B-CD287224B877}">
      <dgm:prSet phldrT="[Text]" custT="1"/>
      <dgm:spPr/>
      <dgm:t>
        <a:bodyPr/>
        <a:lstStyle/>
        <a:p>
          <a:r>
            <a:rPr lang="en-US" sz="1800" dirty="0"/>
            <a:t>.</a:t>
          </a:r>
        </a:p>
      </dgm:t>
    </dgm:pt>
    <dgm:pt modelId="{FA793048-727D-446A-92C0-4142738D0F7D}" type="parTrans" cxnId="{D5A5BD8A-305C-4046-A4F0-99F852276AD8}">
      <dgm:prSet/>
      <dgm:spPr/>
      <dgm:t>
        <a:bodyPr/>
        <a:lstStyle/>
        <a:p>
          <a:endParaRPr lang="en-US" sz="5400"/>
        </a:p>
      </dgm:t>
    </dgm:pt>
    <dgm:pt modelId="{8AB66340-3004-43FF-A975-6EC797DDB90E}" type="sibTrans" cxnId="{D5A5BD8A-305C-4046-A4F0-99F852276AD8}">
      <dgm:prSet/>
      <dgm:spPr/>
      <dgm:t>
        <a:bodyPr/>
        <a:lstStyle/>
        <a:p>
          <a:endParaRPr lang="en-US" sz="5400"/>
        </a:p>
      </dgm:t>
    </dgm:pt>
    <dgm:pt modelId="{112FDEE6-29F4-4237-8D08-8C16B476F416}">
      <dgm:prSet phldrT="[Text]" custT="1"/>
      <dgm:spPr/>
      <dgm:t>
        <a:bodyPr/>
        <a:lstStyle/>
        <a:p>
          <a:r>
            <a:rPr lang="en-US" sz="1800" dirty="0"/>
            <a:t>To understand how the data value breaks down into constituents</a:t>
          </a:r>
        </a:p>
      </dgm:t>
    </dgm:pt>
    <dgm:pt modelId="{0B01B9D5-94C8-4BF8-8EDD-337FCFBA97EB}" type="parTrans" cxnId="{C4D43A76-AF0A-4FBF-8A50-117DE0569182}">
      <dgm:prSet/>
      <dgm:spPr/>
      <dgm:t>
        <a:bodyPr/>
        <a:lstStyle/>
        <a:p>
          <a:endParaRPr lang="en-US" sz="5400"/>
        </a:p>
      </dgm:t>
    </dgm:pt>
    <dgm:pt modelId="{4FADCDF8-22B6-42C4-AAEE-7BAC0E4EAB0A}" type="sibTrans" cxnId="{C4D43A76-AF0A-4FBF-8A50-117DE0569182}">
      <dgm:prSet/>
      <dgm:spPr/>
      <dgm:t>
        <a:bodyPr/>
        <a:lstStyle/>
        <a:p>
          <a:endParaRPr lang="en-US" sz="5400"/>
        </a:p>
      </dgm:t>
    </dgm:pt>
    <dgm:pt modelId="{0E1FE48A-2D84-46B7-A712-280800B14B50}">
      <dgm:prSet phldrT="[Text]" custT="1"/>
      <dgm:spPr/>
      <dgm:t>
        <a:bodyPr/>
        <a:lstStyle/>
        <a:p>
          <a:r>
            <a:rPr lang="en-IN" sz="1800" b="0" i="0" dirty="0"/>
            <a:t>which attempt to show viewers “this is how my data is composed.” </a:t>
          </a:r>
          <a:endParaRPr lang="en-US" sz="1800" u="none" dirty="0"/>
        </a:p>
      </dgm:t>
    </dgm:pt>
    <dgm:pt modelId="{7134FAC0-3167-4BB0-9BCB-C04B27F3C460}" type="parTrans" cxnId="{0AF484DD-A16B-4A11-B64B-2275C2766A5E}">
      <dgm:prSet/>
      <dgm:spPr/>
      <dgm:t>
        <a:bodyPr/>
        <a:lstStyle/>
        <a:p>
          <a:endParaRPr lang="en-US" sz="5400"/>
        </a:p>
      </dgm:t>
    </dgm:pt>
    <dgm:pt modelId="{E74A23E8-6CBE-4D95-A33C-8B49073876AD}" type="sibTrans" cxnId="{0AF484DD-A16B-4A11-B64B-2275C2766A5E}">
      <dgm:prSet/>
      <dgm:spPr/>
      <dgm:t>
        <a:bodyPr/>
        <a:lstStyle/>
        <a:p>
          <a:endParaRPr lang="en-US" sz="5400"/>
        </a:p>
      </dgm:t>
    </dgm:pt>
    <dgm:pt modelId="{B44EBADA-F5DB-4F95-ADCB-9A9C40D477D3}">
      <dgm:prSet phldrT="[Text]" custT="1"/>
      <dgm:spPr/>
      <dgm:t>
        <a:bodyPr/>
        <a:lstStyle/>
        <a:p>
          <a:r>
            <a:rPr lang="en-US" sz="2400" b="1" u="sng" dirty="0">
              <a:solidFill>
                <a:srgbClr val="FF0000"/>
              </a:solidFill>
            </a:rPr>
            <a:t>Distribution of data</a:t>
          </a:r>
        </a:p>
      </dgm:t>
    </dgm:pt>
    <dgm:pt modelId="{B7A56BB4-7D5C-4F5E-89F9-F66F9FC94D38}" type="parTrans" cxnId="{2B8CD51F-62EC-4777-8A4E-80BD78B2EB01}">
      <dgm:prSet/>
      <dgm:spPr/>
      <dgm:t>
        <a:bodyPr/>
        <a:lstStyle/>
        <a:p>
          <a:endParaRPr lang="en-US" sz="5400"/>
        </a:p>
      </dgm:t>
    </dgm:pt>
    <dgm:pt modelId="{55C79333-C0B9-4935-A9B2-841603A0390F}" type="sibTrans" cxnId="{2B8CD51F-62EC-4777-8A4E-80BD78B2EB01}">
      <dgm:prSet/>
      <dgm:spPr/>
      <dgm:t>
        <a:bodyPr/>
        <a:lstStyle/>
        <a:p>
          <a:endParaRPr lang="en-US" sz="5400"/>
        </a:p>
      </dgm:t>
    </dgm:pt>
    <dgm:pt modelId="{D9B8DB02-1159-47B7-8531-4466FF89ED14}">
      <dgm:prSet phldrT="[Text]" custT="1"/>
      <dgm:spPr/>
      <dgm:t>
        <a:bodyPr/>
        <a:lstStyle/>
        <a:p>
          <a:r>
            <a:rPr lang="en-IN" sz="1400" b="0" i="0" dirty="0"/>
            <a:t>You want to show the distribution of a set of values (to understand the outliers, normal ranges etc.)</a:t>
          </a:r>
          <a:br>
            <a:rPr lang="en-IN" sz="1400" dirty="0"/>
          </a:br>
          <a:r>
            <a:rPr lang="en-IN" sz="1400" b="1" i="0" dirty="0"/>
            <a:t>Examples:</a:t>
          </a:r>
          <a:endParaRPr lang="en-US" sz="1400" dirty="0"/>
        </a:p>
      </dgm:t>
    </dgm:pt>
    <dgm:pt modelId="{F803769E-27C5-4519-A244-DF1987B84A9D}" type="parTrans" cxnId="{950CB736-8A41-41B0-836D-C27B088CC8E8}">
      <dgm:prSet/>
      <dgm:spPr/>
      <dgm:t>
        <a:bodyPr/>
        <a:lstStyle/>
        <a:p>
          <a:endParaRPr lang="en-US" sz="5400"/>
        </a:p>
      </dgm:t>
    </dgm:pt>
    <dgm:pt modelId="{A6FE95D7-BCE2-4D70-B11C-CBE7E91F5608}" type="sibTrans" cxnId="{950CB736-8A41-41B0-836D-C27B088CC8E8}">
      <dgm:prSet/>
      <dgm:spPr/>
      <dgm:t>
        <a:bodyPr/>
        <a:lstStyle/>
        <a:p>
          <a:endParaRPr lang="en-US" sz="5400"/>
        </a:p>
      </dgm:t>
    </dgm:pt>
    <dgm:pt modelId="{CFAF9BDA-05E9-43CB-8473-2FFE73716EE8}">
      <dgm:prSet phldrT="[Text]" custT="1"/>
      <dgm:spPr/>
      <dgm:t>
        <a:bodyPr/>
        <a:lstStyle/>
        <a:p>
          <a:pPr>
            <a:buFont typeface="Arial" panose="020B0604020202020204" pitchFamily="34" charset="0"/>
            <a:buChar char="•"/>
          </a:pPr>
          <a:r>
            <a:rPr lang="en-US" sz="1400" dirty="0"/>
            <a:t>For example, in sales, it is said that 20% of customers are responsible for 80% of sales</a:t>
          </a:r>
        </a:p>
      </dgm:t>
    </dgm:pt>
    <dgm:pt modelId="{E3AE371C-3F26-4CA0-A5C1-E47D6C6E622C}" type="parTrans" cxnId="{B5EF82DA-22BC-4353-ABDC-BA9CD70ED75B}">
      <dgm:prSet/>
      <dgm:spPr/>
      <dgm:t>
        <a:bodyPr/>
        <a:lstStyle/>
        <a:p>
          <a:endParaRPr lang="en-US" sz="5400"/>
        </a:p>
      </dgm:t>
    </dgm:pt>
    <dgm:pt modelId="{E6C0DBF1-5456-4CA5-AC7C-6CB9930D21B5}" type="sibTrans" cxnId="{B5EF82DA-22BC-4353-ABDC-BA9CD70ED75B}">
      <dgm:prSet/>
      <dgm:spPr/>
      <dgm:t>
        <a:bodyPr/>
        <a:lstStyle/>
        <a:p>
          <a:endParaRPr lang="en-US" sz="5400"/>
        </a:p>
      </dgm:t>
    </dgm:pt>
    <dgm:pt modelId="{1C999F18-399F-41D6-A9A7-C9428EB5260F}">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800" b="1" dirty="0"/>
            <a:t>Selecting Right Chart for your data</a:t>
          </a:r>
        </a:p>
      </dgm:t>
    </dgm:pt>
    <dgm:pt modelId="{D707F77D-793A-436A-AF54-5E1D6AC528E8}" type="parTrans" cxnId="{71FEDA22-5B28-4DC7-8BCA-CDDA4A64BCD6}">
      <dgm:prSet/>
      <dgm:spPr/>
      <dgm:t>
        <a:bodyPr/>
        <a:lstStyle/>
        <a:p>
          <a:endParaRPr lang="en-US" sz="5400"/>
        </a:p>
      </dgm:t>
    </dgm:pt>
    <dgm:pt modelId="{A69A5218-1659-44A8-9295-2E96C1C3FA5E}" type="sibTrans" cxnId="{71FEDA22-5B28-4DC7-8BCA-CDDA4A64BCD6}">
      <dgm:prSet/>
      <dgm:spPr/>
      <dgm:t>
        <a:bodyPr/>
        <a:lstStyle/>
        <a:p>
          <a:endParaRPr lang="en-US" sz="5400"/>
        </a:p>
      </dgm:t>
    </dgm:pt>
    <dgm:pt modelId="{50A9868C-0605-42FC-8B0A-B914B4FF0AFB}">
      <dgm:prSet phldrT="[Text]" custT="1"/>
      <dgm:spPr/>
      <dgm:t>
        <a:bodyPr/>
        <a:lstStyle/>
        <a:p>
          <a:r>
            <a:rPr lang="en-US" sz="1800" dirty="0"/>
            <a:t>Example from the portfolio which sector is doing best or worst </a:t>
          </a:r>
        </a:p>
      </dgm:t>
    </dgm:pt>
    <dgm:pt modelId="{4EDE8BF6-27EA-4919-89C7-B717DE649548}" type="sibTrans" cxnId="{7A6AB9C6-4587-4336-841E-187E9C59DEB1}">
      <dgm:prSet/>
      <dgm:spPr/>
      <dgm:t>
        <a:bodyPr/>
        <a:lstStyle/>
        <a:p>
          <a:endParaRPr lang="en-US" sz="5400"/>
        </a:p>
      </dgm:t>
    </dgm:pt>
    <dgm:pt modelId="{301D9CD0-9C07-4605-AC03-11ECC726D00E}" type="parTrans" cxnId="{7A6AB9C6-4587-4336-841E-187E9C59DEB1}">
      <dgm:prSet/>
      <dgm:spPr/>
      <dgm:t>
        <a:bodyPr/>
        <a:lstStyle/>
        <a:p>
          <a:endParaRPr lang="en-US" sz="5400"/>
        </a:p>
      </dgm:t>
    </dgm:pt>
    <dgm:pt modelId="{4D6781B3-734E-4E26-8A78-6E57FD238C2F}">
      <dgm:prSet phldrT="[Text]" custT="1"/>
      <dgm:spPr/>
      <dgm:t>
        <a:bodyPr/>
        <a:lstStyle/>
        <a:p>
          <a:r>
            <a:rPr lang="en-IN" sz="1800" b="0" i="0" dirty="0"/>
            <a:t>You want to compare one set of value(s) with another</a:t>
          </a:r>
          <a:endParaRPr lang="en-US" sz="1800" dirty="0"/>
        </a:p>
      </dgm:t>
    </dgm:pt>
    <dgm:pt modelId="{4F64BEDA-7839-4829-A7EC-06E130C28B4D}" type="parTrans" cxnId="{4EA9CCF9-C77A-4740-A8C6-6496F14C4078}">
      <dgm:prSet/>
      <dgm:spPr/>
      <dgm:t>
        <a:bodyPr/>
        <a:lstStyle/>
        <a:p>
          <a:endParaRPr lang="en-US"/>
        </a:p>
      </dgm:t>
    </dgm:pt>
    <dgm:pt modelId="{F8821519-21A9-40AB-9352-481DC73CD390}" type="sibTrans" cxnId="{4EA9CCF9-C77A-4740-A8C6-6496F14C4078}">
      <dgm:prSet/>
      <dgm:spPr/>
      <dgm:t>
        <a:bodyPr/>
        <a:lstStyle/>
        <a:p>
          <a:endParaRPr lang="en-US"/>
        </a:p>
      </dgm:t>
    </dgm:pt>
    <dgm:pt modelId="{D7F713EB-ED57-49C8-87EC-4EBC55601F34}">
      <dgm:prSet phldrT="[Text]" custT="1"/>
      <dgm:spPr/>
      <dgm:t>
        <a:bodyPr/>
        <a:lstStyle/>
        <a:p>
          <a:endParaRPr lang="en-US" sz="1800" u="none" dirty="0"/>
        </a:p>
      </dgm:t>
    </dgm:pt>
    <dgm:pt modelId="{AC2590E6-B190-4726-B177-CC7422062983}" type="parTrans" cxnId="{188B0CAC-4A80-4739-921A-FD5D2E03EBA1}">
      <dgm:prSet/>
      <dgm:spPr/>
      <dgm:t>
        <a:bodyPr/>
        <a:lstStyle/>
        <a:p>
          <a:endParaRPr lang="en-US"/>
        </a:p>
      </dgm:t>
    </dgm:pt>
    <dgm:pt modelId="{591DA07C-8BD1-4442-8FA0-14DE9B255CA3}" type="sibTrans" cxnId="{188B0CAC-4A80-4739-921A-FD5D2E03EBA1}">
      <dgm:prSet/>
      <dgm:spPr/>
      <dgm:t>
        <a:bodyPr/>
        <a:lstStyle/>
        <a:p>
          <a:endParaRPr lang="en-US"/>
        </a:p>
      </dgm:t>
    </dgm:pt>
    <dgm:pt modelId="{95140605-B48A-45A6-B380-19CD774B8050}" type="pres">
      <dgm:prSet presAssocID="{13905B61-8029-4926-815B-2BB677C8526E}" presName="diagram" presStyleCnt="0">
        <dgm:presLayoutVars>
          <dgm:chMax val="1"/>
          <dgm:dir/>
          <dgm:animLvl val="ctr"/>
          <dgm:resizeHandles val="exact"/>
        </dgm:presLayoutVars>
      </dgm:prSet>
      <dgm:spPr/>
    </dgm:pt>
    <dgm:pt modelId="{5F8E6A82-316D-4C3B-9C5F-40BC5EFE86B6}" type="pres">
      <dgm:prSet presAssocID="{13905B61-8029-4926-815B-2BB677C8526E}" presName="matrix" presStyleCnt="0"/>
      <dgm:spPr/>
    </dgm:pt>
    <dgm:pt modelId="{8F591DB0-134E-47A1-9011-D698A0850A2F}" type="pres">
      <dgm:prSet presAssocID="{13905B61-8029-4926-815B-2BB677C8526E}" presName="tile1" presStyleLbl="node1" presStyleIdx="0" presStyleCnt="4"/>
      <dgm:spPr/>
    </dgm:pt>
    <dgm:pt modelId="{3E71A6B4-66C6-4D45-B9B2-C00920EC903A}" type="pres">
      <dgm:prSet presAssocID="{13905B61-8029-4926-815B-2BB677C8526E}" presName="tile1text" presStyleLbl="node1" presStyleIdx="0" presStyleCnt="4">
        <dgm:presLayoutVars>
          <dgm:chMax val="0"/>
          <dgm:chPref val="0"/>
          <dgm:bulletEnabled val="1"/>
        </dgm:presLayoutVars>
      </dgm:prSet>
      <dgm:spPr/>
    </dgm:pt>
    <dgm:pt modelId="{04BB59F3-F93D-4961-A2BB-2D82D3290A7D}" type="pres">
      <dgm:prSet presAssocID="{13905B61-8029-4926-815B-2BB677C8526E}" presName="tile2" presStyleLbl="node1" presStyleIdx="1" presStyleCnt="4"/>
      <dgm:spPr/>
    </dgm:pt>
    <dgm:pt modelId="{E7B52A31-41A9-4280-85E5-0829BC6D1EA6}" type="pres">
      <dgm:prSet presAssocID="{13905B61-8029-4926-815B-2BB677C8526E}" presName="tile2text" presStyleLbl="node1" presStyleIdx="1" presStyleCnt="4">
        <dgm:presLayoutVars>
          <dgm:chMax val="0"/>
          <dgm:chPref val="0"/>
          <dgm:bulletEnabled val="1"/>
        </dgm:presLayoutVars>
      </dgm:prSet>
      <dgm:spPr/>
    </dgm:pt>
    <dgm:pt modelId="{DF97A0CF-41A6-42F5-96FB-520E3C5BFA48}" type="pres">
      <dgm:prSet presAssocID="{13905B61-8029-4926-815B-2BB677C8526E}" presName="tile3" presStyleLbl="node1" presStyleIdx="2" presStyleCnt="4"/>
      <dgm:spPr/>
    </dgm:pt>
    <dgm:pt modelId="{19C28F52-E9DA-418E-928F-B83701FC2971}" type="pres">
      <dgm:prSet presAssocID="{13905B61-8029-4926-815B-2BB677C8526E}" presName="tile3text" presStyleLbl="node1" presStyleIdx="2" presStyleCnt="4">
        <dgm:presLayoutVars>
          <dgm:chMax val="0"/>
          <dgm:chPref val="0"/>
          <dgm:bulletEnabled val="1"/>
        </dgm:presLayoutVars>
      </dgm:prSet>
      <dgm:spPr/>
    </dgm:pt>
    <dgm:pt modelId="{369F953B-4015-46AA-A455-EAB99F82F755}" type="pres">
      <dgm:prSet presAssocID="{13905B61-8029-4926-815B-2BB677C8526E}" presName="tile4" presStyleLbl="node1" presStyleIdx="3" presStyleCnt="4"/>
      <dgm:spPr/>
    </dgm:pt>
    <dgm:pt modelId="{5747263A-E449-433D-ADA4-5B2E4DBBC7D8}" type="pres">
      <dgm:prSet presAssocID="{13905B61-8029-4926-815B-2BB677C8526E}" presName="tile4text" presStyleLbl="node1" presStyleIdx="3" presStyleCnt="4">
        <dgm:presLayoutVars>
          <dgm:chMax val="0"/>
          <dgm:chPref val="0"/>
          <dgm:bulletEnabled val="1"/>
        </dgm:presLayoutVars>
      </dgm:prSet>
      <dgm:spPr/>
    </dgm:pt>
    <dgm:pt modelId="{D1FF089E-7B8F-400C-8148-43428B090234}" type="pres">
      <dgm:prSet presAssocID="{13905B61-8029-4926-815B-2BB677C8526E}" presName="centerTile" presStyleLbl="fgShp" presStyleIdx="0" presStyleCnt="1">
        <dgm:presLayoutVars>
          <dgm:chMax val="0"/>
          <dgm:chPref val="0"/>
        </dgm:presLayoutVars>
      </dgm:prSet>
      <dgm:spPr/>
    </dgm:pt>
  </dgm:ptLst>
  <dgm:cxnLst>
    <dgm:cxn modelId="{18FB5C0A-3CB3-4CD3-A660-A2702BA08918}" type="presOf" srcId="{112FDEE6-29F4-4237-8D08-8C16B476F416}" destId="{DF97A0CF-41A6-42F5-96FB-520E3C5BFA48}" srcOrd="0" destOrd="1" presId="urn:microsoft.com/office/officeart/2005/8/layout/matrix1"/>
    <dgm:cxn modelId="{5B33A20A-8E6F-403C-B02B-762FA6373E7A}" type="presOf" srcId="{50237C3F-14A7-400E-8F16-F77300185F8F}" destId="{04BB59F3-F93D-4961-A2BB-2D82D3290A7D}" srcOrd="0" destOrd="0" presId="urn:microsoft.com/office/officeart/2005/8/layout/matrix1"/>
    <dgm:cxn modelId="{D206730B-FF7A-44C3-83A1-789B0D3180C2}" type="presOf" srcId="{55DF1C1A-B4FB-40A9-951A-A94E1F8A5A2B}" destId="{8F591DB0-134E-47A1-9011-D698A0850A2F}" srcOrd="0" destOrd="0" presId="urn:microsoft.com/office/officeart/2005/8/layout/matrix1"/>
    <dgm:cxn modelId="{1AB78C0F-FA79-4BB3-A4D7-AED8DD8388CF}" type="presOf" srcId="{D9B8DB02-1159-47B7-8531-4466FF89ED14}" destId="{369F953B-4015-46AA-A455-EAB99F82F755}" srcOrd="0" destOrd="1" presId="urn:microsoft.com/office/officeart/2005/8/layout/matrix1"/>
    <dgm:cxn modelId="{2B8CD51F-62EC-4777-8A4E-80BD78B2EB01}" srcId="{1C999F18-399F-41D6-A9A7-C9428EB5260F}" destId="{B44EBADA-F5DB-4F95-ADCB-9A9C40D477D3}" srcOrd="3" destOrd="0" parTransId="{B7A56BB4-7D5C-4F5E-89F9-F66F9FC94D38}" sibTransId="{55C79333-C0B9-4935-A9B2-841603A0390F}"/>
    <dgm:cxn modelId="{71FEDA22-5B28-4DC7-8BCA-CDDA4A64BCD6}" srcId="{13905B61-8029-4926-815B-2BB677C8526E}" destId="{1C999F18-399F-41D6-A9A7-C9428EB5260F}" srcOrd="0" destOrd="0" parTransId="{D707F77D-793A-436A-AF54-5E1D6AC528E8}" sibTransId="{A69A5218-1659-44A8-9295-2E96C1C3FA5E}"/>
    <dgm:cxn modelId="{95B62C23-6352-40BC-BF10-2D4A953F5BA8}" type="presOf" srcId="{CFAF9BDA-05E9-43CB-8473-2FFE73716EE8}" destId="{5747263A-E449-433D-ADA4-5B2E4DBBC7D8}" srcOrd="1" destOrd="2" presId="urn:microsoft.com/office/officeart/2005/8/layout/matrix1"/>
    <dgm:cxn modelId="{B41EA42B-EC03-4A7C-B6F0-F587561E295B}" type="presOf" srcId="{D9B8DB02-1159-47B7-8531-4466FF89ED14}" destId="{5747263A-E449-433D-ADA4-5B2E4DBBC7D8}" srcOrd="1" destOrd="1" presId="urn:microsoft.com/office/officeart/2005/8/layout/matrix1"/>
    <dgm:cxn modelId="{6709272D-13D9-4F71-B219-F9546D67E08D}" type="presOf" srcId="{D7F713EB-ED57-49C8-87EC-4EBC55601F34}" destId="{19C28F52-E9DA-418E-928F-B83701FC2971}" srcOrd="1" destOrd="3" presId="urn:microsoft.com/office/officeart/2005/8/layout/matrix1"/>
    <dgm:cxn modelId="{950CB736-8A41-41B0-836D-C27B088CC8E8}" srcId="{B44EBADA-F5DB-4F95-ADCB-9A9C40D477D3}" destId="{D9B8DB02-1159-47B7-8531-4466FF89ED14}" srcOrd="0" destOrd="0" parTransId="{F803769E-27C5-4519-A244-DF1987B84A9D}" sibTransId="{A6FE95D7-BCE2-4D70-B11C-CBE7E91F5608}"/>
    <dgm:cxn modelId="{1D4F393C-09B8-40D5-B85F-F702589697FE}" type="presOf" srcId="{B44EBADA-F5DB-4F95-ADCB-9A9C40D477D3}" destId="{5747263A-E449-433D-ADA4-5B2E4DBBC7D8}" srcOrd="1" destOrd="0" presId="urn:microsoft.com/office/officeart/2005/8/layout/matrix1"/>
    <dgm:cxn modelId="{E422805C-B730-4CDE-ADA4-10C005366C90}" type="presOf" srcId="{E8DED7A6-282E-43D7-AF46-6FCE0373BB31}" destId="{3E71A6B4-66C6-4D45-B9B2-C00920EC903A}" srcOrd="1" destOrd="2" presId="urn:microsoft.com/office/officeart/2005/8/layout/matrix1"/>
    <dgm:cxn modelId="{23FD1C61-152D-427C-8BCD-82E52BB4BD28}" type="presOf" srcId="{B44EBADA-F5DB-4F95-ADCB-9A9C40D477D3}" destId="{369F953B-4015-46AA-A455-EAB99F82F755}" srcOrd="0" destOrd="0" presId="urn:microsoft.com/office/officeart/2005/8/layout/matrix1"/>
    <dgm:cxn modelId="{94F86141-F06F-49C5-9F34-D072DA25E458}" type="presOf" srcId="{864044B3-8FEE-4207-945B-CD287224B877}" destId="{04BB59F3-F93D-4961-A2BB-2D82D3290A7D}" srcOrd="0" destOrd="2" presId="urn:microsoft.com/office/officeart/2005/8/layout/matrix1"/>
    <dgm:cxn modelId="{1EEDED44-5FE9-4B77-9448-A0EB5B54D17A}" type="presOf" srcId="{81EE8C67-3E67-4946-B556-5591036802FA}" destId="{04BB59F3-F93D-4961-A2BB-2D82D3290A7D}" srcOrd="0" destOrd="1" presId="urn:microsoft.com/office/officeart/2005/8/layout/matrix1"/>
    <dgm:cxn modelId="{9DC22F4D-957D-450A-AC04-F84B3D898AFE}" type="presOf" srcId="{DBFD22E2-836D-433E-B775-1DE0024530C1}" destId="{19C28F52-E9DA-418E-928F-B83701FC2971}" srcOrd="1" destOrd="0" presId="urn:microsoft.com/office/officeart/2005/8/layout/matrix1"/>
    <dgm:cxn modelId="{27AFA56D-1CC5-431E-BF1C-D7EB9963B9A7}" type="presOf" srcId="{55DF1C1A-B4FB-40A9-951A-A94E1F8A5A2B}" destId="{3E71A6B4-66C6-4D45-B9B2-C00920EC903A}" srcOrd="1" destOrd="0" presId="urn:microsoft.com/office/officeart/2005/8/layout/matrix1"/>
    <dgm:cxn modelId="{8B02D94D-DC2F-4F94-8628-74A9CC8923A4}" type="presOf" srcId="{0E1FE48A-2D84-46B7-A712-280800B14B50}" destId="{19C28F52-E9DA-418E-928F-B83701FC2971}" srcOrd="1" destOrd="2" presId="urn:microsoft.com/office/officeart/2005/8/layout/matrix1"/>
    <dgm:cxn modelId="{F1E8704F-80E3-4327-9C1B-E4B7475873D7}" type="presOf" srcId="{50237C3F-14A7-400E-8F16-F77300185F8F}" destId="{E7B52A31-41A9-4280-85E5-0829BC6D1EA6}" srcOrd="1" destOrd="0" presId="urn:microsoft.com/office/officeart/2005/8/layout/matrix1"/>
    <dgm:cxn modelId="{98639950-F8FC-460C-B455-2D12D75DE883}" type="presOf" srcId="{D7F713EB-ED57-49C8-87EC-4EBC55601F34}" destId="{DF97A0CF-41A6-42F5-96FB-520E3C5BFA48}" srcOrd="0" destOrd="3" presId="urn:microsoft.com/office/officeart/2005/8/layout/matrix1"/>
    <dgm:cxn modelId="{6DCA3E54-3709-4C12-8442-4BF3BE257974}" type="presOf" srcId="{1C999F18-399F-41D6-A9A7-C9428EB5260F}" destId="{D1FF089E-7B8F-400C-8148-43428B090234}" srcOrd="0" destOrd="0" presId="urn:microsoft.com/office/officeart/2005/8/layout/matrix1"/>
    <dgm:cxn modelId="{69961855-1795-433A-8442-5B8CE32E5D4C}" srcId="{50237C3F-14A7-400E-8F16-F77300185F8F}" destId="{81EE8C67-3E67-4946-B556-5591036802FA}" srcOrd="0" destOrd="0" parTransId="{07273BA3-2BA2-4288-BB32-BEBC3A939570}" sibTransId="{A0EF3606-16F1-4A24-9973-619C3A72C5FC}"/>
    <dgm:cxn modelId="{C4D43A76-AF0A-4FBF-8A50-117DE0569182}" srcId="{DBFD22E2-836D-433E-B775-1DE0024530C1}" destId="{112FDEE6-29F4-4237-8D08-8C16B476F416}" srcOrd="0" destOrd="0" parTransId="{0B01B9D5-94C8-4BF8-8EDD-337FCFBA97EB}" sibTransId="{4FADCDF8-22B6-42C4-AAEE-7BAC0E4EAB0A}"/>
    <dgm:cxn modelId="{DC192758-80BD-404A-A9C9-2C67569599A9}" type="presOf" srcId="{DBFD22E2-836D-433E-B775-1DE0024530C1}" destId="{DF97A0CF-41A6-42F5-96FB-520E3C5BFA48}" srcOrd="0" destOrd="0" presId="urn:microsoft.com/office/officeart/2005/8/layout/matrix1"/>
    <dgm:cxn modelId="{856E9686-8B95-4AB5-98A6-D88616E93373}" type="presOf" srcId="{864044B3-8FEE-4207-945B-CD287224B877}" destId="{E7B52A31-41A9-4280-85E5-0829BC6D1EA6}" srcOrd="1" destOrd="2" presId="urn:microsoft.com/office/officeart/2005/8/layout/matrix1"/>
    <dgm:cxn modelId="{AE8DAA88-212E-4665-9E26-0F4234FEDEB0}" type="presOf" srcId="{E8DED7A6-282E-43D7-AF46-6FCE0373BB31}" destId="{8F591DB0-134E-47A1-9011-D698A0850A2F}" srcOrd="0" destOrd="2" presId="urn:microsoft.com/office/officeart/2005/8/layout/matrix1"/>
    <dgm:cxn modelId="{D5A5BD8A-305C-4046-A4F0-99F852276AD8}" srcId="{50237C3F-14A7-400E-8F16-F77300185F8F}" destId="{864044B3-8FEE-4207-945B-CD287224B877}" srcOrd="1" destOrd="0" parTransId="{FA793048-727D-446A-92C0-4142738D0F7D}" sibTransId="{8AB66340-3004-43FF-A975-6EC797DDB90E}"/>
    <dgm:cxn modelId="{2AD95293-0331-4D51-B102-7084272BE438}" srcId="{1C999F18-399F-41D6-A9A7-C9428EB5260F}" destId="{55DF1C1A-B4FB-40A9-951A-A94E1F8A5A2B}" srcOrd="0" destOrd="0" parTransId="{BA50961B-6FBD-4A16-9327-52E075D9B2E7}" sibTransId="{AE887A24-759B-49B3-9D7A-C7985704BF89}"/>
    <dgm:cxn modelId="{E939A595-B79C-4BFD-AE68-042D6A777AD8}" srcId="{55DF1C1A-B4FB-40A9-951A-A94E1F8A5A2B}" destId="{E8DED7A6-282E-43D7-AF46-6FCE0373BB31}" srcOrd="1" destOrd="0" parTransId="{42AD30E7-F9CA-4508-B745-05353413FF7E}" sibTransId="{0A1169D3-1A47-495D-A0C9-35C197472931}"/>
    <dgm:cxn modelId="{02455499-F7A7-4BFF-9391-F81AC96981FD}" type="presOf" srcId="{112FDEE6-29F4-4237-8D08-8C16B476F416}" destId="{19C28F52-E9DA-418E-928F-B83701FC2971}" srcOrd="1" destOrd="1" presId="urn:microsoft.com/office/officeart/2005/8/layout/matrix1"/>
    <dgm:cxn modelId="{819AA29A-EC03-48DA-A5DE-8EC09A4DF455}" type="presOf" srcId="{81EE8C67-3E67-4946-B556-5591036802FA}" destId="{E7B52A31-41A9-4280-85E5-0829BC6D1EA6}" srcOrd="1" destOrd="1" presId="urn:microsoft.com/office/officeart/2005/8/layout/matrix1"/>
    <dgm:cxn modelId="{188B0CAC-4A80-4739-921A-FD5D2E03EBA1}" srcId="{DBFD22E2-836D-433E-B775-1DE0024530C1}" destId="{D7F713EB-ED57-49C8-87EC-4EBC55601F34}" srcOrd="2" destOrd="0" parTransId="{AC2590E6-B190-4726-B177-CC7422062983}" sibTransId="{591DA07C-8BD1-4442-8FA0-14DE9B255CA3}"/>
    <dgm:cxn modelId="{310457B1-1073-42EF-8668-083ED822D064}" type="presOf" srcId="{50A9868C-0605-42FC-8B0A-B914B4FF0AFB}" destId="{3E71A6B4-66C6-4D45-B9B2-C00920EC903A}" srcOrd="1" destOrd="3" presId="urn:microsoft.com/office/officeart/2005/8/layout/matrix1"/>
    <dgm:cxn modelId="{BD44CFBF-79AD-4A7C-8AE0-22D3277D98AD}" type="presOf" srcId="{50A9868C-0605-42FC-8B0A-B914B4FF0AFB}" destId="{8F591DB0-134E-47A1-9011-D698A0850A2F}" srcOrd="0" destOrd="3" presId="urn:microsoft.com/office/officeart/2005/8/layout/matrix1"/>
    <dgm:cxn modelId="{7A6AB9C6-4587-4336-841E-187E9C59DEB1}" srcId="{55DF1C1A-B4FB-40A9-951A-A94E1F8A5A2B}" destId="{50A9868C-0605-42FC-8B0A-B914B4FF0AFB}" srcOrd="2" destOrd="0" parTransId="{301D9CD0-9C07-4605-AC03-11ECC726D00E}" sibTransId="{4EDE8BF6-27EA-4919-89C7-B717DE649548}"/>
    <dgm:cxn modelId="{24B332CD-412E-4EF8-AFC8-3DA0EC2EA611}" type="presOf" srcId="{4D6781B3-734E-4E26-8A78-6E57FD238C2F}" destId="{3E71A6B4-66C6-4D45-B9B2-C00920EC903A}" srcOrd="1" destOrd="1" presId="urn:microsoft.com/office/officeart/2005/8/layout/matrix1"/>
    <dgm:cxn modelId="{5CFEC8D5-6FAD-47ED-89DE-D8D7929BD7DE}" type="presOf" srcId="{CFAF9BDA-05E9-43CB-8473-2FFE73716EE8}" destId="{369F953B-4015-46AA-A455-EAB99F82F755}" srcOrd="0" destOrd="2" presId="urn:microsoft.com/office/officeart/2005/8/layout/matrix1"/>
    <dgm:cxn modelId="{012845D6-64B1-4C5E-A626-20D7734F7FDE}" type="presOf" srcId="{0E1FE48A-2D84-46B7-A712-280800B14B50}" destId="{DF97A0CF-41A6-42F5-96FB-520E3C5BFA48}" srcOrd="0" destOrd="2" presId="urn:microsoft.com/office/officeart/2005/8/layout/matrix1"/>
    <dgm:cxn modelId="{B5EF82DA-22BC-4353-ABDC-BA9CD70ED75B}" srcId="{B44EBADA-F5DB-4F95-ADCB-9A9C40D477D3}" destId="{CFAF9BDA-05E9-43CB-8473-2FFE73716EE8}" srcOrd="1" destOrd="0" parTransId="{E3AE371C-3F26-4CA0-A5C1-E47D6C6E622C}" sibTransId="{E6C0DBF1-5456-4CA5-AC7C-6CB9930D21B5}"/>
    <dgm:cxn modelId="{767383DA-DE47-45E7-B5D3-C5255DA5BF64}" srcId="{1C999F18-399F-41D6-A9A7-C9428EB5260F}" destId="{50237C3F-14A7-400E-8F16-F77300185F8F}" srcOrd="1" destOrd="0" parTransId="{748A8C40-1F13-4F77-BB1E-D69A443B7E68}" sibTransId="{7E488842-E5A1-4E28-B623-9023154749A1}"/>
    <dgm:cxn modelId="{0AF484DD-A16B-4A11-B64B-2275C2766A5E}" srcId="{DBFD22E2-836D-433E-B775-1DE0024530C1}" destId="{0E1FE48A-2D84-46B7-A712-280800B14B50}" srcOrd="1" destOrd="0" parTransId="{7134FAC0-3167-4BB0-9BCB-C04B27F3C460}" sibTransId="{E74A23E8-6CBE-4D95-A33C-8B49073876AD}"/>
    <dgm:cxn modelId="{FDC68BE8-658B-48B0-BCF5-38D4A9C2D335}" type="presOf" srcId="{4D6781B3-734E-4E26-8A78-6E57FD238C2F}" destId="{8F591DB0-134E-47A1-9011-D698A0850A2F}" srcOrd="0" destOrd="1" presId="urn:microsoft.com/office/officeart/2005/8/layout/matrix1"/>
    <dgm:cxn modelId="{95F98EE8-1788-40E6-B526-A44D282329BA}" srcId="{1C999F18-399F-41D6-A9A7-C9428EB5260F}" destId="{DBFD22E2-836D-433E-B775-1DE0024530C1}" srcOrd="2" destOrd="0" parTransId="{B21A3CE2-854C-4537-9E78-D635A59DE57E}" sibTransId="{2422FEB2-362D-4138-8376-FA1261EC1CCC}"/>
    <dgm:cxn modelId="{ACCEC9F2-8796-4FAE-9182-89A2382B6714}" type="presOf" srcId="{13905B61-8029-4926-815B-2BB677C8526E}" destId="{95140605-B48A-45A6-B380-19CD774B8050}" srcOrd="0" destOrd="0" presId="urn:microsoft.com/office/officeart/2005/8/layout/matrix1"/>
    <dgm:cxn modelId="{4EA9CCF9-C77A-4740-A8C6-6496F14C4078}" srcId="{55DF1C1A-B4FB-40A9-951A-A94E1F8A5A2B}" destId="{4D6781B3-734E-4E26-8A78-6E57FD238C2F}" srcOrd="0" destOrd="0" parTransId="{4F64BEDA-7839-4829-A7EC-06E130C28B4D}" sibTransId="{F8821519-21A9-40AB-9352-481DC73CD390}"/>
    <dgm:cxn modelId="{9582B160-A8D8-43FF-8E2B-97C6949929AF}" type="presParOf" srcId="{95140605-B48A-45A6-B380-19CD774B8050}" destId="{5F8E6A82-316D-4C3B-9C5F-40BC5EFE86B6}" srcOrd="0" destOrd="0" presId="urn:microsoft.com/office/officeart/2005/8/layout/matrix1"/>
    <dgm:cxn modelId="{3037AAE4-D237-472D-A705-2331738B8485}" type="presParOf" srcId="{5F8E6A82-316D-4C3B-9C5F-40BC5EFE86B6}" destId="{8F591DB0-134E-47A1-9011-D698A0850A2F}" srcOrd="0" destOrd="0" presId="urn:microsoft.com/office/officeart/2005/8/layout/matrix1"/>
    <dgm:cxn modelId="{BB642E4D-B40A-42CF-A39D-011C799E4D63}" type="presParOf" srcId="{5F8E6A82-316D-4C3B-9C5F-40BC5EFE86B6}" destId="{3E71A6B4-66C6-4D45-B9B2-C00920EC903A}" srcOrd="1" destOrd="0" presId="urn:microsoft.com/office/officeart/2005/8/layout/matrix1"/>
    <dgm:cxn modelId="{1DFB9D51-F02D-432C-B755-A11DB8770F83}" type="presParOf" srcId="{5F8E6A82-316D-4C3B-9C5F-40BC5EFE86B6}" destId="{04BB59F3-F93D-4961-A2BB-2D82D3290A7D}" srcOrd="2" destOrd="0" presId="urn:microsoft.com/office/officeart/2005/8/layout/matrix1"/>
    <dgm:cxn modelId="{EEFE25F3-947F-4D6C-9EF0-ECA2C75BAB7D}" type="presParOf" srcId="{5F8E6A82-316D-4C3B-9C5F-40BC5EFE86B6}" destId="{E7B52A31-41A9-4280-85E5-0829BC6D1EA6}" srcOrd="3" destOrd="0" presId="urn:microsoft.com/office/officeart/2005/8/layout/matrix1"/>
    <dgm:cxn modelId="{E56CC65F-D535-4D01-B7E8-6835C5DD0FCB}" type="presParOf" srcId="{5F8E6A82-316D-4C3B-9C5F-40BC5EFE86B6}" destId="{DF97A0CF-41A6-42F5-96FB-520E3C5BFA48}" srcOrd="4" destOrd="0" presId="urn:microsoft.com/office/officeart/2005/8/layout/matrix1"/>
    <dgm:cxn modelId="{BC9A1EAD-B854-48C7-BF44-94092955392E}" type="presParOf" srcId="{5F8E6A82-316D-4C3B-9C5F-40BC5EFE86B6}" destId="{19C28F52-E9DA-418E-928F-B83701FC2971}" srcOrd="5" destOrd="0" presId="urn:microsoft.com/office/officeart/2005/8/layout/matrix1"/>
    <dgm:cxn modelId="{36C3B395-7615-4C45-B97F-B4B086891B5A}" type="presParOf" srcId="{5F8E6A82-316D-4C3B-9C5F-40BC5EFE86B6}" destId="{369F953B-4015-46AA-A455-EAB99F82F755}" srcOrd="6" destOrd="0" presId="urn:microsoft.com/office/officeart/2005/8/layout/matrix1"/>
    <dgm:cxn modelId="{CF85397C-E731-4EA8-ACD2-C54A11BC09DF}" type="presParOf" srcId="{5F8E6A82-316D-4C3B-9C5F-40BC5EFE86B6}" destId="{5747263A-E449-433D-ADA4-5B2E4DBBC7D8}" srcOrd="7" destOrd="0" presId="urn:microsoft.com/office/officeart/2005/8/layout/matrix1"/>
    <dgm:cxn modelId="{17C31C8B-44ED-4437-A246-3E426F592E14}" type="presParOf" srcId="{95140605-B48A-45A6-B380-19CD774B8050}" destId="{D1FF089E-7B8F-400C-8148-43428B090234}"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CB56C6-4B90-4B23-B815-2D3CD16AC0DB}" type="doc">
      <dgm:prSet loTypeId="urn:microsoft.com/office/officeart/2005/8/layout/target3" loCatId="list" qsTypeId="urn:microsoft.com/office/officeart/2005/8/quickstyle/3d3" qsCatId="3D" csTypeId="urn:microsoft.com/office/officeart/2005/8/colors/accent1_2" csCatId="accent1" phldr="1"/>
      <dgm:spPr/>
      <dgm:t>
        <a:bodyPr/>
        <a:lstStyle/>
        <a:p>
          <a:endParaRPr lang="en-US"/>
        </a:p>
      </dgm:t>
    </dgm:pt>
    <dgm:pt modelId="{4A9AE20A-6C87-4E7E-BBCC-4EABCCF27203}">
      <dgm:prSet custT="1"/>
      <dgm:spPr/>
      <dgm:t>
        <a:bodyPr/>
        <a:lstStyle/>
        <a:p>
          <a:r>
            <a:rPr lang="en-US" sz="1800" b="1"/>
            <a:t>Comparisons of data</a:t>
          </a:r>
          <a:endParaRPr lang="en-US" sz="1800"/>
        </a:p>
      </dgm:t>
    </dgm:pt>
    <dgm:pt modelId="{8A15C345-1051-45FE-A27D-E6C0892690CD}" type="parTrans" cxnId="{9308AB0F-7A25-4658-A1A0-6F5CD82D6FC3}">
      <dgm:prSet/>
      <dgm:spPr/>
      <dgm:t>
        <a:bodyPr/>
        <a:lstStyle/>
        <a:p>
          <a:endParaRPr lang="en-US" sz="1400"/>
        </a:p>
      </dgm:t>
    </dgm:pt>
    <dgm:pt modelId="{38225852-E0DF-4291-B6F0-7FCDCCEBBED2}" type="sibTrans" cxnId="{9308AB0F-7A25-4658-A1A0-6F5CD82D6FC3}">
      <dgm:prSet/>
      <dgm:spPr/>
      <dgm:t>
        <a:bodyPr/>
        <a:lstStyle/>
        <a:p>
          <a:endParaRPr lang="en-US" sz="1400"/>
        </a:p>
      </dgm:t>
    </dgm:pt>
    <dgm:pt modelId="{EED2B1C8-CF30-4F8B-BF9A-8B3E469FDDA1}">
      <dgm:prSet custT="1"/>
      <dgm:spPr/>
      <dgm:t>
        <a:bodyPr/>
        <a:lstStyle/>
        <a:p>
          <a:r>
            <a:rPr lang="en-IN" sz="1800" dirty="0"/>
            <a:t>Creating Column Chart....</a:t>
          </a:r>
          <a:endParaRPr lang="en-US" sz="1800" dirty="0"/>
        </a:p>
      </dgm:t>
    </dgm:pt>
    <dgm:pt modelId="{BE1F12DF-137D-400E-9F78-A9997D3F9F08}" type="parTrans" cxnId="{47C8D4E7-3AE4-436A-969B-35FFB8EC1C69}">
      <dgm:prSet/>
      <dgm:spPr/>
      <dgm:t>
        <a:bodyPr/>
        <a:lstStyle/>
        <a:p>
          <a:endParaRPr lang="en-US" sz="1400"/>
        </a:p>
      </dgm:t>
    </dgm:pt>
    <dgm:pt modelId="{E3AABB87-005D-4DF6-BAD8-F9283E9FFF6C}" type="sibTrans" cxnId="{47C8D4E7-3AE4-436A-969B-35FFB8EC1C69}">
      <dgm:prSet/>
      <dgm:spPr/>
      <dgm:t>
        <a:bodyPr/>
        <a:lstStyle/>
        <a:p>
          <a:endParaRPr lang="en-US" sz="1400"/>
        </a:p>
      </dgm:t>
    </dgm:pt>
    <dgm:pt modelId="{6CE66847-5EE3-4D78-8788-6BA26D393848}">
      <dgm:prSet custT="1"/>
      <dgm:spPr/>
      <dgm:t>
        <a:bodyPr/>
        <a:lstStyle/>
        <a:p>
          <a:r>
            <a:rPr lang="en-US" sz="1800" dirty="0"/>
            <a:t>Floating chart/Foot ball [Bar Chart]</a:t>
          </a:r>
        </a:p>
      </dgm:t>
    </dgm:pt>
    <dgm:pt modelId="{4A76A151-926F-4DD1-824E-7479FAB47A30}" type="parTrans" cxnId="{4222ED1B-EA5A-4CD2-A2CA-47F3ABF03802}">
      <dgm:prSet/>
      <dgm:spPr/>
      <dgm:t>
        <a:bodyPr/>
        <a:lstStyle/>
        <a:p>
          <a:endParaRPr lang="en-US" sz="1400"/>
        </a:p>
      </dgm:t>
    </dgm:pt>
    <dgm:pt modelId="{98DFAE5F-42B3-4A98-A846-662936B79F3A}" type="sibTrans" cxnId="{4222ED1B-EA5A-4CD2-A2CA-47F3ABF03802}">
      <dgm:prSet/>
      <dgm:spPr/>
      <dgm:t>
        <a:bodyPr/>
        <a:lstStyle/>
        <a:p>
          <a:endParaRPr lang="en-US" sz="1400"/>
        </a:p>
      </dgm:t>
    </dgm:pt>
    <dgm:pt modelId="{C198BF84-632A-4DF3-B696-5F3C9E3F76CA}">
      <dgm:prSet custT="1"/>
      <dgm:spPr/>
      <dgm:t>
        <a:bodyPr/>
        <a:lstStyle/>
        <a:p>
          <a:r>
            <a:rPr lang="en-US" sz="1800" b="1"/>
            <a:t>Relationship data chart</a:t>
          </a:r>
          <a:endParaRPr lang="en-US" sz="1800"/>
        </a:p>
      </dgm:t>
    </dgm:pt>
    <dgm:pt modelId="{2FFEE617-475F-48C1-BA11-C01C4A6A5901}" type="parTrans" cxnId="{D629786F-73D8-4DB8-9F58-2439FF953AAE}">
      <dgm:prSet/>
      <dgm:spPr/>
      <dgm:t>
        <a:bodyPr/>
        <a:lstStyle/>
        <a:p>
          <a:endParaRPr lang="en-US" sz="1400"/>
        </a:p>
      </dgm:t>
    </dgm:pt>
    <dgm:pt modelId="{531B4EEC-9274-461F-93FE-54C62683D99E}" type="sibTrans" cxnId="{D629786F-73D8-4DB8-9F58-2439FF953AAE}">
      <dgm:prSet/>
      <dgm:spPr/>
      <dgm:t>
        <a:bodyPr/>
        <a:lstStyle/>
        <a:p>
          <a:endParaRPr lang="en-US" sz="1400"/>
        </a:p>
      </dgm:t>
    </dgm:pt>
    <dgm:pt modelId="{57D230A6-8B40-41EC-9970-DC0FE171D531}">
      <dgm:prSet custT="1"/>
      <dgm:spPr/>
      <dgm:t>
        <a:bodyPr/>
        <a:lstStyle/>
        <a:p>
          <a:r>
            <a:rPr lang="en-US" sz="1800"/>
            <a:t>Bubble Chart</a:t>
          </a:r>
        </a:p>
      </dgm:t>
    </dgm:pt>
    <dgm:pt modelId="{308359CD-2850-4058-BE9F-FE8FD767DF43}" type="parTrans" cxnId="{05F58613-006A-409F-984A-5C52B1191EDF}">
      <dgm:prSet/>
      <dgm:spPr/>
      <dgm:t>
        <a:bodyPr/>
        <a:lstStyle/>
        <a:p>
          <a:endParaRPr lang="en-US" sz="1400"/>
        </a:p>
      </dgm:t>
    </dgm:pt>
    <dgm:pt modelId="{26CF73E0-FCF3-462D-98BF-F85A49082F29}" type="sibTrans" cxnId="{05F58613-006A-409F-984A-5C52B1191EDF}">
      <dgm:prSet/>
      <dgm:spPr/>
      <dgm:t>
        <a:bodyPr/>
        <a:lstStyle/>
        <a:p>
          <a:endParaRPr lang="en-US" sz="1400"/>
        </a:p>
      </dgm:t>
    </dgm:pt>
    <dgm:pt modelId="{DD8A9354-8BCE-416F-B2E6-4A3D9C195C2B}">
      <dgm:prSet custT="1"/>
      <dgm:spPr/>
      <dgm:t>
        <a:bodyPr/>
        <a:lstStyle/>
        <a:p>
          <a:r>
            <a:rPr lang="en-IN" sz="1800" b="1"/>
            <a:t>Distribution of data</a:t>
          </a:r>
          <a:endParaRPr lang="en-US" sz="1800"/>
        </a:p>
      </dgm:t>
    </dgm:pt>
    <dgm:pt modelId="{33A7F527-431C-4880-95DC-083EFEDC0AA9}" type="parTrans" cxnId="{B45081B1-DD13-4AB2-8512-F318319D35B9}">
      <dgm:prSet/>
      <dgm:spPr/>
      <dgm:t>
        <a:bodyPr/>
        <a:lstStyle/>
        <a:p>
          <a:endParaRPr lang="en-US" sz="1400"/>
        </a:p>
      </dgm:t>
    </dgm:pt>
    <dgm:pt modelId="{9D7673B5-2D9C-4D8B-A737-4E37192B698D}" type="sibTrans" cxnId="{B45081B1-DD13-4AB2-8512-F318319D35B9}">
      <dgm:prSet/>
      <dgm:spPr/>
      <dgm:t>
        <a:bodyPr/>
        <a:lstStyle/>
        <a:p>
          <a:endParaRPr lang="en-US" sz="1400"/>
        </a:p>
      </dgm:t>
    </dgm:pt>
    <dgm:pt modelId="{6D0E1B8B-F886-4B96-8457-8425AF57C466}">
      <dgm:prSet custT="1"/>
      <dgm:spPr/>
      <dgm:t>
        <a:bodyPr/>
        <a:lstStyle/>
        <a:p>
          <a:r>
            <a:rPr lang="en-IN" sz="1800" dirty="0"/>
            <a:t>Pareto Chart         [combination of Column Line and Chart]</a:t>
          </a:r>
          <a:endParaRPr lang="en-US" sz="1800" dirty="0"/>
        </a:p>
      </dgm:t>
    </dgm:pt>
    <dgm:pt modelId="{4981959B-1805-492B-A7D2-65B4AF47DFAF}" type="parTrans" cxnId="{A276CDD8-5B1F-4E99-9214-1E260353AC90}">
      <dgm:prSet/>
      <dgm:spPr/>
      <dgm:t>
        <a:bodyPr/>
        <a:lstStyle/>
        <a:p>
          <a:endParaRPr lang="en-US" sz="1400"/>
        </a:p>
      </dgm:t>
    </dgm:pt>
    <dgm:pt modelId="{6D67EFE0-0295-4C78-8594-815BFEAAFADF}" type="sibTrans" cxnId="{A276CDD8-5B1F-4E99-9214-1E260353AC90}">
      <dgm:prSet/>
      <dgm:spPr/>
      <dgm:t>
        <a:bodyPr/>
        <a:lstStyle/>
        <a:p>
          <a:endParaRPr lang="en-US" sz="1400"/>
        </a:p>
      </dgm:t>
    </dgm:pt>
    <dgm:pt modelId="{CA275E4B-F50E-4746-9AAD-A78EDBADE8A6}">
      <dgm:prSet custT="1"/>
      <dgm:spPr/>
      <dgm:t>
        <a:bodyPr/>
        <a:lstStyle/>
        <a:p>
          <a:r>
            <a:rPr lang="en-US" sz="1800" b="1"/>
            <a:t>Composition </a:t>
          </a:r>
          <a:endParaRPr lang="en-US" sz="1800"/>
        </a:p>
      </dgm:t>
    </dgm:pt>
    <dgm:pt modelId="{B0DE0C6B-7947-4170-BC5D-803126E41EDD}" type="parTrans" cxnId="{31B4DB21-57E9-4A71-BB04-E2DBF7C5D0DA}">
      <dgm:prSet/>
      <dgm:spPr/>
      <dgm:t>
        <a:bodyPr/>
        <a:lstStyle/>
        <a:p>
          <a:endParaRPr lang="en-US" sz="1400"/>
        </a:p>
      </dgm:t>
    </dgm:pt>
    <dgm:pt modelId="{1DB4D6BA-5B75-46F4-B631-9E93DEFC83FB}" type="sibTrans" cxnId="{31B4DB21-57E9-4A71-BB04-E2DBF7C5D0DA}">
      <dgm:prSet/>
      <dgm:spPr/>
      <dgm:t>
        <a:bodyPr/>
        <a:lstStyle/>
        <a:p>
          <a:endParaRPr lang="en-US" sz="1400"/>
        </a:p>
      </dgm:t>
    </dgm:pt>
    <dgm:pt modelId="{6ACCC4FA-6F2D-43DA-AE3B-70402B6848EA}">
      <dgm:prSet custT="1"/>
      <dgm:spPr/>
      <dgm:t>
        <a:bodyPr/>
        <a:lstStyle/>
        <a:p>
          <a:r>
            <a:rPr lang="en-US" sz="1800"/>
            <a:t>Pie</a:t>
          </a:r>
        </a:p>
      </dgm:t>
    </dgm:pt>
    <dgm:pt modelId="{8D27DAEE-2E10-4A19-A749-F74787E34081}" type="parTrans" cxnId="{72398AC7-6AFA-437B-94FF-D0C882FD85FE}">
      <dgm:prSet/>
      <dgm:spPr/>
      <dgm:t>
        <a:bodyPr/>
        <a:lstStyle/>
        <a:p>
          <a:endParaRPr lang="en-US" sz="1400"/>
        </a:p>
      </dgm:t>
    </dgm:pt>
    <dgm:pt modelId="{00A3BB32-951C-4367-9B1C-DEDB480ED4A9}" type="sibTrans" cxnId="{72398AC7-6AFA-437B-94FF-D0C882FD85FE}">
      <dgm:prSet/>
      <dgm:spPr/>
      <dgm:t>
        <a:bodyPr/>
        <a:lstStyle/>
        <a:p>
          <a:endParaRPr lang="en-US" sz="1400"/>
        </a:p>
      </dgm:t>
    </dgm:pt>
    <dgm:pt modelId="{CE6F4917-DD09-412C-AD09-552D1846192E}">
      <dgm:prSet custT="1"/>
      <dgm:spPr/>
      <dgm:t>
        <a:bodyPr/>
        <a:lstStyle/>
        <a:p>
          <a:r>
            <a:rPr lang="en-US" sz="1800"/>
            <a:t>Stacked col... % </a:t>
          </a:r>
        </a:p>
      </dgm:t>
    </dgm:pt>
    <dgm:pt modelId="{523BDADC-014A-4CC0-B64B-73B393731FD1}" type="parTrans" cxnId="{A82E4769-E52A-440B-A36E-E8ADDD4CD71A}">
      <dgm:prSet/>
      <dgm:spPr/>
      <dgm:t>
        <a:bodyPr/>
        <a:lstStyle/>
        <a:p>
          <a:endParaRPr lang="en-US" sz="1400"/>
        </a:p>
      </dgm:t>
    </dgm:pt>
    <dgm:pt modelId="{E2167AEC-32B7-4C9E-8E29-EAAD95E7FE8F}" type="sibTrans" cxnId="{A82E4769-E52A-440B-A36E-E8ADDD4CD71A}">
      <dgm:prSet/>
      <dgm:spPr/>
      <dgm:t>
        <a:bodyPr/>
        <a:lstStyle/>
        <a:p>
          <a:endParaRPr lang="en-US" sz="1400"/>
        </a:p>
      </dgm:t>
    </dgm:pt>
    <dgm:pt modelId="{BE835D2A-458A-44A2-B3A3-673728489A21}">
      <dgm:prSet custT="1"/>
      <dgm:spPr/>
      <dgm:t>
        <a:bodyPr/>
        <a:lstStyle/>
        <a:p>
          <a:r>
            <a:rPr lang="en-US" sz="1800"/>
            <a:t>Water fall</a:t>
          </a:r>
        </a:p>
      </dgm:t>
    </dgm:pt>
    <dgm:pt modelId="{1F56D1D1-1566-403E-88CB-2D0F8287473D}" type="parTrans" cxnId="{F93EA674-C42A-44B9-81AC-6D25D5C1CB09}">
      <dgm:prSet/>
      <dgm:spPr/>
      <dgm:t>
        <a:bodyPr/>
        <a:lstStyle/>
        <a:p>
          <a:endParaRPr lang="en-US" sz="1400"/>
        </a:p>
      </dgm:t>
    </dgm:pt>
    <dgm:pt modelId="{AA5E7EFF-C527-4FF8-A866-761776BC94F9}" type="sibTrans" cxnId="{F93EA674-C42A-44B9-81AC-6D25D5C1CB09}">
      <dgm:prSet/>
      <dgm:spPr/>
      <dgm:t>
        <a:bodyPr/>
        <a:lstStyle/>
        <a:p>
          <a:endParaRPr lang="en-US" sz="1400"/>
        </a:p>
      </dgm:t>
    </dgm:pt>
    <dgm:pt modelId="{0FC69CB2-2F3A-43A9-9898-C78CBEF4720D}" type="pres">
      <dgm:prSet presAssocID="{1CCB56C6-4B90-4B23-B815-2D3CD16AC0DB}" presName="Name0" presStyleCnt="0">
        <dgm:presLayoutVars>
          <dgm:chMax val="7"/>
          <dgm:dir/>
          <dgm:animLvl val="lvl"/>
          <dgm:resizeHandles val="exact"/>
        </dgm:presLayoutVars>
      </dgm:prSet>
      <dgm:spPr/>
    </dgm:pt>
    <dgm:pt modelId="{ADFDA8A7-B651-49D2-93BD-1036D3F560F9}" type="pres">
      <dgm:prSet presAssocID="{4A9AE20A-6C87-4E7E-BBCC-4EABCCF27203}" presName="circle1" presStyleLbl="node1" presStyleIdx="0" presStyleCnt="4"/>
      <dgm:spPr/>
    </dgm:pt>
    <dgm:pt modelId="{CB480EBF-B599-4931-BF7A-32DF7D5B0CD5}" type="pres">
      <dgm:prSet presAssocID="{4A9AE20A-6C87-4E7E-BBCC-4EABCCF27203}" presName="space" presStyleCnt="0"/>
      <dgm:spPr/>
    </dgm:pt>
    <dgm:pt modelId="{66396C54-8DB5-4E84-926E-1AFBF7561CE7}" type="pres">
      <dgm:prSet presAssocID="{4A9AE20A-6C87-4E7E-BBCC-4EABCCF27203}" presName="rect1" presStyleLbl="alignAcc1" presStyleIdx="0" presStyleCnt="4"/>
      <dgm:spPr/>
    </dgm:pt>
    <dgm:pt modelId="{48980F8F-508E-4B21-B3DC-353170A4BEED}" type="pres">
      <dgm:prSet presAssocID="{C198BF84-632A-4DF3-B696-5F3C9E3F76CA}" presName="vertSpace2" presStyleLbl="node1" presStyleIdx="0" presStyleCnt="4"/>
      <dgm:spPr/>
    </dgm:pt>
    <dgm:pt modelId="{3503899A-A448-4FEE-9DF8-86B4DDFAA0B5}" type="pres">
      <dgm:prSet presAssocID="{C198BF84-632A-4DF3-B696-5F3C9E3F76CA}" presName="circle2" presStyleLbl="node1" presStyleIdx="1" presStyleCnt="4"/>
      <dgm:spPr/>
    </dgm:pt>
    <dgm:pt modelId="{4A7AB212-E94A-4BA1-9433-2471C6FEBCB6}" type="pres">
      <dgm:prSet presAssocID="{C198BF84-632A-4DF3-B696-5F3C9E3F76CA}" presName="rect2" presStyleLbl="alignAcc1" presStyleIdx="1" presStyleCnt="4"/>
      <dgm:spPr/>
    </dgm:pt>
    <dgm:pt modelId="{89629EA4-7B04-4863-BD66-BFB7ACD7E9B9}" type="pres">
      <dgm:prSet presAssocID="{DD8A9354-8BCE-416F-B2E6-4A3D9C195C2B}" presName="vertSpace3" presStyleLbl="node1" presStyleIdx="1" presStyleCnt="4"/>
      <dgm:spPr/>
    </dgm:pt>
    <dgm:pt modelId="{C7A0634E-6110-443D-A61F-1478B12D2DC6}" type="pres">
      <dgm:prSet presAssocID="{DD8A9354-8BCE-416F-B2E6-4A3D9C195C2B}" presName="circle3" presStyleLbl="node1" presStyleIdx="2" presStyleCnt="4"/>
      <dgm:spPr/>
    </dgm:pt>
    <dgm:pt modelId="{B8A15B13-2C45-49D2-B78A-12F0F92E79A5}" type="pres">
      <dgm:prSet presAssocID="{DD8A9354-8BCE-416F-B2E6-4A3D9C195C2B}" presName="rect3" presStyleLbl="alignAcc1" presStyleIdx="2" presStyleCnt="4"/>
      <dgm:spPr/>
    </dgm:pt>
    <dgm:pt modelId="{B73E6AF2-CAA4-4BE6-B1E9-23D431766E50}" type="pres">
      <dgm:prSet presAssocID="{CA275E4B-F50E-4746-9AAD-A78EDBADE8A6}" presName="vertSpace4" presStyleLbl="node1" presStyleIdx="2" presStyleCnt="4"/>
      <dgm:spPr/>
    </dgm:pt>
    <dgm:pt modelId="{3345C937-380E-4144-90E8-C334F1D4B3F3}" type="pres">
      <dgm:prSet presAssocID="{CA275E4B-F50E-4746-9AAD-A78EDBADE8A6}" presName="circle4" presStyleLbl="node1" presStyleIdx="3" presStyleCnt="4"/>
      <dgm:spPr/>
    </dgm:pt>
    <dgm:pt modelId="{9B6F4E27-C795-4C09-8C92-117EA1803C24}" type="pres">
      <dgm:prSet presAssocID="{CA275E4B-F50E-4746-9AAD-A78EDBADE8A6}" presName="rect4" presStyleLbl="alignAcc1" presStyleIdx="3" presStyleCnt="4"/>
      <dgm:spPr/>
    </dgm:pt>
    <dgm:pt modelId="{1585BF65-DD25-44C9-A321-BA81C513CF08}" type="pres">
      <dgm:prSet presAssocID="{4A9AE20A-6C87-4E7E-BBCC-4EABCCF27203}" presName="rect1ParTx" presStyleLbl="alignAcc1" presStyleIdx="3" presStyleCnt="4">
        <dgm:presLayoutVars>
          <dgm:chMax val="1"/>
          <dgm:bulletEnabled val="1"/>
        </dgm:presLayoutVars>
      </dgm:prSet>
      <dgm:spPr/>
    </dgm:pt>
    <dgm:pt modelId="{CB67734D-593F-44DC-B641-19F05D2E90C7}" type="pres">
      <dgm:prSet presAssocID="{4A9AE20A-6C87-4E7E-BBCC-4EABCCF27203}" presName="rect1ChTx" presStyleLbl="alignAcc1" presStyleIdx="3" presStyleCnt="4">
        <dgm:presLayoutVars>
          <dgm:bulletEnabled val="1"/>
        </dgm:presLayoutVars>
      </dgm:prSet>
      <dgm:spPr/>
    </dgm:pt>
    <dgm:pt modelId="{957C1155-BBD8-4D71-AE6B-C0BEF0572916}" type="pres">
      <dgm:prSet presAssocID="{C198BF84-632A-4DF3-B696-5F3C9E3F76CA}" presName="rect2ParTx" presStyleLbl="alignAcc1" presStyleIdx="3" presStyleCnt="4">
        <dgm:presLayoutVars>
          <dgm:chMax val="1"/>
          <dgm:bulletEnabled val="1"/>
        </dgm:presLayoutVars>
      </dgm:prSet>
      <dgm:spPr/>
    </dgm:pt>
    <dgm:pt modelId="{0FD05A63-F41E-4059-990C-6FD33837F3B5}" type="pres">
      <dgm:prSet presAssocID="{C198BF84-632A-4DF3-B696-5F3C9E3F76CA}" presName="rect2ChTx" presStyleLbl="alignAcc1" presStyleIdx="3" presStyleCnt="4">
        <dgm:presLayoutVars>
          <dgm:bulletEnabled val="1"/>
        </dgm:presLayoutVars>
      </dgm:prSet>
      <dgm:spPr/>
    </dgm:pt>
    <dgm:pt modelId="{57FF58D0-0C52-4C69-BD32-D88CF4BBF120}" type="pres">
      <dgm:prSet presAssocID="{DD8A9354-8BCE-416F-B2E6-4A3D9C195C2B}" presName="rect3ParTx" presStyleLbl="alignAcc1" presStyleIdx="3" presStyleCnt="4">
        <dgm:presLayoutVars>
          <dgm:chMax val="1"/>
          <dgm:bulletEnabled val="1"/>
        </dgm:presLayoutVars>
      </dgm:prSet>
      <dgm:spPr/>
    </dgm:pt>
    <dgm:pt modelId="{2A2AF7B4-D48D-4AE8-99D6-CFB1A475E158}" type="pres">
      <dgm:prSet presAssocID="{DD8A9354-8BCE-416F-B2E6-4A3D9C195C2B}" presName="rect3ChTx" presStyleLbl="alignAcc1" presStyleIdx="3" presStyleCnt="4">
        <dgm:presLayoutVars>
          <dgm:bulletEnabled val="1"/>
        </dgm:presLayoutVars>
      </dgm:prSet>
      <dgm:spPr/>
    </dgm:pt>
    <dgm:pt modelId="{32C2CB91-66D8-4CD2-BBA1-F21567F9E0EB}" type="pres">
      <dgm:prSet presAssocID="{CA275E4B-F50E-4746-9AAD-A78EDBADE8A6}" presName="rect4ParTx" presStyleLbl="alignAcc1" presStyleIdx="3" presStyleCnt="4">
        <dgm:presLayoutVars>
          <dgm:chMax val="1"/>
          <dgm:bulletEnabled val="1"/>
        </dgm:presLayoutVars>
      </dgm:prSet>
      <dgm:spPr/>
    </dgm:pt>
    <dgm:pt modelId="{A4712D97-F17E-423D-94D0-93A986772444}" type="pres">
      <dgm:prSet presAssocID="{CA275E4B-F50E-4746-9AAD-A78EDBADE8A6}" presName="rect4ChTx" presStyleLbl="alignAcc1" presStyleIdx="3" presStyleCnt="4">
        <dgm:presLayoutVars>
          <dgm:bulletEnabled val="1"/>
        </dgm:presLayoutVars>
      </dgm:prSet>
      <dgm:spPr/>
    </dgm:pt>
  </dgm:ptLst>
  <dgm:cxnLst>
    <dgm:cxn modelId="{4469D00E-5BDB-4DAB-994B-DD8A08110F36}" type="presOf" srcId="{6CE66847-5EE3-4D78-8788-6BA26D393848}" destId="{CB67734D-593F-44DC-B641-19F05D2E90C7}" srcOrd="0" destOrd="1" presId="urn:microsoft.com/office/officeart/2005/8/layout/target3"/>
    <dgm:cxn modelId="{9308AB0F-7A25-4658-A1A0-6F5CD82D6FC3}" srcId="{1CCB56C6-4B90-4B23-B815-2D3CD16AC0DB}" destId="{4A9AE20A-6C87-4E7E-BBCC-4EABCCF27203}" srcOrd="0" destOrd="0" parTransId="{8A15C345-1051-45FE-A27D-E6C0892690CD}" sibTransId="{38225852-E0DF-4291-B6F0-7FCDCCEBBED2}"/>
    <dgm:cxn modelId="{25092111-86FC-4105-AD03-EA71BFA5A3BA}" type="presOf" srcId="{6D0E1B8B-F886-4B96-8457-8425AF57C466}" destId="{2A2AF7B4-D48D-4AE8-99D6-CFB1A475E158}" srcOrd="0" destOrd="0" presId="urn:microsoft.com/office/officeart/2005/8/layout/target3"/>
    <dgm:cxn modelId="{05F58613-006A-409F-984A-5C52B1191EDF}" srcId="{C198BF84-632A-4DF3-B696-5F3C9E3F76CA}" destId="{57D230A6-8B40-41EC-9970-DC0FE171D531}" srcOrd="0" destOrd="0" parTransId="{308359CD-2850-4058-BE9F-FE8FD767DF43}" sibTransId="{26CF73E0-FCF3-462D-98BF-F85A49082F29}"/>
    <dgm:cxn modelId="{88D99A16-A6EB-496D-80A6-B7FD49EC3C5F}" type="presOf" srcId="{1CCB56C6-4B90-4B23-B815-2D3CD16AC0DB}" destId="{0FC69CB2-2F3A-43A9-9898-C78CBEF4720D}" srcOrd="0" destOrd="0" presId="urn:microsoft.com/office/officeart/2005/8/layout/target3"/>
    <dgm:cxn modelId="{4222ED1B-EA5A-4CD2-A2CA-47F3ABF03802}" srcId="{4A9AE20A-6C87-4E7E-BBCC-4EABCCF27203}" destId="{6CE66847-5EE3-4D78-8788-6BA26D393848}" srcOrd="1" destOrd="0" parTransId="{4A76A151-926F-4DD1-824E-7479FAB47A30}" sibTransId="{98DFAE5F-42B3-4A98-A846-662936B79F3A}"/>
    <dgm:cxn modelId="{31B4DB21-57E9-4A71-BB04-E2DBF7C5D0DA}" srcId="{1CCB56C6-4B90-4B23-B815-2D3CD16AC0DB}" destId="{CA275E4B-F50E-4746-9AAD-A78EDBADE8A6}" srcOrd="3" destOrd="0" parTransId="{B0DE0C6B-7947-4170-BC5D-803126E41EDD}" sibTransId="{1DB4D6BA-5B75-46F4-B631-9E93DEFC83FB}"/>
    <dgm:cxn modelId="{DE959627-51A3-46ED-BBA3-288DFD8C3E61}" type="presOf" srcId="{EED2B1C8-CF30-4F8B-BF9A-8B3E469FDDA1}" destId="{CB67734D-593F-44DC-B641-19F05D2E90C7}" srcOrd="0" destOrd="0" presId="urn:microsoft.com/office/officeart/2005/8/layout/target3"/>
    <dgm:cxn modelId="{9D28572E-4CFD-41B2-AC01-D5DFD97A4E78}" type="presOf" srcId="{BE835D2A-458A-44A2-B3A3-673728489A21}" destId="{A4712D97-F17E-423D-94D0-93A986772444}" srcOrd="0" destOrd="2" presId="urn:microsoft.com/office/officeart/2005/8/layout/target3"/>
    <dgm:cxn modelId="{159CF75F-9D78-45EC-8E5C-875F42CD274A}" type="presOf" srcId="{DD8A9354-8BCE-416F-B2E6-4A3D9C195C2B}" destId="{57FF58D0-0C52-4C69-BD32-D88CF4BBF120}" srcOrd="1" destOrd="0" presId="urn:microsoft.com/office/officeart/2005/8/layout/target3"/>
    <dgm:cxn modelId="{26571C41-5829-4723-8A94-B70DCD9F826F}" type="presOf" srcId="{4A9AE20A-6C87-4E7E-BBCC-4EABCCF27203}" destId="{66396C54-8DB5-4E84-926E-1AFBF7561CE7}" srcOrd="0" destOrd="0" presId="urn:microsoft.com/office/officeart/2005/8/layout/target3"/>
    <dgm:cxn modelId="{4D34F566-D8B7-47C1-A69C-9E09D6D2D3AB}" type="presOf" srcId="{57D230A6-8B40-41EC-9970-DC0FE171D531}" destId="{0FD05A63-F41E-4059-990C-6FD33837F3B5}" srcOrd="0" destOrd="0" presId="urn:microsoft.com/office/officeart/2005/8/layout/target3"/>
    <dgm:cxn modelId="{A82E4769-E52A-440B-A36E-E8ADDD4CD71A}" srcId="{CA275E4B-F50E-4746-9AAD-A78EDBADE8A6}" destId="{CE6F4917-DD09-412C-AD09-552D1846192E}" srcOrd="1" destOrd="0" parTransId="{523BDADC-014A-4CC0-B64B-73B393731FD1}" sibTransId="{E2167AEC-32B7-4C9E-8E29-EAAD95E7FE8F}"/>
    <dgm:cxn modelId="{D629786F-73D8-4DB8-9F58-2439FF953AAE}" srcId="{1CCB56C6-4B90-4B23-B815-2D3CD16AC0DB}" destId="{C198BF84-632A-4DF3-B696-5F3C9E3F76CA}" srcOrd="1" destOrd="0" parTransId="{2FFEE617-475F-48C1-BA11-C01C4A6A5901}" sibTransId="{531B4EEC-9274-461F-93FE-54C62683D99E}"/>
    <dgm:cxn modelId="{F93EA674-C42A-44B9-81AC-6D25D5C1CB09}" srcId="{CA275E4B-F50E-4746-9AAD-A78EDBADE8A6}" destId="{BE835D2A-458A-44A2-B3A3-673728489A21}" srcOrd="2" destOrd="0" parTransId="{1F56D1D1-1566-403E-88CB-2D0F8287473D}" sibTransId="{AA5E7EFF-C527-4FF8-A866-761776BC94F9}"/>
    <dgm:cxn modelId="{2FAD1B7E-3D54-4932-B6D8-0B340A6DE5C7}" type="presOf" srcId="{6ACCC4FA-6F2D-43DA-AE3B-70402B6848EA}" destId="{A4712D97-F17E-423D-94D0-93A986772444}" srcOrd="0" destOrd="0" presId="urn:microsoft.com/office/officeart/2005/8/layout/target3"/>
    <dgm:cxn modelId="{33B29581-47FE-4CBF-8975-675BEF8C48A7}" type="presOf" srcId="{4A9AE20A-6C87-4E7E-BBCC-4EABCCF27203}" destId="{1585BF65-DD25-44C9-A321-BA81C513CF08}" srcOrd="1" destOrd="0" presId="urn:microsoft.com/office/officeart/2005/8/layout/target3"/>
    <dgm:cxn modelId="{C8F01998-BAFD-4785-93F4-C86E21B93B94}" type="presOf" srcId="{C198BF84-632A-4DF3-B696-5F3C9E3F76CA}" destId="{4A7AB212-E94A-4BA1-9433-2471C6FEBCB6}" srcOrd="0" destOrd="0" presId="urn:microsoft.com/office/officeart/2005/8/layout/target3"/>
    <dgm:cxn modelId="{57769AA6-264C-4367-BE2B-11C8CAFE909A}" type="presOf" srcId="{DD8A9354-8BCE-416F-B2E6-4A3D9C195C2B}" destId="{B8A15B13-2C45-49D2-B78A-12F0F92E79A5}" srcOrd="0" destOrd="0" presId="urn:microsoft.com/office/officeart/2005/8/layout/target3"/>
    <dgm:cxn modelId="{B45081B1-DD13-4AB2-8512-F318319D35B9}" srcId="{1CCB56C6-4B90-4B23-B815-2D3CD16AC0DB}" destId="{DD8A9354-8BCE-416F-B2E6-4A3D9C195C2B}" srcOrd="2" destOrd="0" parTransId="{33A7F527-431C-4880-95DC-083EFEDC0AA9}" sibTransId="{9D7673B5-2D9C-4D8B-A737-4E37192B698D}"/>
    <dgm:cxn modelId="{8FB37BB3-5AD2-475B-BC0A-8E50C49EF496}" type="presOf" srcId="{CA275E4B-F50E-4746-9AAD-A78EDBADE8A6}" destId="{9B6F4E27-C795-4C09-8C92-117EA1803C24}" srcOrd="0" destOrd="0" presId="urn:microsoft.com/office/officeart/2005/8/layout/target3"/>
    <dgm:cxn modelId="{2F5EA8B4-1FD6-4689-B224-1CB9CF098D7F}" type="presOf" srcId="{CA275E4B-F50E-4746-9AAD-A78EDBADE8A6}" destId="{32C2CB91-66D8-4CD2-BBA1-F21567F9E0EB}" srcOrd="1" destOrd="0" presId="urn:microsoft.com/office/officeart/2005/8/layout/target3"/>
    <dgm:cxn modelId="{72398AC7-6AFA-437B-94FF-D0C882FD85FE}" srcId="{CA275E4B-F50E-4746-9AAD-A78EDBADE8A6}" destId="{6ACCC4FA-6F2D-43DA-AE3B-70402B6848EA}" srcOrd="0" destOrd="0" parTransId="{8D27DAEE-2E10-4A19-A749-F74787E34081}" sibTransId="{00A3BB32-951C-4367-9B1C-DEDB480ED4A9}"/>
    <dgm:cxn modelId="{8D6E9FC8-57BD-46AC-8347-4FE198E5D5A1}" type="presOf" srcId="{C198BF84-632A-4DF3-B696-5F3C9E3F76CA}" destId="{957C1155-BBD8-4D71-AE6B-C0BEF0572916}" srcOrd="1" destOrd="0" presId="urn:microsoft.com/office/officeart/2005/8/layout/target3"/>
    <dgm:cxn modelId="{A276CDD8-5B1F-4E99-9214-1E260353AC90}" srcId="{DD8A9354-8BCE-416F-B2E6-4A3D9C195C2B}" destId="{6D0E1B8B-F886-4B96-8457-8425AF57C466}" srcOrd="0" destOrd="0" parTransId="{4981959B-1805-492B-A7D2-65B4AF47DFAF}" sibTransId="{6D67EFE0-0295-4C78-8594-815BFEAAFADF}"/>
    <dgm:cxn modelId="{47C8D4E7-3AE4-436A-969B-35FFB8EC1C69}" srcId="{4A9AE20A-6C87-4E7E-BBCC-4EABCCF27203}" destId="{EED2B1C8-CF30-4F8B-BF9A-8B3E469FDDA1}" srcOrd="0" destOrd="0" parTransId="{BE1F12DF-137D-400E-9F78-A9997D3F9F08}" sibTransId="{E3AABB87-005D-4DF6-BAD8-F9283E9FFF6C}"/>
    <dgm:cxn modelId="{539882EA-477B-45FC-AD0C-99D33611BAEE}" type="presOf" srcId="{CE6F4917-DD09-412C-AD09-552D1846192E}" destId="{A4712D97-F17E-423D-94D0-93A986772444}" srcOrd="0" destOrd="1" presId="urn:microsoft.com/office/officeart/2005/8/layout/target3"/>
    <dgm:cxn modelId="{DC4911ED-BB6C-455B-B4F2-762371F065C4}" type="presParOf" srcId="{0FC69CB2-2F3A-43A9-9898-C78CBEF4720D}" destId="{ADFDA8A7-B651-49D2-93BD-1036D3F560F9}" srcOrd="0" destOrd="0" presId="urn:microsoft.com/office/officeart/2005/8/layout/target3"/>
    <dgm:cxn modelId="{89A54237-D474-4DA8-924E-B5C5F728CE2C}" type="presParOf" srcId="{0FC69CB2-2F3A-43A9-9898-C78CBEF4720D}" destId="{CB480EBF-B599-4931-BF7A-32DF7D5B0CD5}" srcOrd="1" destOrd="0" presId="urn:microsoft.com/office/officeart/2005/8/layout/target3"/>
    <dgm:cxn modelId="{154CEDAF-2D14-45CC-86C0-9B5DE9B58F3E}" type="presParOf" srcId="{0FC69CB2-2F3A-43A9-9898-C78CBEF4720D}" destId="{66396C54-8DB5-4E84-926E-1AFBF7561CE7}" srcOrd="2" destOrd="0" presId="urn:microsoft.com/office/officeart/2005/8/layout/target3"/>
    <dgm:cxn modelId="{B5BE2A65-866B-412E-91E8-5A06112519D1}" type="presParOf" srcId="{0FC69CB2-2F3A-43A9-9898-C78CBEF4720D}" destId="{48980F8F-508E-4B21-B3DC-353170A4BEED}" srcOrd="3" destOrd="0" presId="urn:microsoft.com/office/officeart/2005/8/layout/target3"/>
    <dgm:cxn modelId="{C795E4F8-98A3-4CF5-917F-06253FCC6609}" type="presParOf" srcId="{0FC69CB2-2F3A-43A9-9898-C78CBEF4720D}" destId="{3503899A-A448-4FEE-9DF8-86B4DDFAA0B5}" srcOrd="4" destOrd="0" presId="urn:microsoft.com/office/officeart/2005/8/layout/target3"/>
    <dgm:cxn modelId="{9CED7994-6BED-4A83-8B85-6CE9505F539A}" type="presParOf" srcId="{0FC69CB2-2F3A-43A9-9898-C78CBEF4720D}" destId="{4A7AB212-E94A-4BA1-9433-2471C6FEBCB6}" srcOrd="5" destOrd="0" presId="urn:microsoft.com/office/officeart/2005/8/layout/target3"/>
    <dgm:cxn modelId="{417D5F78-4321-4C93-960E-5B799018119C}" type="presParOf" srcId="{0FC69CB2-2F3A-43A9-9898-C78CBEF4720D}" destId="{89629EA4-7B04-4863-BD66-BFB7ACD7E9B9}" srcOrd="6" destOrd="0" presId="urn:microsoft.com/office/officeart/2005/8/layout/target3"/>
    <dgm:cxn modelId="{6F3F89E2-2697-4329-AE86-2F3C04BB98BE}" type="presParOf" srcId="{0FC69CB2-2F3A-43A9-9898-C78CBEF4720D}" destId="{C7A0634E-6110-443D-A61F-1478B12D2DC6}" srcOrd="7" destOrd="0" presId="urn:microsoft.com/office/officeart/2005/8/layout/target3"/>
    <dgm:cxn modelId="{6FC38A65-6394-4C7C-971A-F722B76357C7}" type="presParOf" srcId="{0FC69CB2-2F3A-43A9-9898-C78CBEF4720D}" destId="{B8A15B13-2C45-49D2-B78A-12F0F92E79A5}" srcOrd="8" destOrd="0" presId="urn:microsoft.com/office/officeart/2005/8/layout/target3"/>
    <dgm:cxn modelId="{82443FFA-3046-475A-8B76-114B82DC0527}" type="presParOf" srcId="{0FC69CB2-2F3A-43A9-9898-C78CBEF4720D}" destId="{B73E6AF2-CAA4-4BE6-B1E9-23D431766E50}" srcOrd="9" destOrd="0" presId="urn:microsoft.com/office/officeart/2005/8/layout/target3"/>
    <dgm:cxn modelId="{5D6408E8-E0DA-402A-849A-D749D4BFA281}" type="presParOf" srcId="{0FC69CB2-2F3A-43A9-9898-C78CBEF4720D}" destId="{3345C937-380E-4144-90E8-C334F1D4B3F3}" srcOrd="10" destOrd="0" presId="urn:microsoft.com/office/officeart/2005/8/layout/target3"/>
    <dgm:cxn modelId="{3037AD60-C8A0-4A38-B28F-D3AD9CF3F2B4}" type="presParOf" srcId="{0FC69CB2-2F3A-43A9-9898-C78CBEF4720D}" destId="{9B6F4E27-C795-4C09-8C92-117EA1803C24}" srcOrd="11" destOrd="0" presId="urn:microsoft.com/office/officeart/2005/8/layout/target3"/>
    <dgm:cxn modelId="{8B24D938-8941-4E4B-9847-6EE0EBBF174B}" type="presParOf" srcId="{0FC69CB2-2F3A-43A9-9898-C78CBEF4720D}" destId="{1585BF65-DD25-44C9-A321-BA81C513CF08}" srcOrd="12" destOrd="0" presId="urn:microsoft.com/office/officeart/2005/8/layout/target3"/>
    <dgm:cxn modelId="{B85B393A-B975-4D35-A641-C8D16D746662}" type="presParOf" srcId="{0FC69CB2-2F3A-43A9-9898-C78CBEF4720D}" destId="{CB67734D-593F-44DC-B641-19F05D2E90C7}" srcOrd="13" destOrd="0" presId="urn:microsoft.com/office/officeart/2005/8/layout/target3"/>
    <dgm:cxn modelId="{ED7E86BC-874B-46CF-BC91-C17176A605F8}" type="presParOf" srcId="{0FC69CB2-2F3A-43A9-9898-C78CBEF4720D}" destId="{957C1155-BBD8-4D71-AE6B-C0BEF0572916}" srcOrd="14" destOrd="0" presId="urn:microsoft.com/office/officeart/2005/8/layout/target3"/>
    <dgm:cxn modelId="{8282C927-211C-4D34-9343-CAEB3F3C9B48}" type="presParOf" srcId="{0FC69CB2-2F3A-43A9-9898-C78CBEF4720D}" destId="{0FD05A63-F41E-4059-990C-6FD33837F3B5}" srcOrd="15" destOrd="0" presId="urn:microsoft.com/office/officeart/2005/8/layout/target3"/>
    <dgm:cxn modelId="{BC0F46AA-054C-479E-8F46-3117A2634C28}" type="presParOf" srcId="{0FC69CB2-2F3A-43A9-9898-C78CBEF4720D}" destId="{57FF58D0-0C52-4C69-BD32-D88CF4BBF120}" srcOrd="16" destOrd="0" presId="urn:microsoft.com/office/officeart/2005/8/layout/target3"/>
    <dgm:cxn modelId="{A560D092-6A1B-477F-B0FC-9E8F9FA6A242}" type="presParOf" srcId="{0FC69CB2-2F3A-43A9-9898-C78CBEF4720D}" destId="{2A2AF7B4-D48D-4AE8-99D6-CFB1A475E158}" srcOrd="17" destOrd="0" presId="urn:microsoft.com/office/officeart/2005/8/layout/target3"/>
    <dgm:cxn modelId="{6705143C-DD82-4F00-967E-FCA0F0578878}" type="presParOf" srcId="{0FC69CB2-2F3A-43A9-9898-C78CBEF4720D}" destId="{32C2CB91-66D8-4CD2-BBA1-F21567F9E0EB}" srcOrd="18" destOrd="0" presId="urn:microsoft.com/office/officeart/2005/8/layout/target3"/>
    <dgm:cxn modelId="{5FE483D5-B0A6-4EFD-9BA9-3D4F99995D1B}" type="presParOf" srcId="{0FC69CB2-2F3A-43A9-9898-C78CBEF4720D}" destId="{A4712D97-F17E-423D-94D0-93A986772444}"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91DB0-134E-47A1-9011-D698A0850A2F}">
      <dsp:nvSpPr>
        <dsp:cNvPr id="0" name=""/>
        <dsp:cNvSpPr/>
      </dsp:nvSpPr>
      <dsp:spPr>
        <a:xfrm rot="16200000">
          <a:off x="997884" y="-997884"/>
          <a:ext cx="2463121" cy="4458890"/>
        </a:xfrm>
        <a:prstGeom prst="round1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b="1" u="sng" kern="1200" dirty="0">
              <a:solidFill>
                <a:srgbClr val="FF0000"/>
              </a:solidFill>
              <a:effectLst/>
            </a:rPr>
            <a:t>Comparison of Data</a:t>
          </a:r>
        </a:p>
        <a:p>
          <a:pPr marL="171450" lvl="1" indent="-171450" algn="l" defTabSz="800100">
            <a:lnSpc>
              <a:spcPct val="90000"/>
            </a:lnSpc>
            <a:spcBef>
              <a:spcPct val="0"/>
            </a:spcBef>
            <a:spcAft>
              <a:spcPct val="15000"/>
            </a:spcAft>
            <a:buChar char="•"/>
          </a:pPr>
          <a:r>
            <a:rPr lang="en-IN" sz="1800" b="0" i="0" kern="1200" dirty="0"/>
            <a:t>You want to compare one set of value(s) with another</a:t>
          </a:r>
          <a:endParaRPr lang="en-US" sz="1800" kern="1200" dirty="0"/>
        </a:p>
        <a:p>
          <a:pPr marL="171450" lvl="1" indent="-171450" algn="l" defTabSz="800100">
            <a:lnSpc>
              <a:spcPct val="90000"/>
            </a:lnSpc>
            <a:spcBef>
              <a:spcPct val="0"/>
            </a:spcBef>
            <a:spcAft>
              <a:spcPct val="15000"/>
            </a:spcAft>
            <a:buChar char="•"/>
          </a:pPr>
          <a:r>
            <a:rPr lang="en-US" sz="1800" kern="1200" dirty="0"/>
            <a:t>To Identify high and Low of the data</a:t>
          </a:r>
        </a:p>
        <a:p>
          <a:pPr marL="171450" lvl="1" indent="-171450" algn="l" defTabSz="800100">
            <a:lnSpc>
              <a:spcPct val="90000"/>
            </a:lnSpc>
            <a:spcBef>
              <a:spcPct val="0"/>
            </a:spcBef>
            <a:spcAft>
              <a:spcPct val="15000"/>
            </a:spcAft>
            <a:buChar char="•"/>
          </a:pPr>
          <a:r>
            <a:rPr lang="en-US" sz="1800" kern="1200" dirty="0"/>
            <a:t>Example from the portfolio which sector is doing best or worst </a:t>
          </a:r>
        </a:p>
      </dsp:txBody>
      <dsp:txXfrm rot="5400000">
        <a:off x="-1" y="1"/>
        <a:ext cx="4458890" cy="1847340"/>
      </dsp:txXfrm>
    </dsp:sp>
    <dsp:sp modelId="{04BB59F3-F93D-4961-A2BB-2D82D3290A7D}">
      <dsp:nvSpPr>
        <dsp:cNvPr id="0" name=""/>
        <dsp:cNvSpPr/>
      </dsp:nvSpPr>
      <dsp:spPr>
        <a:xfrm>
          <a:off x="4458890" y="0"/>
          <a:ext cx="4458890" cy="2463121"/>
        </a:xfrm>
        <a:prstGeom prst="round1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b="1" u="sng" kern="1200" dirty="0">
              <a:solidFill>
                <a:srgbClr val="FF0000"/>
              </a:solidFill>
            </a:rPr>
            <a:t>Relationship Data</a:t>
          </a:r>
        </a:p>
        <a:p>
          <a:pPr marL="171450" lvl="1" indent="-171450" algn="l" defTabSz="800100">
            <a:lnSpc>
              <a:spcPct val="90000"/>
            </a:lnSpc>
            <a:spcBef>
              <a:spcPct val="0"/>
            </a:spcBef>
            <a:spcAft>
              <a:spcPct val="15000"/>
            </a:spcAft>
            <a:buChar char="•"/>
          </a:pPr>
          <a:r>
            <a:rPr lang="en-IN" sz="1800" b="0" i="0" kern="1200" dirty="0"/>
            <a:t>You want to establish (or show) relationship between 2 (or more) variables</a:t>
          </a:r>
          <a:br>
            <a:rPr lang="en-IN" sz="1800" kern="1200" dirty="0"/>
          </a:br>
          <a:r>
            <a:rPr lang="en-IN" sz="1800" b="0" i="0" kern="1200" dirty="0"/>
            <a:t>Examples: which sector gives more revenue at minimum customer</a:t>
          </a:r>
          <a:endParaRPr lang="en-US" sz="1800" b="0" kern="1200" dirty="0"/>
        </a:p>
        <a:p>
          <a:pPr marL="171450" lvl="1" indent="-171450" algn="l" defTabSz="800100">
            <a:lnSpc>
              <a:spcPct val="90000"/>
            </a:lnSpc>
            <a:spcBef>
              <a:spcPct val="0"/>
            </a:spcBef>
            <a:spcAft>
              <a:spcPct val="15000"/>
            </a:spcAft>
            <a:buChar char="•"/>
          </a:pPr>
          <a:r>
            <a:rPr lang="en-US" sz="1800" kern="1200" dirty="0"/>
            <a:t>.</a:t>
          </a:r>
        </a:p>
      </dsp:txBody>
      <dsp:txXfrm>
        <a:off x="4458890" y="0"/>
        <a:ext cx="4458890" cy="1847340"/>
      </dsp:txXfrm>
    </dsp:sp>
    <dsp:sp modelId="{DF97A0CF-41A6-42F5-96FB-520E3C5BFA48}">
      <dsp:nvSpPr>
        <dsp:cNvPr id="0" name=""/>
        <dsp:cNvSpPr/>
      </dsp:nvSpPr>
      <dsp:spPr>
        <a:xfrm rot="10800000">
          <a:off x="0" y="2463121"/>
          <a:ext cx="4458890" cy="2463121"/>
        </a:xfrm>
        <a:prstGeom prst="round1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b="1" u="sng" kern="1200" dirty="0">
              <a:solidFill>
                <a:srgbClr val="FF0000"/>
              </a:solidFill>
            </a:rPr>
            <a:t>Composition of Data</a:t>
          </a:r>
        </a:p>
        <a:p>
          <a:pPr marL="171450" lvl="1" indent="-171450" algn="l" defTabSz="800100">
            <a:lnSpc>
              <a:spcPct val="90000"/>
            </a:lnSpc>
            <a:spcBef>
              <a:spcPct val="0"/>
            </a:spcBef>
            <a:spcAft>
              <a:spcPct val="15000"/>
            </a:spcAft>
            <a:buChar char="•"/>
          </a:pPr>
          <a:r>
            <a:rPr lang="en-US" sz="1800" kern="1200" dirty="0"/>
            <a:t>To understand how the data value breaks down into constituents</a:t>
          </a:r>
        </a:p>
        <a:p>
          <a:pPr marL="171450" lvl="1" indent="-171450" algn="l" defTabSz="800100">
            <a:lnSpc>
              <a:spcPct val="90000"/>
            </a:lnSpc>
            <a:spcBef>
              <a:spcPct val="0"/>
            </a:spcBef>
            <a:spcAft>
              <a:spcPct val="15000"/>
            </a:spcAft>
            <a:buChar char="•"/>
          </a:pPr>
          <a:r>
            <a:rPr lang="en-IN" sz="1800" b="0" i="0" kern="1200" dirty="0"/>
            <a:t>which attempt to show viewers “this is how my data is composed.” </a:t>
          </a:r>
          <a:endParaRPr lang="en-US" sz="1800" u="none" kern="1200" dirty="0"/>
        </a:p>
        <a:p>
          <a:pPr marL="171450" lvl="1" indent="-171450" algn="l" defTabSz="800100">
            <a:lnSpc>
              <a:spcPct val="90000"/>
            </a:lnSpc>
            <a:spcBef>
              <a:spcPct val="0"/>
            </a:spcBef>
            <a:spcAft>
              <a:spcPct val="15000"/>
            </a:spcAft>
            <a:buChar char="•"/>
          </a:pPr>
          <a:endParaRPr lang="en-US" sz="1800" u="none" kern="1200" dirty="0"/>
        </a:p>
      </dsp:txBody>
      <dsp:txXfrm rot="10800000">
        <a:off x="0" y="3078901"/>
        <a:ext cx="4458890" cy="1847340"/>
      </dsp:txXfrm>
    </dsp:sp>
    <dsp:sp modelId="{369F953B-4015-46AA-A455-EAB99F82F755}">
      <dsp:nvSpPr>
        <dsp:cNvPr id="0" name=""/>
        <dsp:cNvSpPr/>
      </dsp:nvSpPr>
      <dsp:spPr>
        <a:xfrm rot="5400000">
          <a:off x="5456774" y="1465236"/>
          <a:ext cx="2463121" cy="4458890"/>
        </a:xfrm>
        <a:prstGeom prst="round1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b="1" u="sng" kern="1200" dirty="0">
              <a:solidFill>
                <a:srgbClr val="FF0000"/>
              </a:solidFill>
            </a:rPr>
            <a:t>Distribution of data</a:t>
          </a:r>
        </a:p>
        <a:p>
          <a:pPr marL="114300" lvl="1" indent="-114300" algn="l" defTabSz="622300">
            <a:lnSpc>
              <a:spcPct val="90000"/>
            </a:lnSpc>
            <a:spcBef>
              <a:spcPct val="0"/>
            </a:spcBef>
            <a:spcAft>
              <a:spcPct val="15000"/>
            </a:spcAft>
            <a:buChar char="•"/>
          </a:pPr>
          <a:r>
            <a:rPr lang="en-IN" sz="1400" b="0" i="0" kern="1200" dirty="0"/>
            <a:t>You want to show the distribution of a set of values (to understand the outliers, normal ranges etc.)</a:t>
          </a:r>
          <a:br>
            <a:rPr lang="en-IN" sz="1400" kern="1200" dirty="0"/>
          </a:br>
          <a:r>
            <a:rPr lang="en-IN" sz="1400" b="1" i="0" kern="1200" dirty="0"/>
            <a:t>Examples: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For example, in sales, it is said that 20% of customers are responsible for 80% of sales</a:t>
          </a:r>
        </a:p>
      </dsp:txBody>
      <dsp:txXfrm rot="-5400000">
        <a:off x="4458889" y="3078901"/>
        <a:ext cx="4458890" cy="1847340"/>
      </dsp:txXfrm>
    </dsp:sp>
    <dsp:sp modelId="{D1FF089E-7B8F-400C-8148-43428B090234}">
      <dsp:nvSpPr>
        <dsp:cNvPr id="0" name=""/>
        <dsp:cNvSpPr/>
      </dsp:nvSpPr>
      <dsp:spPr>
        <a:xfrm>
          <a:off x="3121222" y="1847340"/>
          <a:ext cx="2675334" cy="1231560"/>
        </a:xfrm>
        <a:prstGeom prst="roundRect">
          <a:avLst/>
        </a:prstGeom>
        <a:solidFill>
          <a:schemeClr val="lt1"/>
        </a:solidFill>
        <a:ln w="25400" cap="flat" cmpd="sng" algn="ctr">
          <a:solidFill>
            <a:schemeClr val="accent6"/>
          </a:solidFill>
          <a:prstDash val="solid"/>
        </a:ln>
        <a:effectLst/>
        <a:scene3d>
          <a:camera prst="orthographicFront">
            <a:rot lat="0" lon="0" rev="0"/>
          </a:camera>
          <a:lightRig rig="contrasting" dir="t">
            <a:rot lat="0" lon="0" rev="1200000"/>
          </a:lightRig>
        </a:scene3d>
        <a:sp3d z="300000"/>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Selecting Right Chart for your data</a:t>
          </a:r>
        </a:p>
      </dsp:txBody>
      <dsp:txXfrm>
        <a:off x="3181342" y="1907460"/>
        <a:ext cx="2555094" cy="1111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DA8A7-B651-49D2-93BD-1036D3F560F9}">
      <dsp:nvSpPr>
        <dsp:cNvPr id="0" name=""/>
        <dsp:cNvSpPr/>
      </dsp:nvSpPr>
      <dsp:spPr>
        <a:xfrm>
          <a:off x="0" y="0"/>
          <a:ext cx="5364163" cy="5364163"/>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396C54-8DB5-4E84-926E-1AFBF7561CE7}">
      <dsp:nvSpPr>
        <dsp:cNvPr id="0" name=""/>
        <dsp:cNvSpPr/>
      </dsp:nvSpPr>
      <dsp:spPr>
        <a:xfrm>
          <a:off x="2682081" y="0"/>
          <a:ext cx="6415423" cy="5364163"/>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Comparisons of data</a:t>
          </a:r>
          <a:endParaRPr lang="en-US" sz="1800" kern="1200"/>
        </a:p>
      </dsp:txBody>
      <dsp:txXfrm>
        <a:off x="2682081" y="0"/>
        <a:ext cx="3207711" cy="1139884"/>
      </dsp:txXfrm>
    </dsp:sp>
    <dsp:sp modelId="{3503899A-A448-4FEE-9DF8-86B4DDFAA0B5}">
      <dsp:nvSpPr>
        <dsp:cNvPr id="0" name=""/>
        <dsp:cNvSpPr/>
      </dsp:nvSpPr>
      <dsp:spPr>
        <a:xfrm>
          <a:off x="704046" y="1139884"/>
          <a:ext cx="3956070" cy="395607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A7AB212-E94A-4BA1-9433-2471C6FEBCB6}">
      <dsp:nvSpPr>
        <dsp:cNvPr id="0" name=""/>
        <dsp:cNvSpPr/>
      </dsp:nvSpPr>
      <dsp:spPr>
        <a:xfrm>
          <a:off x="2682081" y="1139884"/>
          <a:ext cx="6415423" cy="395607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Relationship data chart</a:t>
          </a:r>
          <a:endParaRPr lang="en-US" sz="1800" kern="1200"/>
        </a:p>
      </dsp:txBody>
      <dsp:txXfrm>
        <a:off x="2682081" y="1139884"/>
        <a:ext cx="3207711" cy="1139884"/>
      </dsp:txXfrm>
    </dsp:sp>
    <dsp:sp modelId="{C7A0634E-6110-443D-A61F-1478B12D2DC6}">
      <dsp:nvSpPr>
        <dsp:cNvPr id="0" name=""/>
        <dsp:cNvSpPr/>
      </dsp:nvSpPr>
      <dsp:spPr>
        <a:xfrm>
          <a:off x="1408092" y="2279769"/>
          <a:ext cx="2547977" cy="2547977"/>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8A15B13-2C45-49D2-B78A-12F0F92E79A5}">
      <dsp:nvSpPr>
        <dsp:cNvPr id="0" name=""/>
        <dsp:cNvSpPr/>
      </dsp:nvSpPr>
      <dsp:spPr>
        <a:xfrm>
          <a:off x="2682081" y="2279769"/>
          <a:ext cx="6415423" cy="2547977"/>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Distribution of data</a:t>
          </a:r>
          <a:endParaRPr lang="en-US" sz="1800" kern="1200"/>
        </a:p>
      </dsp:txBody>
      <dsp:txXfrm>
        <a:off x="2682081" y="2279769"/>
        <a:ext cx="3207711" cy="1139884"/>
      </dsp:txXfrm>
    </dsp:sp>
    <dsp:sp modelId="{3345C937-380E-4144-90E8-C334F1D4B3F3}">
      <dsp:nvSpPr>
        <dsp:cNvPr id="0" name=""/>
        <dsp:cNvSpPr/>
      </dsp:nvSpPr>
      <dsp:spPr>
        <a:xfrm>
          <a:off x="2112139" y="3419653"/>
          <a:ext cx="1139884" cy="1139884"/>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B6F4E27-C795-4C09-8C92-117EA1803C24}">
      <dsp:nvSpPr>
        <dsp:cNvPr id="0" name=""/>
        <dsp:cNvSpPr/>
      </dsp:nvSpPr>
      <dsp:spPr>
        <a:xfrm>
          <a:off x="2682081" y="3419653"/>
          <a:ext cx="6415423" cy="1139884"/>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Composition </a:t>
          </a:r>
          <a:endParaRPr lang="en-US" sz="1800" kern="1200"/>
        </a:p>
      </dsp:txBody>
      <dsp:txXfrm>
        <a:off x="2682081" y="3419653"/>
        <a:ext cx="3207711" cy="1139884"/>
      </dsp:txXfrm>
    </dsp:sp>
    <dsp:sp modelId="{CB67734D-593F-44DC-B641-19F05D2E90C7}">
      <dsp:nvSpPr>
        <dsp:cNvPr id="0" name=""/>
        <dsp:cNvSpPr/>
      </dsp:nvSpPr>
      <dsp:spPr>
        <a:xfrm>
          <a:off x="5889793" y="0"/>
          <a:ext cx="3207711" cy="1139884"/>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Creating Column Chart....</a:t>
          </a:r>
          <a:endParaRPr lang="en-US" sz="1800" kern="1200" dirty="0"/>
        </a:p>
        <a:p>
          <a:pPr marL="171450" lvl="1" indent="-171450" algn="l" defTabSz="800100">
            <a:lnSpc>
              <a:spcPct val="90000"/>
            </a:lnSpc>
            <a:spcBef>
              <a:spcPct val="0"/>
            </a:spcBef>
            <a:spcAft>
              <a:spcPct val="15000"/>
            </a:spcAft>
            <a:buChar char="•"/>
          </a:pPr>
          <a:r>
            <a:rPr lang="en-US" sz="1800" kern="1200" dirty="0"/>
            <a:t>Floating chart/Foot ball [Bar Chart]</a:t>
          </a:r>
        </a:p>
      </dsp:txBody>
      <dsp:txXfrm>
        <a:off x="5889793" y="0"/>
        <a:ext cx="3207711" cy="1139884"/>
      </dsp:txXfrm>
    </dsp:sp>
    <dsp:sp modelId="{0FD05A63-F41E-4059-990C-6FD33837F3B5}">
      <dsp:nvSpPr>
        <dsp:cNvPr id="0" name=""/>
        <dsp:cNvSpPr/>
      </dsp:nvSpPr>
      <dsp:spPr>
        <a:xfrm>
          <a:off x="5889793" y="1139884"/>
          <a:ext cx="3207711" cy="1139884"/>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a:t>Bubble Chart</a:t>
          </a:r>
        </a:p>
      </dsp:txBody>
      <dsp:txXfrm>
        <a:off x="5889793" y="1139884"/>
        <a:ext cx="3207711" cy="1139884"/>
      </dsp:txXfrm>
    </dsp:sp>
    <dsp:sp modelId="{2A2AF7B4-D48D-4AE8-99D6-CFB1A475E158}">
      <dsp:nvSpPr>
        <dsp:cNvPr id="0" name=""/>
        <dsp:cNvSpPr/>
      </dsp:nvSpPr>
      <dsp:spPr>
        <a:xfrm>
          <a:off x="5889793" y="2279769"/>
          <a:ext cx="3207711" cy="1139884"/>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Pareto Chart         [combination of Column Line and Chart]</a:t>
          </a:r>
          <a:endParaRPr lang="en-US" sz="1800" kern="1200" dirty="0"/>
        </a:p>
      </dsp:txBody>
      <dsp:txXfrm>
        <a:off x="5889793" y="2279769"/>
        <a:ext cx="3207711" cy="1139884"/>
      </dsp:txXfrm>
    </dsp:sp>
    <dsp:sp modelId="{A4712D97-F17E-423D-94D0-93A986772444}">
      <dsp:nvSpPr>
        <dsp:cNvPr id="0" name=""/>
        <dsp:cNvSpPr/>
      </dsp:nvSpPr>
      <dsp:spPr>
        <a:xfrm>
          <a:off x="5889793" y="3419653"/>
          <a:ext cx="3207711" cy="1139884"/>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a:t>Pie</a:t>
          </a:r>
        </a:p>
        <a:p>
          <a:pPr marL="171450" lvl="1" indent="-171450" algn="l" defTabSz="800100">
            <a:lnSpc>
              <a:spcPct val="90000"/>
            </a:lnSpc>
            <a:spcBef>
              <a:spcPct val="0"/>
            </a:spcBef>
            <a:spcAft>
              <a:spcPct val="15000"/>
            </a:spcAft>
            <a:buChar char="•"/>
          </a:pPr>
          <a:r>
            <a:rPr lang="en-US" sz="1800" kern="1200"/>
            <a:t>Stacked col... % </a:t>
          </a:r>
        </a:p>
        <a:p>
          <a:pPr marL="171450" lvl="1" indent="-171450" algn="l" defTabSz="800100">
            <a:lnSpc>
              <a:spcPct val="90000"/>
            </a:lnSpc>
            <a:spcBef>
              <a:spcPct val="0"/>
            </a:spcBef>
            <a:spcAft>
              <a:spcPct val="15000"/>
            </a:spcAft>
            <a:buChar char="•"/>
          </a:pPr>
          <a:r>
            <a:rPr lang="en-US" sz="1800" kern="1200"/>
            <a:t>Water fall</a:t>
          </a:r>
        </a:p>
      </dsp:txBody>
      <dsp:txXfrm>
        <a:off x="5889793" y="3419653"/>
        <a:ext cx="3207711" cy="1139884"/>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95E63-8FCC-44D8-A8E1-717AECC7BED9}" type="datetimeFigureOut">
              <a:rPr lang="en-US" smtClean="0"/>
              <a:t>6/7/2018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0CEB8-4E37-4E61-A359-BB5A6B5DD046}" type="slidenum">
              <a:rPr lang="en-US" smtClean="0"/>
              <a:t>‹#›</a:t>
            </a:fld>
            <a:endParaRPr lang="en-US"/>
          </a:p>
        </p:txBody>
      </p:sp>
    </p:spTree>
    <p:extLst>
      <p:ext uri="{BB962C8B-B14F-4D97-AF65-F5344CB8AC3E}">
        <p14:creationId xmlns:p14="http://schemas.microsoft.com/office/powerpoint/2010/main" val="91731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investopedia.com/terms/d/dcf.asp" TargetMode="External"/><Relationship Id="rId3" Type="http://schemas.openxmlformats.org/officeDocument/2006/relationships/hyperlink" Target="http://www.investopedia.com/terms/e/equity.asp" TargetMode="External"/><Relationship Id="rId7" Type="http://schemas.openxmlformats.org/officeDocument/2006/relationships/hyperlink" Target="http://www.investopedia.com/terms/e/eva.asp"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investopedia.com/video/play/understanding-enterprise-value/" TargetMode="External"/><Relationship Id="rId5" Type="http://schemas.openxmlformats.org/officeDocument/2006/relationships/hyperlink" Target="http://www.investopedia.com/terms/m/metrics.asp" TargetMode="External"/><Relationship Id="rId10" Type="http://schemas.openxmlformats.org/officeDocument/2006/relationships/hyperlink" Target="http://ec.tynt.com/b/rf?id=arwjQmCEqr4l6Cadbi-bnq&amp;u=Investopedia" TargetMode="External"/><Relationship Id="rId4" Type="http://schemas.openxmlformats.org/officeDocument/2006/relationships/hyperlink" Target="http://www.investopedia.com/terms/p/price-earningsratio.asp" TargetMode="External"/><Relationship Id="rId9" Type="http://schemas.openxmlformats.org/officeDocument/2006/relationships/hyperlink" Target="http://www.investopedia.com/terms/s/sumofpartsvaluation.asp#ixzz4MKeJUVpJ"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brighthubpm.com/monitoring-projects/65152-explaining-paretos-8020-rul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investopedia.com/terms/1/80-20-rule.as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Vipul : 7th Oct (</a:t>
            </a:r>
            <a:r>
              <a:rPr lang="en-US" dirty="0" err="1"/>
              <a:t>Webex</a:t>
            </a:r>
            <a:r>
              <a:rPr lang="en-US" dirty="0"/>
              <a:t>)</a:t>
            </a:r>
          </a:p>
          <a:p>
            <a:r>
              <a:rPr lang="en-IN" dirty="0"/>
              <a:t>Evaluation to begin at 11:30 am to 12:30pm IST. Please be available/connected ahead of time</a:t>
            </a:r>
            <a:endParaRPr lang="en-US" dirty="0"/>
          </a:p>
        </p:txBody>
      </p:sp>
      <p:sp>
        <p:nvSpPr>
          <p:cNvPr id="4" name="Slide Number Placeholder 3"/>
          <p:cNvSpPr>
            <a:spLocks noGrp="1"/>
          </p:cNvSpPr>
          <p:nvPr>
            <p:ph type="sldNum" sz="quarter" idx="10"/>
          </p:nvPr>
        </p:nvSpPr>
        <p:spPr/>
        <p:txBody>
          <a:bodyPr/>
          <a:lstStyle/>
          <a:p>
            <a:fld id="{7FA87985-D910-44EE-943C-C9A64B5AF855}" type="slidenum">
              <a:rPr lang="en-US" smtClean="0"/>
              <a:t>2</a:t>
            </a:fld>
            <a:endParaRPr lang="en-US"/>
          </a:p>
        </p:txBody>
      </p:sp>
    </p:spTree>
    <p:extLst>
      <p:ext uri="{BB962C8B-B14F-4D97-AF65-F5344CB8AC3E}">
        <p14:creationId xmlns:p14="http://schemas.microsoft.com/office/powerpoint/2010/main" val="65937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main types of data analysis are needed for everyday business decisions - comparison, transition and composition of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http://chandoo.org/wp/2010/04/19/chart-selection-process/</a:t>
            </a:r>
          </a:p>
          <a:p>
            <a:endParaRPr lang="en-US" dirty="0"/>
          </a:p>
        </p:txBody>
      </p:sp>
      <p:sp>
        <p:nvSpPr>
          <p:cNvPr id="4" name="Slide Number Placeholder 3"/>
          <p:cNvSpPr>
            <a:spLocks noGrp="1"/>
          </p:cNvSpPr>
          <p:nvPr>
            <p:ph type="sldNum" sz="quarter" idx="10"/>
          </p:nvPr>
        </p:nvSpPr>
        <p:spPr/>
        <p:txBody>
          <a:bodyPr/>
          <a:lstStyle/>
          <a:p>
            <a:fld id="{7FA87985-D910-44EE-943C-C9A64B5AF855}" type="slidenum">
              <a:rPr lang="en-US" smtClean="0"/>
              <a:t>3</a:t>
            </a:fld>
            <a:endParaRPr lang="en-US"/>
          </a:p>
        </p:txBody>
      </p:sp>
    </p:spTree>
    <p:extLst>
      <p:ext uri="{BB962C8B-B14F-4D97-AF65-F5344CB8AC3E}">
        <p14:creationId xmlns:p14="http://schemas.microsoft.com/office/powerpoint/2010/main" val="90762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Before you start tweaking design elements, you need to know that your data is displayed in the optimal format. Bar, pie, and line charts all tell different stories about your data, you need to choose the best one to tell the story you want. Always order your graph from biggest to smallest, or in chronological order so it is simple, easy and clear to understand.</a:t>
            </a:r>
          </a:p>
          <a:p>
            <a:endParaRPr lang="en-IN"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simple words, just by looking at the graph we can easily distinguish between the various variables. </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4F10CEB8-4E37-4E61-A359-BB5A6B5DD046}" type="slidenum">
              <a:rPr lang="en-US" smtClean="0"/>
              <a:t>4</a:t>
            </a:fld>
            <a:endParaRPr lang="en-US"/>
          </a:p>
        </p:txBody>
      </p:sp>
    </p:spTree>
    <p:extLst>
      <p:ext uri="{BB962C8B-B14F-4D97-AF65-F5344CB8AC3E}">
        <p14:creationId xmlns:p14="http://schemas.microsoft.com/office/powerpoint/2010/main" val="376991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10CEB8-4E37-4E61-A359-BB5A6B5DD046}" type="slidenum">
              <a:rPr lang="en-US" smtClean="0"/>
              <a:t>6</a:t>
            </a:fld>
            <a:endParaRPr lang="en-US"/>
          </a:p>
        </p:txBody>
      </p:sp>
    </p:spTree>
    <p:extLst>
      <p:ext uri="{BB962C8B-B14F-4D97-AF65-F5344CB8AC3E}">
        <p14:creationId xmlns:p14="http://schemas.microsoft.com/office/powerpoint/2010/main" val="301473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Steps for Floating Chart</a:t>
            </a:r>
          </a:p>
          <a:p>
            <a:pPr lvl="0"/>
            <a:r>
              <a:rPr lang="en-IN" sz="1200" kern="1200" dirty="0">
                <a:solidFill>
                  <a:schemeClr val="tx1"/>
                </a:solidFill>
                <a:effectLst/>
                <a:latin typeface="+mn-lt"/>
                <a:ea typeface="+mn-ea"/>
                <a:cs typeface="+mn-cs"/>
              </a:rPr>
              <a:t>Calculate Max/Min and Difference</a:t>
            </a:r>
          </a:p>
          <a:p>
            <a:pPr lvl="0"/>
            <a:r>
              <a:rPr lang="en-IN" sz="1200" kern="1200" dirty="0">
                <a:solidFill>
                  <a:schemeClr val="tx1"/>
                </a:solidFill>
                <a:effectLst/>
                <a:latin typeface="+mn-lt"/>
                <a:ea typeface="+mn-ea"/>
                <a:cs typeface="+mn-cs"/>
              </a:rPr>
              <a:t>Make a Stacked bar</a:t>
            </a:r>
          </a:p>
          <a:p>
            <a:pPr lvl="0"/>
            <a:r>
              <a:rPr lang="en-IN" sz="1200" kern="1200" dirty="0">
                <a:solidFill>
                  <a:schemeClr val="tx1"/>
                </a:solidFill>
                <a:effectLst/>
                <a:latin typeface="+mn-lt"/>
                <a:ea typeface="+mn-ea"/>
                <a:cs typeface="+mn-cs"/>
              </a:rPr>
              <a:t>Remove legends and gridlines</a:t>
            </a:r>
          </a:p>
          <a:p>
            <a:pPr lvl="0"/>
            <a:r>
              <a:rPr lang="en-IN" sz="1200" kern="1200" dirty="0">
                <a:solidFill>
                  <a:schemeClr val="tx1"/>
                </a:solidFill>
                <a:effectLst/>
                <a:latin typeface="+mn-lt"/>
                <a:ea typeface="+mn-ea"/>
                <a:cs typeface="+mn-cs"/>
              </a:rPr>
              <a:t>Remove the Bar corresponding to MAX values</a:t>
            </a:r>
          </a:p>
          <a:p>
            <a:pPr lvl="0"/>
            <a:r>
              <a:rPr lang="en-IN" sz="1200" kern="1200" dirty="0">
                <a:solidFill>
                  <a:schemeClr val="tx1"/>
                </a:solidFill>
                <a:effectLst/>
                <a:latin typeface="+mn-lt"/>
                <a:ea typeface="+mn-ea"/>
                <a:cs typeface="+mn-cs"/>
              </a:rPr>
              <a:t>Add the data labels [Align Right]</a:t>
            </a:r>
          </a:p>
          <a:p>
            <a:pPr lvl="0"/>
            <a:r>
              <a:rPr lang="en-IN" sz="1200" kern="1200" dirty="0">
                <a:solidFill>
                  <a:schemeClr val="tx1"/>
                </a:solidFill>
                <a:effectLst/>
                <a:latin typeface="+mn-lt"/>
                <a:ea typeface="+mn-ea"/>
                <a:cs typeface="+mn-cs"/>
              </a:rPr>
              <a:t>“No fill” the bar corresponding to minimum values</a:t>
            </a:r>
          </a:p>
          <a:p>
            <a:pPr lvl="0"/>
            <a:r>
              <a:rPr lang="en-IN" sz="1200" kern="1200" dirty="0">
                <a:solidFill>
                  <a:schemeClr val="tx1"/>
                </a:solidFill>
                <a:effectLst/>
                <a:latin typeface="+mn-lt"/>
                <a:ea typeface="+mn-ea"/>
                <a:cs typeface="+mn-cs"/>
              </a:rPr>
              <a:t>Link the labels of “Difference” bar to “Maximum” value</a:t>
            </a: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Many types of valuation methods are used, involving several sets of metrics. For </a:t>
            </a:r>
            <a:r>
              <a:rPr lang="en-IN" sz="1200" b="0" i="0" u="none" strike="noStrike" kern="1200" dirty="0">
                <a:solidFill>
                  <a:schemeClr val="tx1"/>
                </a:solidFill>
                <a:effectLst/>
                <a:latin typeface="+mn-lt"/>
                <a:ea typeface="+mn-ea"/>
                <a:cs typeface="+mn-cs"/>
                <a:hlinkClick r:id="rId3"/>
              </a:rPr>
              <a:t>equities</a:t>
            </a:r>
            <a:r>
              <a:rPr lang="en-IN" sz="1200" b="0" i="0" kern="1200" dirty="0">
                <a:solidFill>
                  <a:schemeClr val="tx1"/>
                </a:solidFill>
                <a:effectLst/>
                <a:latin typeface="+mn-lt"/>
                <a:ea typeface="+mn-ea"/>
                <a:cs typeface="+mn-cs"/>
              </a:rPr>
              <a:t>, the most common valuation metric to use is the </a:t>
            </a:r>
            <a:r>
              <a:rPr lang="en-IN" sz="1200" b="0" i="0" u="none" strike="noStrike" kern="1200" dirty="0">
                <a:solidFill>
                  <a:schemeClr val="tx1"/>
                </a:solidFill>
                <a:effectLst/>
                <a:latin typeface="+mn-lt"/>
                <a:ea typeface="+mn-ea"/>
                <a:cs typeface="+mn-cs"/>
                <a:hlinkClick r:id="rId4"/>
              </a:rPr>
              <a:t>P/E ratio</a:t>
            </a:r>
            <a:r>
              <a:rPr lang="en-IN" sz="1200" b="0" i="0" kern="1200" dirty="0">
                <a:solidFill>
                  <a:schemeClr val="tx1"/>
                </a:solidFill>
                <a:effectLst/>
                <a:latin typeface="+mn-lt"/>
                <a:ea typeface="+mn-ea"/>
                <a:cs typeface="+mn-cs"/>
              </a:rPr>
              <a:t>, although other valuation </a:t>
            </a:r>
            <a:r>
              <a:rPr lang="en-IN" sz="1200" b="0" i="0" u="none" strike="noStrike" kern="1200" dirty="0">
                <a:solidFill>
                  <a:schemeClr val="tx1"/>
                </a:solidFill>
                <a:effectLst/>
                <a:latin typeface="+mn-lt"/>
                <a:ea typeface="+mn-ea"/>
                <a:cs typeface="+mn-cs"/>
                <a:hlinkClick r:id="rId5"/>
              </a:rPr>
              <a:t>metrics</a:t>
            </a:r>
            <a:r>
              <a:rPr lang="en-IN" sz="1200" b="0" i="0" kern="1200" dirty="0">
                <a:solidFill>
                  <a:schemeClr val="tx1"/>
                </a:solidFill>
                <a:effectLst/>
                <a:latin typeface="+mn-lt"/>
                <a:ea typeface="+mn-ea"/>
                <a:cs typeface="+mn-cs"/>
              </a:rPr>
              <a:t> include: Price/Earnings, Price/Book Value, Price/Sales, </a:t>
            </a:r>
            <a:r>
              <a:rPr lang="en-IN" sz="1200" b="0" i="0" u="none" strike="noStrike" kern="1200" dirty="0">
                <a:solidFill>
                  <a:schemeClr val="tx1"/>
                </a:solidFill>
                <a:effectLst/>
                <a:latin typeface="+mn-lt"/>
                <a:ea typeface="+mn-ea"/>
                <a:cs typeface="+mn-cs"/>
                <a:hlinkClick r:id="rId6"/>
              </a:rPr>
              <a:t>Enterprise Value/EBIDTA</a:t>
            </a:r>
            <a:r>
              <a:rPr lang="en-IN" sz="1200" b="0" i="0"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7"/>
              </a:rPr>
              <a:t>Economic Value Added</a:t>
            </a:r>
            <a:r>
              <a:rPr lang="en-IN" sz="1200" b="0" i="0" kern="1200" dirty="0">
                <a:solidFill>
                  <a:schemeClr val="tx1"/>
                </a:solidFill>
                <a:effectLst/>
                <a:latin typeface="+mn-lt"/>
                <a:ea typeface="+mn-ea"/>
                <a:cs typeface="+mn-cs"/>
              </a:rPr>
              <a:t> and </a:t>
            </a:r>
            <a:r>
              <a:rPr lang="en-IN" sz="1200" b="0" i="0" u="none" strike="noStrike" kern="1200" dirty="0">
                <a:solidFill>
                  <a:schemeClr val="tx1"/>
                </a:solidFill>
                <a:effectLst/>
                <a:latin typeface="+mn-lt"/>
                <a:ea typeface="+mn-ea"/>
                <a:cs typeface="+mn-cs"/>
                <a:hlinkClick r:id="rId8"/>
              </a:rPr>
              <a:t>Discounted Cash Flow</a:t>
            </a:r>
            <a:r>
              <a:rPr lang="en-IN" sz="1200" b="0" i="0" kern="1200" dirty="0">
                <a:solidFill>
                  <a:schemeClr val="tx1"/>
                </a:solidFill>
                <a:effectLst/>
                <a:latin typeface="+mn-lt"/>
                <a:ea typeface="+mn-ea"/>
                <a:cs typeface="+mn-cs"/>
              </a:rPr>
              <a:t>.</a:t>
            </a:r>
            <a:br>
              <a:rPr lang="en-IN" sz="1200" b="0" i="0" kern="1200" dirty="0">
                <a:solidFill>
                  <a:schemeClr val="tx1"/>
                </a:solidFill>
                <a:effectLst/>
                <a:latin typeface="+mn-lt"/>
                <a:ea typeface="+mn-ea"/>
                <a:cs typeface="+mn-cs"/>
              </a:rPr>
            </a:b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Most of the time, Discounted Cash Flow valuation will give the higher valuation</a:t>
            </a:r>
          </a:p>
          <a:p>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Read more: </a:t>
            </a:r>
            <a:r>
              <a:rPr lang="en-IN" sz="1200" b="0" i="0" u="none" strike="noStrike" kern="1200" dirty="0">
                <a:solidFill>
                  <a:schemeClr val="tx1"/>
                </a:solidFill>
                <a:effectLst/>
                <a:latin typeface="+mn-lt"/>
                <a:ea typeface="+mn-ea"/>
                <a:cs typeface="+mn-cs"/>
                <a:hlinkClick r:id="rId9"/>
              </a:rPr>
              <a:t>Sum-Of-Parts Valuation Definition | Investopedia</a:t>
            </a:r>
            <a:r>
              <a:rPr lang="en-IN" sz="1200" b="0" i="0"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9"/>
              </a:rPr>
              <a:t>http://www.investopedia.com/terms/s/sumofpartsvaluation.asp#ixzz4MKeJUVpJ</a:t>
            </a:r>
            <a:r>
              <a:rPr lang="en-IN" sz="1200" b="0" i="0" kern="1200" dirty="0">
                <a:solidFill>
                  <a:schemeClr val="tx1"/>
                </a:solidFill>
                <a:effectLst/>
                <a:latin typeface="+mn-lt"/>
                <a:ea typeface="+mn-ea"/>
                <a:cs typeface="+mn-cs"/>
              </a:rPr>
              <a:t> </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Follow us: </a:t>
            </a:r>
            <a:r>
              <a:rPr lang="en-IN" sz="1200" b="0" i="0" u="none" strike="noStrike" kern="1200" dirty="0">
                <a:solidFill>
                  <a:schemeClr val="tx1"/>
                </a:solidFill>
                <a:effectLst/>
                <a:latin typeface="+mn-lt"/>
                <a:ea typeface="+mn-ea"/>
                <a:cs typeface="+mn-cs"/>
                <a:hlinkClick r:id="rId10"/>
              </a:rPr>
              <a:t>Investopedia on Facebook</a:t>
            </a:r>
            <a:endParaRPr lang="en-IN"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F10CEB8-4E37-4E61-A359-BB5A6B5DD046}" type="slidenum">
              <a:rPr lang="en-US" smtClean="0"/>
              <a:t>7</a:t>
            </a:fld>
            <a:endParaRPr lang="en-US"/>
          </a:p>
        </p:txBody>
      </p:sp>
    </p:spTree>
    <p:extLst>
      <p:ext uri="{BB962C8B-B14F-4D97-AF65-F5344CB8AC3E}">
        <p14:creationId xmlns:p14="http://schemas.microsoft.com/office/powerpoint/2010/main" val="876150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http://ppmexecution.com/tag/portfolio-reporting/</a:t>
            </a:r>
          </a:p>
          <a:p>
            <a:endParaRPr lang="en-US" dirty="0"/>
          </a:p>
          <a:p>
            <a:pPr>
              <a:lnSpc>
                <a:spcPct val="170000"/>
              </a:lnSpc>
            </a:pPr>
            <a:r>
              <a:rPr lang="en-IN" b="1" dirty="0"/>
              <a:t>What is a Pareto Analysis?</a:t>
            </a:r>
            <a:endParaRPr lang="en-US" sz="1200" dirty="0"/>
          </a:p>
          <a:p>
            <a:pPr>
              <a:lnSpc>
                <a:spcPct val="170000"/>
              </a:lnSpc>
            </a:pPr>
            <a:r>
              <a:rPr lang="en-US" sz="1200" dirty="0"/>
              <a:t>History of the 80-20 Rule</a:t>
            </a:r>
          </a:p>
          <a:p>
            <a:pPr>
              <a:lnSpc>
                <a:spcPct val="170000"/>
              </a:lnSpc>
            </a:pPr>
            <a:r>
              <a:rPr lang="en-US" sz="1200" dirty="0"/>
              <a:t>The 80-20 rule was first proposed by Italian economist Vilfredo Pareto in 1906. Pareto found that 20% of Italians owned 80% of the land. This distribution of wealth observation has since expanded to use in other fields.</a:t>
            </a:r>
          </a:p>
          <a:p>
            <a:pPr>
              <a:lnSpc>
                <a:spcPct val="170000"/>
              </a:lnSpc>
            </a:pPr>
            <a:r>
              <a:rPr lang="en-IN" dirty="0"/>
              <a:t>The technique is called a Pareto analysis because it is based on the </a:t>
            </a:r>
            <a:r>
              <a:rPr lang="en-IN" dirty="0">
                <a:hlinkClick r:id="rId3"/>
              </a:rPr>
              <a:t>Pareto Principle, also known as the 80/20 Rule</a:t>
            </a:r>
            <a:r>
              <a:rPr lang="en-IN" dirty="0"/>
              <a:t>. This rule states that roughly 80% of the problems stem from around 20% of the possible causes. </a:t>
            </a:r>
            <a:r>
              <a:rPr lang="en-US" dirty="0"/>
              <a:t>The Pareto principle follows a mathematical power law distribution. The principle's use has since expanded to other areas in business. For example, The </a:t>
            </a:r>
            <a:r>
              <a:rPr lang="en-US" u="sng" dirty="0">
                <a:hlinkClick r:id="rId4"/>
              </a:rPr>
              <a:t>80-20 rule</a:t>
            </a:r>
            <a:r>
              <a:rPr lang="en-US" dirty="0"/>
              <a:t> generally holds that 20% of the holdings in a portfolio are responsible for 80% of the portfolio’s growth. On the flip side, 20% of a portfolio’s holdings could be responsible for 80% of that portfolio’s losses. </a:t>
            </a:r>
          </a:p>
          <a:p>
            <a:endParaRPr lang="en-US" dirty="0"/>
          </a:p>
        </p:txBody>
      </p:sp>
      <p:sp>
        <p:nvSpPr>
          <p:cNvPr id="4" name="Slide Number Placeholder 3"/>
          <p:cNvSpPr>
            <a:spLocks noGrp="1"/>
          </p:cNvSpPr>
          <p:nvPr>
            <p:ph type="sldNum" sz="quarter" idx="10"/>
          </p:nvPr>
        </p:nvSpPr>
        <p:spPr/>
        <p:txBody>
          <a:bodyPr/>
          <a:lstStyle/>
          <a:p>
            <a:fld id="{4F10CEB8-4E37-4E61-A359-BB5A6B5DD046}" type="slidenum">
              <a:rPr lang="en-US" smtClean="0"/>
              <a:t>9</a:t>
            </a:fld>
            <a:endParaRPr lang="en-US"/>
          </a:p>
        </p:txBody>
      </p:sp>
    </p:spTree>
    <p:extLst>
      <p:ext uri="{BB962C8B-B14F-4D97-AF65-F5344CB8AC3E}">
        <p14:creationId xmlns:p14="http://schemas.microsoft.com/office/powerpoint/2010/main" val="3111718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917575"/>
          </a:xfrm>
        </p:spPr>
        <p:txBody>
          <a:bodyPr>
            <a:normAutofit/>
          </a:bodyPr>
          <a:lstStyle>
            <a:lvl1pPr algn="r">
              <a:defRPr sz="3600" b="1">
                <a:solidFill>
                  <a:srgbClr val="002060"/>
                </a:solidFill>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a:t>Click to edit Master title style</a:t>
            </a:r>
            <a:endParaRPr lang="en-IN" dirty="0"/>
          </a:p>
        </p:txBody>
      </p:sp>
      <p:sp>
        <p:nvSpPr>
          <p:cNvPr id="3" name="Subtitle 2"/>
          <p:cNvSpPr>
            <a:spLocks noGrp="1"/>
          </p:cNvSpPr>
          <p:nvPr>
            <p:ph type="subTitle" idx="1"/>
          </p:nvPr>
        </p:nvSpPr>
        <p:spPr>
          <a:xfrm>
            <a:off x="2057400" y="3276600"/>
            <a:ext cx="6400800" cy="533400"/>
          </a:xfrm>
        </p:spPr>
        <p:txBody>
          <a:bodyPr>
            <a:noAutofit/>
          </a:bodyPr>
          <a:lstStyle>
            <a:lvl1pPr marL="0" indent="0" algn="r">
              <a:buNone/>
              <a:defRPr sz="28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dirty="0"/>
          </a:p>
        </p:txBody>
      </p:sp>
      <p:sp>
        <p:nvSpPr>
          <p:cNvPr id="7" name="Rectangle 6"/>
          <p:cNvSpPr/>
          <p:nvPr userDrawn="1"/>
        </p:nvSpPr>
        <p:spPr>
          <a:xfrm>
            <a:off x="152400" y="228600"/>
            <a:ext cx="8839200" cy="6248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C:\Program Files (x86)\Microsoft Office\MEDIA\CAGCAT10\j0292020.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5050" y="3128963"/>
            <a:ext cx="1868488" cy="177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36442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313925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308780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2848797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14021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118594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25276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67836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187138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859D12E-959C-4090-B716-F5F8C15344DA}" type="datetimeFigureOut">
              <a:rPr lang="en-IN" smtClean="0"/>
              <a:t>07-06-2018</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927EB3B-BD0C-4CB7-B696-4FDD294EC2C9}" type="slidenum">
              <a:rPr lang="en-IN" smtClean="0"/>
              <a:t>‹#›</a:t>
            </a:fld>
            <a:endParaRPr lang="en-IN"/>
          </a:p>
        </p:txBody>
      </p:sp>
    </p:spTree>
    <p:extLst>
      <p:ext uri="{BB962C8B-B14F-4D97-AF65-F5344CB8AC3E}">
        <p14:creationId xmlns:p14="http://schemas.microsoft.com/office/powerpoint/2010/main" val="204167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14" y="0"/>
            <a:ext cx="9131085" cy="6858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1" y="762000"/>
            <a:ext cx="9097505" cy="53641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Rectangle 6"/>
          <p:cNvSpPr/>
          <p:nvPr userDrawn="1"/>
        </p:nvSpPr>
        <p:spPr>
          <a:xfrm>
            <a:off x="0" y="6172200"/>
            <a:ext cx="9144000" cy="6858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b="1" dirty="0" err="1"/>
              <a:t>Pragati</a:t>
            </a:r>
            <a:r>
              <a:rPr lang="en-US" sz="2800" b="1" dirty="0"/>
              <a:t> Software Pvt. Ltd</a:t>
            </a:r>
            <a:endParaRPr lang="en-IN" dirty="0"/>
          </a:p>
        </p:txBody>
      </p:sp>
    </p:spTree>
    <p:extLst>
      <p:ext uri="{BB962C8B-B14F-4D97-AF65-F5344CB8AC3E}">
        <p14:creationId xmlns:p14="http://schemas.microsoft.com/office/powerpoint/2010/main" val="293898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b="1" kern="1200">
          <a:solidFill>
            <a:schemeClr val="tx2"/>
          </a:solidFill>
          <a:effectLst>
            <a:outerShdw blurRad="38100" dist="38100" dir="2700000" algn="tl">
              <a:srgbClr val="000000">
                <a:alpha val="43137"/>
              </a:srgbClr>
            </a:outerShdw>
          </a:effectLst>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Clr>
          <a:srgbClr val="002060"/>
        </a:buClr>
        <a:buSzPct val="80000"/>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FF0000"/>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training@pragatisoftwar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investopedia.com/terms/d/dcf.asp" TargetMode="External"/><Relationship Id="rId3" Type="http://schemas.openxmlformats.org/officeDocument/2006/relationships/hyperlink" Target="http://www.investopedia.com/terms/e/equity.asp" TargetMode="External"/><Relationship Id="rId7" Type="http://schemas.openxmlformats.org/officeDocument/2006/relationships/hyperlink" Target="http://www.investopedia.com/terms/e/eva.a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investopedia.com/video/play/understanding-enterprise-value/" TargetMode="External"/><Relationship Id="rId5" Type="http://schemas.openxmlformats.org/officeDocument/2006/relationships/hyperlink" Target="http://www.investopedia.com/terms/m/metrics.asp" TargetMode="External"/><Relationship Id="rId10" Type="http://schemas.openxmlformats.org/officeDocument/2006/relationships/image" Target="../media/image3.jpeg"/><Relationship Id="rId4" Type="http://schemas.openxmlformats.org/officeDocument/2006/relationships/hyperlink" Target="http://www.investopedia.com/terms/p/price-earningsratio.asp" TargetMode="External"/><Relationship Id="rId9" Type="http://schemas.openxmlformats.org/officeDocument/2006/relationships/hyperlink" Target="http://content.edupristine.com/images/blogs/dcf.jpg" TargetMode="Externa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brighthubpm.com/monitoring-projects/65152-explaining-paretos-8020-ru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hatis.techtarget.com/definition/bar-grap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917575"/>
          </a:xfrm>
        </p:spPr>
        <p:txBody>
          <a:bodyPr/>
          <a:lstStyle/>
          <a:p>
            <a:r>
              <a:rPr lang="en-US" u="sng" dirty="0"/>
              <a:t>Working with Charts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062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Pareto Chart</a:t>
            </a:r>
          </a:p>
        </p:txBody>
      </p:sp>
      <p:graphicFrame>
        <p:nvGraphicFramePr>
          <p:cNvPr id="6" name="Table 5"/>
          <p:cNvGraphicFramePr>
            <a:graphicFrameLocks noGrp="1"/>
          </p:cNvGraphicFramePr>
          <p:nvPr>
            <p:extLst>
              <p:ext uri="{D42A27DB-BD31-4B8C-83A1-F6EECF244321}">
                <p14:modId xmlns:p14="http://schemas.microsoft.com/office/powerpoint/2010/main" val="1716232352"/>
              </p:ext>
            </p:extLst>
          </p:nvPr>
        </p:nvGraphicFramePr>
        <p:xfrm>
          <a:off x="43806" y="2514600"/>
          <a:ext cx="4267200" cy="3429000"/>
        </p:xfrm>
        <a:graphic>
          <a:graphicData uri="http://schemas.openxmlformats.org/drawingml/2006/table">
            <a:tbl>
              <a:tblPr/>
              <a:tblGrid>
                <a:gridCol w="1447800">
                  <a:extLst>
                    <a:ext uri="{9D8B030D-6E8A-4147-A177-3AD203B41FA5}">
                      <a16:colId xmlns:a16="http://schemas.microsoft.com/office/drawing/2014/main" val="1681036860"/>
                    </a:ext>
                  </a:extLst>
                </a:gridCol>
                <a:gridCol w="838200">
                  <a:extLst>
                    <a:ext uri="{9D8B030D-6E8A-4147-A177-3AD203B41FA5}">
                      <a16:colId xmlns:a16="http://schemas.microsoft.com/office/drawing/2014/main" val="4294430300"/>
                    </a:ext>
                  </a:extLst>
                </a:gridCol>
                <a:gridCol w="990600">
                  <a:extLst>
                    <a:ext uri="{9D8B030D-6E8A-4147-A177-3AD203B41FA5}">
                      <a16:colId xmlns:a16="http://schemas.microsoft.com/office/drawing/2014/main" val="3948521508"/>
                    </a:ext>
                  </a:extLst>
                </a:gridCol>
                <a:gridCol w="990600">
                  <a:extLst>
                    <a:ext uri="{9D8B030D-6E8A-4147-A177-3AD203B41FA5}">
                      <a16:colId xmlns:a16="http://schemas.microsoft.com/office/drawing/2014/main" val="2038871778"/>
                    </a:ext>
                  </a:extLst>
                </a:gridCol>
              </a:tblGrid>
              <a:tr h="411764">
                <a:tc>
                  <a:txBody>
                    <a:bodyPr/>
                    <a:lstStyle/>
                    <a:p>
                      <a:pPr algn="ctr" fontAlgn="t"/>
                      <a:r>
                        <a:rPr lang="en-US" sz="1200" b="0" i="0" u="none" strike="noStrike" kern="1200" dirty="0">
                          <a:solidFill>
                            <a:srgbClr val="000000"/>
                          </a:solidFill>
                          <a:effectLst/>
                          <a:latin typeface="Calibri" panose="020F0502020204030204" pitchFamily="34" charset="0"/>
                          <a:ea typeface="+mn-ea"/>
                          <a:cs typeface="+mn-cs"/>
                        </a:rPr>
                        <a:t>Sector</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ctr" fontAlgn="t"/>
                      <a:r>
                        <a:rPr lang="en-US" sz="1200" b="0" i="0" u="none" strike="noStrike" kern="1200" dirty="0">
                          <a:solidFill>
                            <a:srgbClr val="000000"/>
                          </a:solidFill>
                          <a:effectLst/>
                          <a:latin typeface="Calibri" panose="020F0502020204030204" pitchFamily="34" charset="0"/>
                          <a:ea typeface="+mn-ea"/>
                          <a:cs typeface="+mn-cs"/>
                        </a:rPr>
                        <a:t>Revenue</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ctr" fontAlgn="t"/>
                      <a:r>
                        <a:rPr lang="en-US" sz="1200" b="0" i="0" u="none" strike="noStrike" kern="1200" dirty="0">
                          <a:solidFill>
                            <a:srgbClr val="000000"/>
                          </a:solidFill>
                          <a:effectLst/>
                          <a:latin typeface="Calibri" panose="020F0502020204030204" pitchFamily="34" charset="0"/>
                          <a:ea typeface="+mn-ea"/>
                          <a:cs typeface="+mn-cs"/>
                        </a:rPr>
                        <a:t>Cumulative Amount</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ctr" fontAlgn="t"/>
                      <a:r>
                        <a:rPr lang="en-US" sz="1200" b="0" i="0" u="none" strike="noStrike" kern="1200" dirty="0">
                          <a:solidFill>
                            <a:srgbClr val="000000"/>
                          </a:solidFill>
                          <a:effectLst/>
                          <a:latin typeface="Calibri" panose="020F0502020204030204" pitchFamily="34" charset="0"/>
                          <a:ea typeface="+mn-ea"/>
                          <a:cs typeface="+mn-cs"/>
                        </a:rPr>
                        <a:t>Cumulative %</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2812421"/>
                  </a:ext>
                </a:extLst>
              </a:tr>
              <a:tr h="276876">
                <a:tc>
                  <a:txBody>
                    <a:bodyPr/>
                    <a:lstStyle/>
                    <a:p>
                      <a:pPr algn="l" rtl="0" fontAlgn="ctr"/>
                      <a:r>
                        <a:rPr lang="en-US" sz="1200" b="0" i="0" u="none" strike="noStrike" kern="1200" dirty="0">
                          <a:solidFill>
                            <a:srgbClr val="000000"/>
                          </a:solidFill>
                          <a:effectLst/>
                          <a:latin typeface="Calibri" panose="020F0502020204030204" pitchFamily="34" charset="0"/>
                          <a:ea typeface="+mn-ea"/>
                          <a:cs typeface="+mn-cs"/>
                        </a:rPr>
                        <a:t>Wealth Management </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mn-cs"/>
                        </a:rPr>
                        <a:t>71614</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mn-cs"/>
                        </a:rPr>
                        <a:t>71614</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a:solidFill>
                            <a:srgbClr val="000000"/>
                          </a:solidFill>
                          <a:effectLst/>
                          <a:latin typeface="Calibri" panose="020F0502020204030204" pitchFamily="34" charset="0"/>
                          <a:ea typeface="+mn-ea"/>
                          <a:cs typeface="+mn-cs"/>
                        </a:rPr>
                        <a:t>40%</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08659694"/>
                  </a:ext>
                </a:extLst>
              </a:tr>
              <a:tr h="411764">
                <a:tc>
                  <a:txBody>
                    <a:bodyPr/>
                    <a:lstStyle/>
                    <a:p>
                      <a:pPr algn="l" rtl="0" fontAlgn="ctr"/>
                      <a:r>
                        <a:rPr lang="en-US" sz="1200" b="0" i="0" u="none" strike="noStrike" kern="1200" dirty="0">
                          <a:solidFill>
                            <a:srgbClr val="000000"/>
                          </a:solidFill>
                          <a:effectLst/>
                          <a:latin typeface="Calibri" panose="020F0502020204030204" pitchFamily="34" charset="0"/>
                          <a:ea typeface="+mn-ea"/>
                          <a:cs typeface="+mn-cs"/>
                        </a:rPr>
                        <a:t>Equity sales and Trading </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mn-cs"/>
                        </a:rPr>
                        <a:t>35739</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mn-cs"/>
                        </a:rPr>
                        <a:t>107353</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a:solidFill>
                            <a:srgbClr val="000000"/>
                          </a:solidFill>
                          <a:effectLst/>
                          <a:latin typeface="Calibri" panose="020F0502020204030204" pitchFamily="34" charset="0"/>
                          <a:ea typeface="+mn-ea"/>
                          <a:cs typeface="+mn-cs"/>
                        </a:rPr>
                        <a:t>60%</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72112743"/>
                  </a:ext>
                </a:extLst>
              </a:tr>
              <a:tr h="411764">
                <a:tc>
                  <a:txBody>
                    <a:bodyPr/>
                    <a:lstStyle/>
                    <a:p>
                      <a:pPr algn="l" rtl="0" fontAlgn="ctr"/>
                      <a:r>
                        <a:rPr lang="en-US" sz="1200" b="0" i="0" u="none" strike="noStrike" kern="1200" dirty="0">
                          <a:solidFill>
                            <a:srgbClr val="000000"/>
                          </a:solidFill>
                          <a:effectLst/>
                          <a:latin typeface="Calibri" panose="020F0502020204030204" pitchFamily="34" charset="0"/>
                          <a:ea typeface="+mn-ea"/>
                          <a:cs typeface="+mn-cs"/>
                        </a:rPr>
                        <a:t>Investment Banking </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mn-cs"/>
                        </a:rPr>
                        <a:t>30358</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mn-cs"/>
                        </a:rPr>
                        <a:t>137711</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a:solidFill>
                            <a:srgbClr val="000000"/>
                          </a:solidFill>
                          <a:effectLst/>
                          <a:latin typeface="Calibri" panose="020F0502020204030204" pitchFamily="34" charset="0"/>
                          <a:ea typeface="+mn-ea"/>
                          <a:cs typeface="+mn-cs"/>
                        </a:rPr>
                        <a:t>77%</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56993348"/>
                  </a:ext>
                </a:extLst>
              </a:tr>
              <a:tr h="546652">
                <a:tc>
                  <a:txBody>
                    <a:bodyPr/>
                    <a:lstStyle/>
                    <a:p>
                      <a:pPr algn="l" rtl="0" fontAlgn="ctr"/>
                      <a:r>
                        <a:rPr lang="en-US" sz="1200" b="0" i="0" u="none" strike="noStrike" kern="1200" dirty="0">
                          <a:solidFill>
                            <a:srgbClr val="000000"/>
                          </a:solidFill>
                          <a:effectLst/>
                          <a:latin typeface="Calibri" panose="020F0502020204030204" pitchFamily="34" charset="0"/>
                          <a:ea typeface="+mn-ea"/>
                          <a:cs typeface="+mn-cs"/>
                        </a:rPr>
                        <a:t>Investment Management </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mn-cs"/>
                        </a:rPr>
                        <a:t>20622</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mn-cs"/>
                        </a:rPr>
                        <a:t>158333</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mn-cs"/>
                        </a:rPr>
                        <a:t>89%</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57828599"/>
                  </a:ext>
                </a:extLst>
              </a:tr>
              <a:tr h="546652">
                <a:tc>
                  <a:txBody>
                    <a:bodyPr/>
                    <a:lstStyle/>
                    <a:p>
                      <a:pPr algn="l" rtl="0" fontAlgn="ctr"/>
                      <a:r>
                        <a:rPr lang="en-US" sz="1200" b="0" i="0" u="none" strike="noStrike" kern="1200" dirty="0">
                          <a:solidFill>
                            <a:srgbClr val="000000"/>
                          </a:solidFill>
                          <a:effectLst/>
                          <a:latin typeface="Calibri" panose="020F0502020204030204" pitchFamily="34" charset="0"/>
                          <a:ea typeface="+mn-ea"/>
                          <a:cs typeface="+mn-cs"/>
                        </a:rPr>
                        <a:t>Fixed Income and Commodities </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rtl="0" fontAlgn="b"/>
                      <a:r>
                        <a:rPr lang="en-US" sz="1200" b="0" i="0" u="none" strike="noStrike" kern="1200">
                          <a:solidFill>
                            <a:srgbClr val="000000"/>
                          </a:solidFill>
                          <a:effectLst/>
                          <a:latin typeface="Calibri" panose="020F0502020204030204" pitchFamily="34" charset="0"/>
                          <a:ea typeface="+mn-ea"/>
                          <a:cs typeface="+mn-cs"/>
                        </a:rPr>
                        <a:t>14013</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mn-cs"/>
                        </a:rPr>
                        <a:t>172346</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mn-cs"/>
                        </a:rPr>
                        <a:t>97%</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94274297"/>
                  </a:ext>
                </a:extLst>
              </a:tr>
              <a:tr h="411764">
                <a:tc>
                  <a:txBody>
                    <a:bodyPr/>
                    <a:lstStyle/>
                    <a:p>
                      <a:pPr marL="0" algn="l" defTabSz="9144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Others</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algn="ctr" defTabSz="9144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5811</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a:solidFill>
                            <a:srgbClr val="000000"/>
                          </a:solidFill>
                          <a:effectLst/>
                          <a:latin typeface="Calibri" panose="020F0502020204030204" pitchFamily="34" charset="0"/>
                          <a:ea typeface="+mn-ea"/>
                          <a:cs typeface="+mn-cs"/>
                        </a:rPr>
                        <a:t>178157</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mn-cs"/>
                        </a:rPr>
                        <a:t>100%</a:t>
                      </a:r>
                    </a:p>
                  </a:txBody>
                  <a:tcPr marL="9525" marR="9525" marT="9525"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66266563"/>
                  </a:ext>
                </a:extLst>
              </a:tr>
              <a:tr h="411764">
                <a:tc>
                  <a:txBody>
                    <a:bodyPr/>
                    <a:lstStyle/>
                    <a:p>
                      <a:pPr marL="0" algn="ctr" defTabSz="9144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Total</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178157</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 </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 </a:t>
                      </a:r>
                    </a:p>
                  </a:txBody>
                  <a:tcPr marL="0" marR="0" marT="0" marB="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73422249"/>
                  </a:ext>
                </a:extLst>
              </a:tr>
            </a:tbl>
          </a:graphicData>
        </a:graphic>
      </p:graphicFrame>
      <p:graphicFrame>
        <p:nvGraphicFramePr>
          <p:cNvPr id="10" name="Chart 9"/>
          <p:cNvGraphicFramePr/>
          <p:nvPr>
            <p:extLst>
              <p:ext uri="{D42A27DB-BD31-4B8C-83A1-F6EECF244321}">
                <p14:modId xmlns:p14="http://schemas.microsoft.com/office/powerpoint/2010/main" val="3872104597"/>
              </p:ext>
            </p:extLst>
          </p:nvPr>
        </p:nvGraphicFramePr>
        <p:xfrm>
          <a:off x="4311006" y="2514600"/>
          <a:ext cx="4495801" cy="3429000"/>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a:spLocks noGrp="1"/>
          </p:cNvSpPr>
          <p:nvPr>
            <p:ph idx="1"/>
          </p:nvPr>
        </p:nvSpPr>
        <p:spPr>
          <a:xfrm>
            <a:off x="-1" y="762000"/>
            <a:ext cx="8686801" cy="1295400"/>
          </a:xfrm>
        </p:spPr>
        <p:txBody>
          <a:bodyPr>
            <a:noAutofit/>
          </a:bodyPr>
          <a:lstStyle/>
          <a:p>
            <a:pPr>
              <a:lnSpc>
                <a:spcPct val="170000"/>
              </a:lnSpc>
            </a:pPr>
            <a:r>
              <a:rPr lang="en-IN" sz="1400" dirty="0"/>
              <a:t>We also find that the 80/20 rule often applies (20% of the projects deliver 80% of the portfolio’s value). This type of Pareto chart provides great visibility of the entire portfolio and highlights how a subset of projects support overall financial contribution.  </a:t>
            </a:r>
          </a:p>
        </p:txBody>
      </p:sp>
      <p:sp>
        <p:nvSpPr>
          <p:cNvPr id="3" name="Rectangle 2"/>
          <p:cNvSpPr/>
          <p:nvPr/>
        </p:nvSpPr>
        <p:spPr>
          <a:xfrm>
            <a:off x="4876800" y="3276600"/>
            <a:ext cx="1676400" cy="2286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74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chart seriesIdx="-3" categoryIdx="-3" bldStep="gridLegen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chart seriesIdx="0"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chart seriesIdx="1" categoryIdx="-4" bldStep="series"/>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Sub>
          <a:bldChart bld="series"/>
        </p:bldSub>
      </p:bldGraphic>
      <p:bldP spid="5" grpId="0" build="p"/>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Comparing the components of a whole</a:t>
            </a:r>
            <a:endParaRPr lang="en-US" dirty="0"/>
          </a:p>
        </p:txBody>
      </p:sp>
      <p:sp>
        <p:nvSpPr>
          <p:cNvPr id="3" name="Content Placeholder 2"/>
          <p:cNvSpPr>
            <a:spLocks noGrp="1"/>
          </p:cNvSpPr>
          <p:nvPr>
            <p:ph idx="1"/>
          </p:nvPr>
        </p:nvSpPr>
        <p:spPr>
          <a:xfrm>
            <a:off x="304800" y="838200"/>
            <a:ext cx="8153400" cy="762000"/>
          </a:xfrm>
        </p:spPr>
        <p:txBody>
          <a:bodyPr>
            <a:noAutofit/>
          </a:bodyPr>
          <a:lstStyle/>
          <a:p>
            <a:pPr fontAlgn="base">
              <a:lnSpc>
                <a:spcPct val="160000"/>
              </a:lnSpc>
            </a:pPr>
            <a:r>
              <a:rPr lang="en-IN" sz="1400" dirty="0"/>
              <a:t>Example : To identify the Net Revenue for Year 2014 and what % of Revenue comes from Which sector from[Pie Chart]</a:t>
            </a:r>
          </a:p>
          <a:p>
            <a:pPr marL="0" indent="0">
              <a:buNone/>
            </a:pPr>
            <a:endParaRPr lang="en-US" sz="3600" dirty="0"/>
          </a:p>
        </p:txBody>
      </p:sp>
      <p:graphicFrame>
        <p:nvGraphicFramePr>
          <p:cNvPr id="6" name="Chart 5"/>
          <p:cNvGraphicFramePr>
            <a:graphicFrameLocks/>
          </p:cNvGraphicFramePr>
          <p:nvPr>
            <p:extLst>
              <p:ext uri="{D42A27DB-BD31-4B8C-83A1-F6EECF244321}">
                <p14:modId xmlns:p14="http://schemas.microsoft.com/office/powerpoint/2010/main" val="2637721379"/>
              </p:ext>
            </p:extLst>
          </p:nvPr>
        </p:nvGraphicFramePr>
        <p:xfrm>
          <a:off x="4267200" y="1981200"/>
          <a:ext cx="4648200" cy="350520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p:cNvPicPr>
            <a:picLocks noChangeAspect="1"/>
          </p:cNvPicPr>
          <p:nvPr/>
        </p:nvPicPr>
        <p:blipFill>
          <a:blip r:embed="rId3"/>
          <a:stretch>
            <a:fillRect/>
          </a:stretch>
        </p:blipFill>
        <p:spPr>
          <a:xfrm>
            <a:off x="152400" y="2133600"/>
            <a:ext cx="3887629" cy="2057400"/>
          </a:xfrm>
          <a:prstGeom prst="rect">
            <a:avLst/>
          </a:prstGeom>
        </p:spPr>
      </p:pic>
    </p:spTree>
    <p:extLst>
      <p:ext uri="{BB962C8B-B14F-4D97-AF65-F5344CB8AC3E}">
        <p14:creationId xmlns:p14="http://schemas.microsoft.com/office/powerpoint/2010/main" val="275871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a:t>
            </a:r>
            <a:r>
              <a:rPr lang="en-IN" dirty="0"/>
              <a:t>Stacked Charts</a:t>
            </a:r>
            <a:endParaRPr lang="en-US" dirty="0"/>
          </a:p>
        </p:txBody>
      </p:sp>
      <p:sp>
        <p:nvSpPr>
          <p:cNvPr id="3" name="Content Placeholder 2"/>
          <p:cNvSpPr>
            <a:spLocks noGrp="1"/>
          </p:cNvSpPr>
          <p:nvPr>
            <p:ph idx="1"/>
          </p:nvPr>
        </p:nvSpPr>
        <p:spPr>
          <a:xfrm>
            <a:off x="-1" y="762001"/>
            <a:ext cx="8839201" cy="838202"/>
          </a:xfrm>
        </p:spPr>
        <p:txBody>
          <a:bodyPr>
            <a:normAutofit/>
          </a:bodyPr>
          <a:lstStyle/>
          <a:p>
            <a:pPr fontAlgn="base">
              <a:lnSpc>
                <a:spcPct val="160000"/>
              </a:lnSpc>
            </a:pPr>
            <a:r>
              <a:rPr lang="en-IN" sz="1600" dirty="0"/>
              <a:t>The stacked charts are used when data sets have to be broken down into their constituents, and then the data sets as a whole also need to be compared against one another. </a:t>
            </a:r>
          </a:p>
        </p:txBody>
      </p:sp>
      <p:graphicFrame>
        <p:nvGraphicFramePr>
          <p:cNvPr id="6" name="Table 5"/>
          <p:cNvGraphicFramePr>
            <a:graphicFrameLocks noGrp="1"/>
          </p:cNvGraphicFramePr>
          <p:nvPr>
            <p:extLst>
              <p:ext uri="{D42A27DB-BD31-4B8C-83A1-F6EECF244321}">
                <p14:modId xmlns:p14="http://schemas.microsoft.com/office/powerpoint/2010/main" val="3076077667"/>
              </p:ext>
            </p:extLst>
          </p:nvPr>
        </p:nvGraphicFramePr>
        <p:xfrm>
          <a:off x="262314" y="1631604"/>
          <a:ext cx="5410200" cy="1828797"/>
        </p:xfrm>
        <a:graphic>
          <a:graphicData uri="http://schemas.openxmlformats.org/drawingml/2006/table">
            <a:tbl>
              <a:tblPr/>
              <a:tblGrid>
                <a:gridCol w="2545976">
                  <a:extLst>
                    <a:ext uri="{9D8B030D-6E8A-4147-A177-3AD203B41FA5}">
                      <a16:colId xmlns:a16="http://schemas.microsoft.com/office/drawing/2014/main" val="2671357913"/>
                    </a:ext>
                  </a:extLst>
                </a:gridCol>
                <a:gridCol w="1352550">
                  <a:extLst>
                    <a:ext uri="{9D8B030D-6E8A-4147-A177-3AD203B41FA5}">
                      <a16:colId xmlns:a16="http://schemas.microsoft.com/office/drawing/2014/main" val="2051327580"/>
                    </a:ext>
                  </a:extLst>
                </a:gridCol>
                <a:gridCol w="1511674">
                  <a:extLst>
                    <a:ext uri="{9D8B030D-6E8A-4147-A177-3AD203B41FA5}">
                      <a16:colId xmlns:a16="http://schemas.microsoft.com/office/drawing/2014/main" val="2674102372"/>
                    </a:ext>
                  </a:extLst>
                </a:gridCol>
              </a:tblGrid>
              <a:tr h="589935">
                <a:tc>
                  <a:txBody>
                    <a:bodyPr/>
                    <a:lstStyle/>
                    <a:p>
                      <a:pPr algn="ctr" rtl="0" fontAlgn="b"/>
                      <a:r>
                        <a:rPr lang="en-US" sz="1100" b="0" i="0" u="none" strike="noStrike">
                          <a:solidFill>
                            <a:srgbClr val="000000"/>
                          </a:solidFill>
                          <a:effectLst/>
                          <a:latin typeface="Calibri" panose="020F0502020204030204" pitchFamily="34" charset="0"/>
                        </a:rPr>
                        <a:t>Institutional Securities Group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b"/>
                      <a:r>
                        <a:rPr lang="en-US" sz="1100" b="0" i="0" u="none" strike="noStrike" dirty="0">
                          <a:solidFill>
                            <a:srgbClr val="000000"/>
                          </a:solidFill>
                          <a:effectLst/>
                          <a:latin typeface="Calibri" panose="020F0502020204030204" pitchFamily="34" charset="0"/>
                        </a:rPr>
                        <a:t>Annual Revenue -2014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b"/>
                      <a:r>
                        <a:rPr lang="en-US" sz="1100" b="0" i="0" u="none" strike="noStrike">
                          <a:solidFill>
                            <a:srgbClr val="000000"/>
                          </a:solidFill>
                          <a:effectLst/>
                          <a:latin typeface="Calibri" panose="020F0502020204030204" pitchFamily="34" charset="0"/>
                        </a:rPr>
                        <a:t>Annual Revenue -2015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extLst>
                  <a:ext uri="{0D108BD9-81ED-4DB2-BD59-A6C34878D82A}">
                    <a16:rowId xmlns:a16="http://schemas.microsoft.com/office/drawing/2014/main" val="3721208061"/>
                  </a:ext>
                </a:extLst>
              </a:tr>
              <a:tr h="206477">
                <a:tc>
                  <a:txBody>
                    <a:bodyPr/>
                    <a:lstStyle/>
                    <a:p>
                      <a:pPr algn="l" rtl="0" fontAlgn="ctr"/>
                      <a:r>
                        <a:rPr lang="en-US" sz="1100" b="0" i="0" u="none" strike="noStrike">
                          <a:solidFill>
                            <a:srgbClr val="000000"/>
                          </a:solidFill>
                          <a:effectLst/>
                          <a:latin typeface="Calibri" panose="020F0502020204030204" pitchFamily="34" charset="0"/>
                        </a:rPr>
                        <a:t>Wealth Management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49231"/>
                  </a:ext>
                </a:extLst>
              </a:tr>
              <a:tr h="206477">
                <a:tc>
                  <a:txBody>
                    <a:bodyPr/>
                    <a:lstStyle/>
                    <a:p>
                      <a:pPr algn="l" rtl="0" fontAlgn="ctr"/>
                      <a:r>
                        <a:rPr lang="en-US" sz="1100" b="0" i="0" u="none" strike="noStrike">
                          <a:solidFill>
                            <a:srgbClr val="000000"/>
                          </a:solidFill>
                          <a:effectLst/>
                          <a:latin typeface="Calibri" panose="020F0502020204030204" pitchFamily="34" charset="0"/>
                        </a:rPr>
                        <a:t>Fixed Income and Commodities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727293"/>
                  </a:ext>
                </a:extLst>
              </a:tr>
              <a:tr h="206477">
                <a:tc>
                  <a:txBody>
                    <a:bodyPr/>
                    <a:lstStyle/>
                    <a:p>
                      <a:pPr algn="l" rtl="0" fontAlgn="ctr"/>
                      <a:r>
                        <a:rPr lang="en-US" sz="1100" b="0" i="0" u="none" strike="noStrike" dirty="0">
                          <a:solidFill>
                            <a:srgbClr val="000000"/>
                          </a:solidFill>
                          <a:effectLst/>
                          <a:latin typeface="Calibri" panose="020F0502020204030204" pitchFamily="34" charset="0"/>
                        </a:rPr>
                        <a:t>Equity sales and Trading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702660"/>
                  </a:ext>
                </a:extLst>
              </a:tr>
              <a:tr h="206477">
                <a:tc>
                  <a:txBody>
                    <a:bodyPr/>
                    <a:lstStyle/>
                    <a:p>
                      <a:pPr algn="l" rtl="0" fontAlgn="ctr"/>
                      <a:r>
                        <a:rPr lang="en-US" sz="1100" b="0" i="0" u="none" strike="noStrike">
                          <a:solidFill>
                            <a:srgbClr val="000000"/>
                          </a:solidFill>
                          <a:effectLst/>
                          <a:latin typeface="Calibri" panose="020F0502020204030204" pitchFamily="34" charset="0"/>
                        </a:rPr>
                        <a:t>Investment Banking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0140326"/>
                  </a:ext>
                </a:extLst>
              </a:tr>
              <a:tr h="206477">
                <a:tc>
                  <a:txBody>
                    <a:bodyPr/>
                    <a:lstStyle/>
                    <a:p>
                      <a:pPr algn="l" rtl="0" fontAlgn="ctr"/>
                      <a:r>
                        <a:rPr lang="en-US" sz="1100" b="0" i="0" u="none" strike="noStrike">
                          <a:solidFill>
                            <a:srgbClr val="000000"/>
                          </a:solidFill>
                          <a:effectLst/>
                          <a:latin typeface="Calibri" panose="020F0502020204030204" pitchFamily="34" charset="0"/>
                        </a:rPr>
                        <a:t>Investment Management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795575"/>
                  </a:ext>
                </a:extLst>
              </a:tr>
              <a:tr h="206477">
                <a:tc>
                  <a:txBody>
                    <a:bodyPr/>
                    <a:lstStyle/>
                    <a:p>
                      <a:pPr algn="l" rtl="0" fontAlgn="ctr"/>
                      <a:r>
                        <a:rPr lang="en-US" sz="1100" b="0" i="0" u="none" strike="noStrike">
                          <a:solidFill>
                            <a:srgbClr val="000000"/>
                          </a:solidFill>
                          <a:effectLst/>
                          <a:latin typeface="Calibri" panose="020F0502020204030204" pitchFamily="34" charset="0"/>
                        </a:rPr>
                        <a:t>Others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1383719"/>
                  </a:ext>
                </a:extLst>
              </a:tr>
            </a:tbl>
          </a:graphicData>
        </a:graphic>
      </p:graphicFrame>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657600"/>
            <a:ext cx="5401429" cy="2524477"/>
          </a:xfrm>
          <a:prstGeom prst="rect">
            <a:avLst/>
          </a:prstGeom>
        </p:spPr>
      </p:pic>
    </p:spTree>
    <p:extLst>
      <p:ext uri="{BB962C8B-B14F-4D97-AF65-F5344CB8AC3E}">
        <p14:creationId xmlns:p14="http://schemas.microsoft.com/office/powerpoint/2010/main" val="134232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chart</a:t>
            </a:r>
          </a:p>
        </p:txBody>
      </p:sp>
      <p:sp>
        <p:nvSpPr>
          <p:cNvPr id="3" name="Content Placeholder 2"/>
          <p:cNvSpPr>
            <a:spLocks noGrp="1"/>
          </p:cNvSpPr>
          <p:nvPr>
            <p:ph idx="1"/>
          </p:nvPr>
        </p:nvSpPr>
        <p:spPr>
          <a:xfrm>
            <a:off x="0" y="762001"/>
            <a:ext cx="9057862" cy="1676399"/>
          </a:xfrm>
        </p:spPr>
        <p:txBody>
          <a:bodyPr>
            <a:normAutofit fontScale="92500" lnSpcReduction="20000"/>
          </a:bodyPr>
          <a:lstStyle/>
          <a:p>
            <a:pPr>
              <a:lnSpc>
                <a:spcPct val="150000"/>
              </a:lnSpc>
            </a:pPr>
            <a:r>
              <a:rPr lang="en-IN" sz="1600" dirty="0"/>
              <a:t>A waterfall chart is actually a special type of Excel column chart. It is normally used to demonstrate how the starting position either increases or decreases through a series of changes.</a:t>
            </a:r>
          </a:p>
          <a:p>
            <a:pPr>
              <a:lnSpc>
                <a:spcPct val="150000"/>
              </a:lnSpc>
            </a:pPr>
            <a:r>
              <a:rPr lang="en-IN" sz="1600" dirty="0"/>
              <a:t>As per our example, consider the following data table.</a:t>
            </a:r>
          </a:p>
          <a:p>
            <a:pPr>
              <a:lnSpc>
                <a:spcPct val="150000"/>
              </a:lnSpc>
            </a:pPr>
            <a:r>
              <a:rPr lang="en-IN" sz="1600" dirty="0"/>
              <a:t>Start of the year we had 500,000 and at the end of the year we are at 550,000 so let’s see in the graphical which sector has given positive or negative growth for the year</a:t>
            </a:r>
          </a:p>
        </p:txBody>
      </p:sp>
      <p:graphicFrame>
        <p:nvGraphicFramePr>
          <p:cNvPr id="5" name="Table 4"/>
          <p:cNvGraphicFramePr>
            <a:graphicFrameLocks noGrp="1"/>
          </p:cNvGraphicFramePr>
          <p:nvPr>
            <p:extLst>
              <p:ext uri="{D42A27DB-BD31-4B8C-83A1-F6EECF244321}">
                <p14:modId xmlns:p14="http://schemas.microsoft.com/office/powerpoint/2010/main" val="631974752"/>
              </p:ext>
            </p:extLst>
          </p:nvPr>
        </p:nvGraphicFramePr>
        <p:xfrm>
          <a:off x="152400" y="2948732"/>
          <a:ext cx="4038600" cy="2201427"/>
        </p:xfrm>
        <a:graphic>
          <a:graphicData uri="http://schemas.openxmlformats.org/drawingml/2006/table">
            <a:tbl>
              <a:tblPr/>
              <a:tblGrid>
                <a:gridCol w="3024726">
                  <a:extLst>
                    <a:ext uri="{9D8B030D-6E8A-4147-A177-3AD203B41FA5}">
                      <a16:colId xmlns:a16="http://schemas.microsoft.com/office/drawing/2014/main" val="2943031368"/>
                    </a:ext>
                  </a:extLst>
                </a:gridCol>
                <a:gridCol w="1013874">
                  <a:extLst>
                    <a:ext uri="{9D8B030D-6E8A-4147-A177-3AD203B41FA5}">
                      <a16:colId xmlns:a16="http://schemas.microsoft.com/office/drawing/2014/main" val="2476237701"/>
                    </a:ext>
                  </a:extLst>
                </a:gridCol>
              </a:tblGrid>
              <a:tr h="244603">
                <a:tc>
                  <a:txBody>
                    <a:bodyPr/>
                    <a:lstStyle/>
                    <a:p>
                      <a:pPr algn="ctr" rtl="0" fontAlgn="ctr"/>
                      <a:r>
                        <a:rPr lang="en-US" sz="1100" b="1" i="0" u="none" strike="noStrike">
                          <a:solidFill>
                            <a:srgbClr val="FFFFFF"/>
                          </a:solidFill>
                          <a:effectLst/>
                          <a:latin typeface="Calibri" panose="020F0502020204030204" pitchFamily="34" charset="0"/>
                        </a:rPr>
                        <a:t>Institutional Securities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ctr"/>
                      <a:r>
                        <a:rPr lang="en-US" sz="1100" b="1" i="0" u="none" strike="noStrike">
                          <a:solidFill>
                            <a:srgbClr val="FFFFFF"/>
                          </a:solidFill>
                          <a:effectLst/>
                          <a:latin typeface="Calibri" panose="020F0502020204030204" pitchFamily="34" charset="0"/>
                        </a:rPr>
                        <a:t>Revenue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825075291"/>
                  </a:ext>
                </a:extLst>
              </a:tr>
              <a:tr h="244603">
                <a:tc>
                  <a:txBody>
                    <a:bodyPr/>
                    <a:lstStyle/>
                    <a:p>
                      <a:pPr algn="l" rtl="0" fontAlgn="ctr"/>
                      <a:r>
                        <a:rPr lang="en-US" sz="1100" b="0" i="0" u="none" strike="noStrike">
                          <a:solidFill>
                            <a:srgbClr val="000000"/>
                          </a:solidFill>
                          <a:effectLst/>
                          <a:latin typeface="Calibri" panose="020F0502020204030204" pitchFamily="34" charset="0"/>
                        </a:rPr>
                        <a:t>Intial of  the 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500000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2025715"/>
                  </a:ext>
                </a:extLst>
              </a:tr>
              <a:tr h="244603">
                <a:tc>
                  <a:txBody>
                    <a:bodyPr/>
                    <a:lstStyle/>
                    <a:p>
                      <a:pPr algn="l" rtl="0" fontAlgn="ctr"/>
                      <a:r>
                        <a:rPr lang="en-US" sz="1100" b="0" i="0" u="none" strike="noStrike">
                          <a:solidFill>
                            <a:srgbClr val="000000"/>
                          </a:solidFill>
                          <a:effectLst/>
                          <a:latin typeface="Calibri" panose="020F0502020204030204" pitchFamily="34" charset="0"/>
                        </a:rPr>
                        <a:t>Wealth Management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45000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484096"/>
                  </a:ext>
                </a:extLst>
              </a:tr>
              <a:tr h="244603">
                <a:tc>
                  <a:txBody>
                    <a:bodyPr/>
                    <a:lstStyle/>
                    <a:p>
                      <a:pPr algn="l" rtl="0" fontAlgn="ctr"/>
                      <a:r>
                        <a:rPr lang="en-US" sz="1100" b="0" i="0" u="none" strike="noStrike">
                          <a:solidFill>
                            <a:srgbClr val="000000"/>
                          </a:solidFill>
                          <a:effectLst/>
                          <a:latin typeface="Calibri" panose="020F0502020204030204" pitchFamily="34" charset="0"/>
                        </a:rPr>
                        <a:t>Equity sales and Trading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701743"/>
                  </a:ext>
                </a:extLst>
              </a:tr>
              <a:tr h="244603">
                <a:tc>
                  <a:txBody>
                    <a:bodyPr/>
                    <a:lstStyle/>
                    <a:p>
                      <a:pPr algn="l" rtl="0" fontAlgn="ctr"/>
                      <a:r>
                        <a:rPr lang="en-US" sz="1100" b="0" i="0" u="none" strike="noStrike">
                          <a:solidFill>
                            <a:srgbClr val="000000"/>
                          </a:solidFill>
                          <a:effectLst/>
                          <a:latin typeface="Calibri" panose="020F0502020204030204" pitchFamily="34" charset="0"/>
                        </a:rPr>
                        <a:t>Investment Banking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25000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3333063"/>
                  </a:ext>
                </a:extLst>
              </a:tr>
              <a:tr h="244603">
                <a:tc>
                  <a:txBody>
                    <a:bodyPr/>
                    <a:lstStyle/>
                    <a:p>
                      <a:pPr algn="l" rtl="0" fontAlgn="ctr"/>
                      <a:r>
                        <a:rPr lang="en-US" sz="1100" b="0" i="0" u="none" strike="noStrike">
                          <a:solidFill>
                            <a:srgbClr val="000000"/>
                          </a:solidFill>
                          <a:effectLst/>
                          <a:latin typeface="Calibri" panose="020F0502020204030204" pitchFamily="34" charset="0"/>
                        </a:rPr>
                        <a:t>Investment Management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199928"/>
                  </a:ext>
                </a:extLst>
              </a:tr>
              <a:tr h="244603">
                <a:tc>
                  <a:txBody>
                    <a:bodyPr/>
                    <a:lstStyle/>
                    <a:p>
                      <a:pPr algn="l" rtl="0" fontAlgn="ctr"/>
                      <a:r>
                        <a:rPr lang="en-US" sz="1100" b="0" i="0" u="none" strike="noStrike">
                          <a:solidFill>
                            <a:srgbClr val="000000"/>
                          </a:solidFill>
                          <a:effectLst/>
                          <a:latin typeface="Calibri" panose="020F0502020204030204" pitchFamily="34" charset="0"/>
                        </a:rPr>
                        <a:t>Fixed Income and Commodities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113352"/>
                  </a:ext>
                </a:extLst>
              </a:tr>
              <a:tr h="244603">
                <a:tc>
                  <a:txBody>
                    <a:bodyPr/>
                    <a:lstStyle/>
                    <a:p>
                      <a:pPr algn="l" rtl="0" fontAlgn="ctr"/>
                      <a:r>
                        <a:rPr lang="en-US" sz="1100" b="0" i="0" u="none" strike="noStrike">
                          <a:solidFill>
                            <a:srgbClr val="000000"/>
                          </a:solidFill>
                          <a:effectLst/>
                          <a:latin typeface="Calibri" panose="020F0502020204030204" pitchFamily="34" charset="0"/>
                        </a:rPr>
                        <a:t>Others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0955815"/>
                  </a:ext>
                </a:extLst>
              </a:tr>
              <a:tr h="244603">
                <a:tc>
                  <a:txBody>
                    <a:bodyPr/>
                    <a:lstStyle/>
                    <a:p>
                      <a:pPr algn="l" rtl="0" fontAlgn="ctr"/>
                      <a:r>
                        <a:rPr lang="en-US" sz="1100" b="0" i="0" u="none" strike="noStrike">
                          <a:solidFill>
                            <a:srgbClr val="000000"/>
                          </a:solidFill>
                          <a:effectLst/>
                          <a:latin typeface="Calibri" panose="020F0502020204030204" pitchFamily="34" charset="0"/>
                        </a:rPr>
                        <a:t>End of the 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550000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4981246"/>
                  </a:ext>
                </a:extLst>
              </a:tr>
            </a:tbl>
          </a:graphicData>
        </a:graphic>
      </p:graphicFrame>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461" y="2819400"/>
            <a:ext cx="4724400" cy="2460093"/>
          </a:xfrm>
          <a:prstGeom prst="rect">
            <a:avLst/>
          </a:prstGeom>
        </p:spPr>
      </p:pic>
    </p:spTree>
    <p:extLst>
      <p:ext uri="{BB962C8B-B14F-4D97-AF65-F5344CB8AC3E}">
        <p14:creationId xmlns:p14="http://schemas.microsoft.com/office/powerpoint/2010/main" val="12201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Any Question???..</a:t>
            </a:r>
          </a:p>
        </p:txBody>
      </p:sp>
      <p:sp>
        <p:nvSpPr>
          <p:cNvPr id="3" name="Content Placeholder 2"/>
          <p:cNvSpPr>
            <a:spLocks noGrp="1"/>
          </p:cNvSpPr>
          <p:nvPr>
            <p:ph idx="1"/>
          </p:nvPr>
        </p:nvSpPr>
        <p:spPr>
          <a:xfrm>
            <a:off x="12914" y="2209800"/>
            <a:ext cx="8915401" cy="1676400"/>
          </a:xfrm>
        </p:spPr>
        <p:txBody>
          <a:bodyPr/>
          <a:lstStyle/>
          <a:p>
            <a:pPr marL="0" indent="0" algn="ctr">
              <a:buNone/>
            </a:pPr>
            <a:r>
              <a:rPr lang="en-US" sz="2800" dirty="0"/>
              <a:t>For any doubts or clarification you can send a mail on </a:t>
            </a:r>
            <a:r>
              <a:rPr lang="en-US" dirty="0">
                <a:hlinkClick r:id="rId2"/>
              </a:rPr>
              <a:t>training@pragatisoftware.com</a:t>
            </a:r>
            <a:r>
              <a:rPr lang="en-US" dirty="0"/>
              <a:t> </a:t>
            </a:r>
          </a:p>
        </p:txBody>
      </p:sp>
      <p:cxnSp>
        <p:nvCxnSpPr>
          <p:cNvPr id="5" name="Straight Connector 4"/>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0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Agenda for today session [11:00-1:00 pm]</a:t>
            </a:r>
          </a:p>
        </p:txBody>
      </p:sp>
      <p:sp>
        <p:nvSpPr>
          <p:cNvPr id="3" name="Content Placeholder 2"/>
          <p:cNvSpPr>
            <a:spLocks noGrp="1"/>
          </p:cNvSpPr>
          <p:nvPr>
            <p:ph idx="1"/>
          </p:nvPr>
        </p:nvSpPr>
        <p:spPr/>
        <p:txBody>
          <a:bodyPr>
            <a:normAutofit fontScale="92500" lnSpcReduction="10000"/>
          </a:bodyPr>
          <a:lstStyle/>
          <a:p>
            <a:pPr marL="0" indent="0">
              <a:buNone/>
            </a:pPr>
            <a:r>
              <a:rPr lang="en-IN" sz="2475" dirty="0"/>
              <a:t>Creating different types of charts</a:t>
            </a:r>
          </a:p>
          <a:p>
            <a:pPr>
              <a:lnSpc>
                <a:spcPct val="160000"/>
              </a:lnSpc>
            </a:pPr>
            <a:r>
              <a:rPr lang="en-US" sz="2475" dirty="0"/>
              <a:t>Column charts</a:t>
            </a:r>
          </a:p>
          <a:p>
            <a:pPr>
              <a:lnSpc>
                <a:spcPct val="160000"/>
              </a:lnSpc>
            </a:pPr>
            <a:r>
              <a:rPr lang="en-IN" sz="2475" dirty="0"/>
              <a:t>Bar-Line graph charts (Pareto charts)</a:t>
            </a:r>
          </a:p>
          <a:p>
            <a:pPr>
              <a:lnSpc>
                <a:spcPct val="160000"/>
              </a:lnSpc>
            </a:pPr>
            <a:r>
              <a:rPr lang="en-US" sz="2475" dirty="0"/>
              <a:t>Water fall charts</a:t>
            </a:r>
          </a:p>
          <a:p>
            <a:pPr>
              <a:lnSpc>
                <a:spcPct val="160000"/>
              </a:lnSpc>
            </a:pPr>
            <a:r>
              <a:rPr lang="en-US" sz="2475" dirty="0"/>
              <a:t>Bubble charts</a:t>
            </a:r>
          </a:p>
          <a:p>
            <a:pPr>
              <a:lnSpc>
                <a:spcPct val="160000"/>
              </a:lnSpc>
            </a:pPr>
            <a:r>
              <a:rPr lang="en-IN" sz="2475" dirty="0"/>
              <a:t>Floating Bar / Football Field charts</a:t>
            </a:r>
          </a:p>
          <a:p>
            <a:pPr>
              <a:lnSpc>
                <a:spcPct val="160000"/>
              </a:lnSpc>
            </a:pPr>
            <a:r>
              <a:rPr lang="en-US" sz="2475" dirty="0"/>
              <a:t>Pie charts</a:t>
            </a:r>
          </a:p>
          <a:p>
            <a:pPr>
              <a:lnSpc>
                <a:spcPct val="160000"/>
              </a:lnSpc>
            </a:pPr>
            <a:r>
              <a:rPr lang="en-IN" sz="2475" dirty="0"/>
              <a:t>Customizing Scale (Changing x-axis and y-axis scale)</a:t>
            </a:r>
          </a:p>
          <a:p>
            <a:pPr>
              <a:lnSpc>
                <a:spcPct val="160000"/>
              </a:lnSpc>
            </a:pPr>
            <a:r>
              <a:rPr lang="en-IN" sz="2500" dirty="0">
                <a:solidFill>
                  <a:srgbClr val="FF0000"/>
                </a:solidFill>
              </a:rPr>
              <a:t>Producing Complicated charts (if time permits).</a:t>
            </a:r>
            <a:endParaRPr lang="en-US" sz="2500" dirty="0">
              <a:solidFill>
                <a:srgbClr val="FF0000"/>
              </a:solidFill>
            </a:endParaRPr>
          </a:p>
        </p:txBody>
      </p:sp>
    </p:spTree>
    <p:extLst>
      <p:ext uri="{BB962C8B-B14F-4D97-AF65-F5344CB8AC3E}">
        <p14:creationId xmlns:p14="http://schemas.microsoft.com/office/powerpoint/2010/main" val="21680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8"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6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form of Data analysis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7832711"/>
              </p:ext>
            </p:extLst>
          </p:nvPr>
        </p:nvGraphicFramePr>
        <p:xfrm>
          <a:off x="150020" y="838200"/>
          <a:ext cx="8917780" cy="4926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234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7">
                                            <p:graphicEl>
                                              <a:dgm id="{D1FF089E-7B8F-400C-8148-43428B090234}"/>
                                            </p:graphicEl>
                                          </p:spTgt>
                                        </p:tgtEl>
                                        <p:attrNameLst>
                                          <p:attrName>style.visibility</p:attrName>
                                        </p:attrNameLst>
                                      </p:cBhvr>
                                      <p:to>
                                        <p:strVal val="visible"/>
                                      </p:to>
                                    </p:set>
                                    <p:animEffect transition="in" filter="randombar(horizontal)">
                                      <p:cBhvr>
                                        <p:cTn id="11" dur="500"/>
                                        <p:tgtEl>
                                          <p:spTgt spid="7">
                                            <p:graphicEl>
                                              <a:dgm id="{D1FF089E-7B8F-400C-8148-43428B090234}"/>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7">
                                            <p:graphicEl>
                                              <a:dgm id="{8F591DB0-134E-47A1-9011-D698A0850A2F}"/>
                                            </p:graphicEl>
                                          </p:spTgt>
                                        </p:tgtEl>
                                        <p:attrNameLst>
                                          <p:attrName>style.visibility</p:attrName>
                                        </p:attrNameLst>
                                      </p:cBhvr>
                                      <p:to>
                                        <p:strVal val="visible"/>
                                      </p:to>
                                    </p:set>
                                    <p:animEffect transition="in" filter="randombar(horizontal)">
                                      <p:cBhvr>
                                        <p:cTn id="16" dur="500"/>
                                        <p:tgtEl>
                                          <p:spTgt spid="7">
                                            <p:graphicEl>
                                              <a:dgm id="{8F591DB0-134E-47A1-9011-D698A0850A2F}"/>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7">
                                            <p:graphicEl>
                                              <a:dgm id="{04BB59F3-F93D-4961-A2BB-2D82D3290A7D}"/>
                                            </p:graphicEl>
                                          </p:spTgt>
                                        </p:tgtEl>
                                        <p:attrNameLst>
                                          <p:attrName>style.visibility</p:attrName>
                                        </p:attrNameLst>
                                      </p:cBhvr>
                                      <p:to>
                                        <p:strVal val="visible"/>
                                      </p:to>
                                    </p:set>
                                    <p:animEffect transition="in" filter="randombar(horizontal)">
                                      <p:cBhvr>
                                        <p:cTn id="21" dur="500"/>
                                        <p:tgtEl>
                                          <p:spTgt spid="7">
                                            <p:graphicEl>
                                              <a:dgm id="{04BB59F3-F93D-4961-A2BB-2D82D3290A7D}"/>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
                                            <p:graphicEl>
                                              <a:dgm id="{DF97A0CF-41A6-42F5-96FB-520E3C5BFA48}"/>
                                            </p:graphicEl>
                                          </p:spTgt>
                                        </p:tgtEl>
                                        <p:attrNameLst>
                                          <p:attrName>style.visibility</p:attrName>
                                        </p:attrNameLst>
                                      </p:cBhvr>
                                      <p:to>
                                        <p:strVal val="visible"/>
                                      </p:to>
                                    </p:set>
                                    <p:animEffect transition="in" filter="randombar(horizontal)">
                                      <p:cBhvr>
                                        <p:cTn id="26" dur="500"/>
                                        <p:tgtEl>
                                          <p:spTgt spid="7">
                                            <p:graphicEl>
                                              <a:dgm id="{DF97A0CF-41A6-42F5-96FB-520E3C5BFA4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7">
                                            <p:graphicEl>
                                              <a:dgm id="{369F953B-4015-46AA-A455-EAB99F82F755}"/>
                                            </p:graphicEl>
                                          </p:spTgt>
                                        </p:tgtEl>
                                        <p:attrNameLst>
                                          <p:attrName>style.visibility</p:attrName>
                                        </p:attrNameLst>
                                      </p:cBhvr>
                                      <p:to>
                                        <p:strVal val="visible"/>
                                      </p:to>
                                    </p:set>
                                    <p:animEffect transition="in" filter="randombar(horizontal)">
                                      <p:cBhvr>
                                        <p:cTn id="31" dur="500"/>
                                        <p:tgtEl>
                                          <p:spTgt spid="7">
                                            <p:graphicEl>
                                              <a:dgm id="{369F953B-4015-46AA-A455-EAB99F82F75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More details of selecting charts…</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62000"/>
            <a:ext cx="8763000" cy="5379539"/>
          </a:xfrm>
          <a:prstGeom prst="rect">
            <a:avLst/>
          </a:prstGeom>
        </p:spPr>
      </p:pic>
    </p:spTree>
    <p:extLst>
      <p:ext uri="{BB962C8B-B14F-4D97-AF65-F5344CB8AC3E}">
        <p14:creationId xmlns:p14="http://schemas.microsoft.com/office/powerpoint/2010/main" val="33963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be looking few charts..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5761384"/>
              </p:ext>
            </p:extLst>
          </p:nvPr>
        </p:nvGraphicFramePr>
        <p:xfrm>
          <a:off x="-1" y="762000"/>
          <a:ext cx="9097505" cy="5364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53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ADFDA8A7-B651-49D2-93BD-1036D3F560F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6396C54-8DB5-4E84-926E-1AFBF7561CE7}"/>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CB67734D-593F-44DC-B641-19F05D2E90C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3503899A-A448-4FEE-9DF8-86B4DDFAA0B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4A7AB212-E94A-4BA1-9433-2471C6FEBCB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FD05A63-F41E-4059-990C-6FD33837F3B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7A0634E-6110-443D-A61F-1478B12D2DC6}"/>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B8A15B13-2C45-49D2-B78A-12F0F92E79A5}"/>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2A2AF7B4-D48D-4AE8-99D6-CFB1A475E158}"/>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3345C937-380E-4144-90E8-C334F1D4B3F3}"/>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9B6F4E27-C795-4C09-8C92-117EA1803C24}"/>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A4712D97-F17E-423D-94D0-93A9867724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Working with Column Charts</a:t>
            </a:r>
            <a:endParaRPr lang="en-US" dirty="0"/>
          </a:p>
        </p:txBody>
      </p:sp>
      <p:sp>
        <p:nvSpPr>
          <p:cNvPr id="3" name="Content Placeholder 2"/>
          <p:cNvSpPr>
            <a:spLocks noGrp="1"/>
          </p:cNvSpPr>
          <p:nvPr>
            <p:ph idx="1"/>
          </p:nvPr>
        </p:nvSpPr>
        <p:spPr>
          <a:xfrm>
            <a:off x="-1" y="762001"/>
            <a:ext cx="9144000" cy="1142999"/>
          </a:xfrm>
        </p:spPr>
        <p:txBody>
          <a:bodyPr>
            <a:normAutofit fontScale="85000" lnSpcReduction="20000"/>
          </a:bodyPr>
          <a:lstStyle/>
          <a:p>
            <a:pPr>
              <a:lnSpc>
                <a:spcPct val="150000"/>
              </a:lnSpc>
            </a:pPr>
            <a:r>
              <a:rPr lang="en-US" dirty="0"/>
              <a:t>Let’s see an example of net annual revenue </a:t>
            </a:r>
            <a:r>
              <a:rPr lang="en-CA" dirty="0"/>
              <a:t>for different </a:t>
            </a:r>
            <a:r>
              <a:rPr lang="en-US" dirty="0"/>
              <a:t>Institutional Securities  Group</a:t>
            </a:r>
            <a:endParaRPr lang="en-US" dirty="0">
              <a:solidFill>
                <a:srgbClr val="000000"/>
              </a:solidFill>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57616805"/>
              </p:ext>
            </p:extLst>
          </p:nvPr>
        </p:nvGraphicFramePr>
        <p:xfrm>
          <a:off x="152400" y="2133598"/>
          <a:ext cx="4267200" cy="3239480"/>
        </p:xfrm>
        <a:graphic>
          <a:graphicData uri="http://schemas.openxmlformats.org/drawingml/2006/table">
            <a:tbl>
              <a:tblPr>
                <a:tableStyleId>{5940675A-B579-460E-94D1-54222C63F5DA}</a:tableStyleId>
              </a:tblPr>
              <a:tblGrid>
                <a:gridCol w="2229708">
                  <a:extLst>
                    <a:ext uri="{9D8B030D-6E8A-4147-A177-3AD203B41FA5}">
                      <a16:colId xmlns:a16="http://schemas.microsoft.com/office/drawing/2014/main" val="1967361870"/>
                    </a:ext>
                  </a:extLst>
                </a:gridCol>
                <a:gridCol w="2037492">
                  <a:extLst>
                    <a:ext uri="{9D8B030D-6E8A-4147-A177-3AD203B41FA5}">
                      <a16:colId xmlns:a16="http://schemas.microsoft.com/office/drawing/2014/main" val="3727386449"/>
                    </a:ext>
                  </a:extLst>
                </a:gridCol>
              </a:tblGrid>
              <a:tr h="762002">
                <a:tc>
                  <a:txBody>
                    <a:bodyPr/>
                    <a:lstStyle/>
                    <a:p>
                      <a:pPr algn="ctr" fontAlgn="b"/>
                      <a:r>
                        <a:rPr lang="en-US" sz="1100" u="none" strike="noStrike" dirty="0">
                          <a:effectLst/>
                        </a:rPr>
                        <a:t>Institutional Securities  Group</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b"/>
                      <a:r>
                        <a:rPr lang="en-IN" sz="1100" u="none" strike="noStrike" dirty="0">
                          <a:effectLst/>
                        </a:rPr>
                        <a:t>Annual Revenue</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val="3317657576"/>
                  </a:ext>
                </a:extLst>
              </a:tr>
              <a:tr h="412913">
                <a:tc>
                  <a:txBody>
                    <a:bodyPr/>
                    <a:lstStyle/>
                    <a:p>
                      <a:pPr lvl="0" algn="ctr" fontAlgn="ctr"/>
                      <a:r>
                        <a:rPr lang="en-IN" sz="1100" dirty="0"/>
                        <a:t>Wealth Management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100" u="none" strike="noStrike" dirty="0">
                          <a:effectLst/>
                        </a:rPr>
                        <a:t>71614</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73671695"/>
                  </a:ext>
                </a:extLst>
              </a:tr>
              <a:tr h="412913">
                <a:tc>
                  <a:txBody>
                    <a:bodyPr/>
                    <a:lstStyle/>
                    <a:p>
                      <a:pPr lvl="0" algn="ctr" fontAlgn="ctr"/>
                      <a:r>
                        <a:rPr lang="en-IN" sz="1100" dirty="0"/>
                        <a:t>Fixed Income and Commodities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100" u="none" strike="noStrike" dirty="0">
                          <a:effectLst/>
                        </a:rPr>
                        <a:t>14013</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77085726"/>
                  </a:ext>
                </a:extLst>
              </a:tr>
              <a:tr h="412913">
                <a:tc>
                  <a:txBody>
                    <a:bodyPr/>
                    <a:lstStyle/>
                    <a:p>
                      <a:pPr lvl="0" algn="ctr" fontAlgn="ctr"/>
                      <a:r>
                        <a:rPr lang="en-IN" sz="1100" dirty="0"/>
                        <a:t>Equity sales and Trading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100" u="none" strike="noStrike" dirty="0">
                          <a:effectLst/>
                        </a:rPr>
                        <a:t>35739</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7306782"/>
                  </a:ext>
                </a:extLst>
              </a:tr>
              <a:tr h="412913">
                <a:tc>
                  <a:txBody>
                    <a:bodyPr/>
                    <a:lstStyle/>
                    <a:p>
                      <a:pPr lvl="0" algn="ctr" fontAlgn="ctr"/>
                      <a:r>
                        <a:rPr lang="en-IN" sz="1100" dirty="0"/>
                        <a:t>Investment Banking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100" u="none" strike="noStrike" dirty="0">
                          <a:effectLst/>
                        </a:rPr>
                        <a:t>30358</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95733316"/>
                  </a:ext>
                </a:extLst>
              </a:tr>
              <a:tr h="412913">
                <a:tc>
                  <a:txBody>
                    <a:bodyPr/>
                    <a:lstStyle/>
                    <a:p>
                      <a:pPr lvl="0" algn="ctr" fontAlgn="ctr"/>
                      <a:r>
                        <a:rPr lang="en-IN" sz="1100" dirty="0"/>
                        <a:t>Investment Management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100" u="none" strike="noStrike" dirty="0">
                          <a:effectLst/>
                        </a:rPr>
                        <a:t>20622</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69521255"/>
                  </a:ext>
                </a:extLst>
              </a:tr>
              <a:tr h="412913">
                <a:tc>
                  <a:txBody>
                    <a:bodyPr/>
                    <a:lstStyle/>
                    <a:p>
                      <a:pPr lvl="0" algn="ctr" fontAlgn="ctr"/>
                      <a:r>
                        <a:rPr lang="en-IN" sz="1100" dirty="0"/>
                        <a:t>Others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100" u="none" strike="noStrike" dirty="0">
                          <a:effectLst/>
                        </a:rPr>
                        <a:t>5811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59800961"/>
                  </a:ext>
                </a:extLst>
              </a:tr>
            </a:tbl>
          </a:graphicData>
        </a:graphic>
      </p:graphicFrame>
      <p:graphicFrame>
        <p:nvGraphicFramePr>
          <p:cNvPr id="9" name="Chart 8"/>
          <p:cNvGraphicFramePr/>
          <p:nvPr>
            <p:extLst>
              <p:ext uri="{D42A27DB-BD31-4B8C-83A1-F6EECF244321}">
                <p14:modId xmlns:p14="http://schemas.microsoft.com/office/powerpoint/2010/main" val="936187497"/>
              </p:ext>
            </p:extLst>
          </p:nvPr>
        </p:nvGraphicFramePr>
        <p:xfrm>
          <a:off x="4572000" y="2133599"/>
          <a:ext cx="4419600" cy="35052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219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with Floating chart /Football Field Graph</a:t>
            </a:r>
          </a:p>
        </p:txBody>
      </p:sp>
      <p:sp>
        <p:nvSpPr>
          <p:cNvPr id="3" name="Content Placeholder 2"/>
          <p:cNvSpPr>
            <a:spLocks noGrp="1"/>
          </p:cNvSpPr>
          <p:nvPr>
            <p:ph idx="1"/>
          </p:nvPr>
        </p:nvSpPr>
        <p:spPr>
          <a:xfrm>
            <a:off x="-1" y="762001"/>
            <a:ext cx="9067801" cy="1600199"/>
          </a:xfrm>
        </p:spPr>
        <p:txBody>
          <a:bodyPr>
            <a:normAutofit fontScale="47500" lnSpcReduction="20000"/>
          </a:bodyPr>
          <a:lstStyle/>
          <a:p>
            <a:pPr>
              <a:lnSpc>
                <a:spcPct val="150000"/>
              </a:lnSpc>
            </a:pPr>
            <a:r>
              <a:rPr lang="en-US" dirty="0"/>
              <a:t>A football field graph is a graph showing the valuation of a company based on different methodologies. </a:t>
            </a:r>
          </a:p>
          <a:p>
            <a:pPr>
              <a:lnSpc>
                <a:spcPct val="150000"/>
              </a:lnSpc>
            </a:pPr>
            <a:r>
              <a:rPr lang="en-IN" dirty="0"/>
              <a:t>Many types of valuation methods are used, involving several sets of metrics. For </a:t>
            </a:r>
            <a:r>
              <a:rPr lang="en-IN" dirty="0">
                <a:hlinkClick r:id="rId3"/>
              </a:rPr>
              <a:t>equities</a:t>
            </a:r>
            <a:r>
              <a:rPr lang="en-IN" dirty="0"/>
              <a:t>, the most common valuation metric to use is the </a:t>
            </a:r>
            <a:r>
              <a:rPr lang="en-IN" dirty="0">
                <a:hlinkClick r:id="rId4"/>
              </a:rPr>
              <a:t>P/E ratio</a:t>
            </a:r>
            <a:r>
              <a:rPr lang="en-IN" dirty="0"/>
              <a:t>, although other valuation </a:t>
            </a:r>
            <a:r>
              <a:rPr lang="en-IN" dirty="0">
                <a:hlinkClick r:id="rId5"/>
              </a:rPr>
              <a:t>metrics</a:t>
            </a:r>
            <a:r>
              <a:rPr lang="en-IN" dirty="0"/>
              <a:t> include: Price/Earnings, Price/Book Value, Price/Sales, </a:t>
            </a:r>
            <a:r>
              <a:rPr lang="en-IN" dirty="0">
                <a:hlinkClick r:id="rId6"/>
              </a:rPr>
              <a:t>Enterprise Value/EBIDTA</a:t>
            </a:r>
            <a:r>
              <a:rPr lang="en-IN" dirty="0"/>
              <a:t>, </a:t>
            </a:r>
            <a:r>
              <a:rPr lang="en-IN" dirty="0">
                <a:hlinkClick r:id="rId7"/>
              </a:rPr>
              <a:t>Economic Value Added</a:t>
            </a:r>
            <a:r>
              <a:rPr lang="en-IN" dirty="0"/>
              <a:t> and </a:t>
            </a:r>
            <a:r>
              <a:rPr lang="en-IN" dirty="0">
                <a:hlinkClick r:id="rId8"/>
              </a:rPr>
              <a:t>Discounted Cash Flow</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7591029"/>
              </p:ext>
            </p:extLst>
          </p:nvPr>
        </p:nvGraphicFramePr>
        <p:xfrm>
          <a:off x="304800" y="2438400"/>
          <a:ext cx="4800599" cy="1905000"/>
        </p:xfrm>
        <a:graphic>
          <a:graphicData uri="http://schemas.openxmlformats.org/drawingml/2006/table">
            <a:tbl>
              <a:tblPr/>
              <a:tblGrid>
                <a:gridCol w="2362200">
                  <a:extLst>
                    <a:ext uri="{9D8B030D-6E8A-4147-A177-3AD203B41FA5}">
                      <a16:colId xmlns:a16="http://schemas.microsoft.com/office/drawing/2014/main" val="3628512663"/>
                    </a:ext>
                  </a:extLst>
                </a:gridCol>
                <a:gridCol w="889819">
                  <a:extLst>
                    <a:ext uri="{9D8B030D-6E8A-4147-A177-3AD203B41FA5}">
                      <a16:colId xmlns:a16="http://schemas.microsoft.com/office/drawing/2014/main" val="3104624489"/>
                    </a:ext>
                  </a:extLst>
                </a:gridCol>
                <a:gridCol w="774290">
                  <a:extLst>
                    <a:ext uri="{9D8B030D-6E8A-4147-A177-3AD203B41FA5}">
                      <a16:colId xmlns:a16="http://schemas.microsoft.com/office/drawing/2014/main" val="3189051877"/>
                    </a:ext>
                  </a:extLst>
                </a:gridCol>
                <a:gridCol w="774290">
                  <a:extLst>
                    <a:ext uri="{9D8B030D-6E8A-4147-A177-3AD203B41FA5}">
                      <a16:colId xmlns:a16="http://schemas.microsoft.com/office/drawing/2014/main" val="909878651"/>
                    </a:ext>
                  </a:extLst>
                </a:gridCol>
              </a:tblGrid>
              <a:tr h="317500">
                <a:tc gridSpan="4">
                  <a:txBody>
                    <a:bodyPr/>
                    <a:lstStyle/>
                    <a:p>
                      <a:pPr algn="ctr" rtl="0" fontAlgn="ctr"/>
                      <a:r>
                        <a:rPr lang="en-US" sz="1100" b="1" i="0" u="none" strike="noStrike" dirty="0">
                          <a:solidFill>
                            <a:srgbClr val="FFFFFF"/>
                          </a:solidFill>
                          <a:effectLst/>
                          <a:latin typeface="Calibri" panose="020F0502020204030204" pitchFamily="34" charset="0"/>
                        </a:rPr>
                        <a:t>Share Price Based 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99636260"/>
                  </a:ext>
                </a:extLst>
              </a:tr>
              <a:tr h="317500">
                <a:tc>
                  <a:txBody>
                    <a:bodyPr/>
                    <a:lstStyle/>
                    <a:p>
                      <a:pPr algn="ctr" rtl="0" fontAlgn="ctr"/>
                      <a:r>
                        <a:rPr lang="en-US" sz="1100" b="0" i="0" u="none" strike="noStrike">
                          <a:solidFill>
                            <a:srgbClr val="000000"/>
                          </a:solidFill>
                          <a:effectLst/>
                          <a:latin typeface="Calibri" panose="020F0502020204030204" pitchFamily="34" charset="0"/>
                        </a:rPr>
                        <a:t>Parameter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041886"/>
                  </a:ext>
                </a:extLst>
              </a:tr>
              <a:tr h="317500">
                <a:tc>
                  <a:txBody>
                    <a:bodyPr/>
                    <a:lstStyle/>
                    <a:p>
                      <a:pPr algn="ctr" rtl="0" fontAlgn="ctr"/>
                      <a:r>
                        <a:rPr lang="en-US" sz="1100" b="0" i="0" u="none" strike="noStrike">
                          <a:solidFill>
                            <a:srgbClr val="000000"/>
                          </a:solidFill>
                          <a:effectLst/>
                          <a:latin typeface="Calibri" panose="020F0502020204030204" pitchFamily="34" charset="0"/>
                        </a:rPr>
                        <a:t>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364462"/>
                  </a:ext>
                </a:extLst>
              </a:tr>
              <a:tr h="317500">
                <a:tc>
                  <a:txBody>
                    <a:bodyPr/>
                    <a:lstStyle/>
                    <a:p>
                      <a:pPr algn="ctr" rtl="0" fontAlgn="ctr"/>
                      <a:r>
                        <a:rPr lang="en-US" sz="1100" b="0" i="0" u="none" strike="noStrike">
                          <a:solidFill>
                            <a:srgbClr val="000000"/>
                          </a:solidFill>
                          <a:effectLst/>
                          <a:latin typeface="Calibri" panose="020F0502020204030204" pitchFamily="34" charset="0"/>
                        </a:rPr>
                        <a:t>P/BV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1952376"/>
                  </a:ext>
                </a:extLst>
              </a:tr>
              <a:tr h="317500">
                <a:tc>
                  <a:txBody>
                    <a:bodyPr/>
                    <a:lstStyle/>
                    <a:p>
                      <a:pPr algn="ctr" rtl="0" fontAlgn="ctr"/>
                      <a:r>
                        <a:rPr lang="en-US" sz="1100" b="0" i="0" u="none" strike="noStrike">
                          <a:solidFill>
                            <a:srgbClr val="000000"/>
                          </a:solidFill>
                          <a:effectLst/>
                          <a:latin typeface="Calibri" panose="020F0502020204030204" pitchFamily="34" charset="0"/>
                        </a:rPr>
                        <a:t>EV/EBITDA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5930035"/>
                  </a:ext>
                </a:extLst>
              </a:tr>
              <a:tr h="317500">
                <a:tc>
                  <a:txBody>
                    <a:bodyPr/>
                    <a:lstStyle/>
                    <a:p>
                      <a:pPr algn="ctr" rtl="0" fontAlgn="ctr"/>
                      <a:r>
                        <a:rPr lang="en-IN" sz="1100" b="0" i="0" u="none" strike="noStrike">
                          <a:solidFill>
                            <a:srgbClr val="000000"/>
                          </a:solidFill>
                          <a:effectLst/>
                          <a:latin typeface="Calibri" panose="020F0502020204030204" pitchFamily="34" charset="0"/>
                        </a:rPr>
                        <a:t>DCF (discount rate from 5% to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052364"/>
                  </a:ext>
                </a:extLst>
              </a:tr>
            </a:tbl>
          </a:graphicData>
        </a:graphic>
      </p:graphicFrame>
      <p:sp>
        <p:nvSpPr>
          <p:cNvPr id="6" name="TextBox 5"/>
          <p:cNvSpPr txBox="1"/>
          <p:nvPr/>
        </p:nvSpPr>
        <p:spPr>
          <a:xfrm>
            <a:off x="152400" y="4876800"/>
            <a:ext cx="8001000" cy="923330"/>
          </a:xfrm>
          <a:prstGeom prst="rect">
            <a:avLst/>
          </a:prstGeom>
          <a:noFill/>
        </p:spPr>
        <p:txBody>
          <a:bodyPr wrap="square" rtlCol="0">
            <a:spAutoFit/>
          </a:bodyPr>
          <a:lstStyle/>
          <a:p>
            <a:pPr algn="just"/>
            <a:r>
              <a:rPr lang="en-US" dirty="0"/>
              <a:t>The graph clearly indicates the maximum and minimum range of the shares. Graphical data not only makes us easy to understand but also it is compact and more presentable. </a:t>
            </a:r>
          </a:p>
        </p:txBody>
      </p:sp>
      <p:pic>
        <p:nvPicPr>
          <p:cNvPr id="7" name="Picture 6" descr="http://content.edupristine.com/images/blogs/dcf.jpg">
            <a:hlinkClick r:id="rId9"/>
          </p:cNvPr>
          <p:cNvPicPr/>
          <p:nvPr/>
        </p:nvPicPr>
        <p:blipFill>
          <a:blip r:embed="rId10">
            <a:extLst>
              <a:ext uri="{28A0092B-C50C-407E-A947-70E740481C1C}">
                <a14:useLocalDpi xmlns:a14="http://schemas.microsoft.com/office/drawing/2010/main" val="0"/>
              </a:ext>
            </a:extLst>
          </a:blip>
          <a:srcRect/>
          <a:stretch>
            <a:fillRect/>
          </a:stretch>
        </p:blipFill>
        <p:spPr bwMode="auto">
          <a:xfrm>
            <a:off x="5105399" y="2438400"/>
            <a:ext cx="3962401" cy="1981200"/>
          </a:xfrm>
          <a:prstGeom prst="rect">
            <a:avLst/>
          </a:prstGeom>
          <a:noFill/>
          <a:ln>
            <a:noFill/>
          </a:ln>
        </p:spPr>
      </p:pic>
    </p:spTree>
    <p:extLst>
      <p:ext uri="{BB962C8B-B14F-4D97-AF65-F5344CB8AC3E}">
        <p14:creationId xmlns:p14="http://schemas.microsoft.com/office/powerpoint/2010/main" val="294176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Chart</a:t>
            </a:r>
          </a:p>
        </p:txBody>
      </p:sp>
      <p:sp>
        <p:nvSpPr>
          <p:cNvPr id="3" name="Content Placeholder 2"/>
          <p:cNvSpPr>
            <a:spLocks noGrp="1"/>
          </p:cNvSpPr>
          <p:nvPr>
            <p:ph idx="1"/>
          </p:nvPr>
        </p:nvSpPr>
        <p:spPr>
          <a:xfrm>
            <a:off x="-1" y="762001"/>
            <a:ext cx="8991601" cy="914399"/>
          </a:xfrm>
        </p:spPr>
        <p:txBody>
          <a:bodyPr>
            <a:normAutofit fontScale="77500" lnSpcReduction="20000"/>
          </a:bodyPr>
          <a:lstStyle/>
          <a:p>
            <a:r>
              <a:rPr lang="en-US" sz="1800" dirty="0"/>
              <a:t>Bubble charts plot data defined in terms of three distinct numeric parameters. They allow the relationship of entities in terms of their relative positions with respect to each numeric axis and their size as well.</a:t>
            </a:r>
            <a:r>
              <a:rPr lang="en-US" dirty="0"/>
              <a:t> When you have a table with 3 related dimensions of data</a:t>
            </a:r>
            <a:endParaRPr lang="en-US" sz="1800"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97343149"/>
              </p:ext>
            </p:extLst>
          </p:nvPr>
        </p:nvGraphicFramePr>
        <p:xfrm>
          <a:off x="228600" y="2209799"/>
          <a:ext cx="4038601" cy="2387782"/>
        </p:xfrm>
        <a:graphic>
          <a:graphicData uri="http://schemas.openxmlformats.org/drawingml/2006/table">
            <a:tbl>
              <a:tblPr/>
              <a:tblGrid>
                <a:gridCol w="1502402">
                  <a:extLst>
                    <a:ext uri="{9D8B030D-6E8A-4147-A177-3AD203B41FA5}">
                      <a16:colId xmlns:a16="http://schemas.microsoft.com/office/drawing/2014/main" val="4208234039"/>
                    </a:ext>
                  </a:extLst>
                </a:gridCol>
                <a:gridCol w="772665">
                  <a:extLst>
                    <a:ext uri="{9D8B030D-6E8A-4147-A177-3AD203B41FA5}">
                      <a16:colId xmlns:a16="http://schemas.microsoft.com/office/drawing/2014/main" val="1759267009"/>
                    </a:ext>
                  </a:extLst>
                </a:gridCol>
                <a:gridCol w="933636">
                  <a:extLst>
                    <a:ext uri="{9D8B030D-6E8A-4147-A177-3AD203B41FA5}">
                      <a16:colId xmlns:a16="http://schemas.microsoft.com/office/drawing/2014/main" val="2904772969"/>
                    </a:ext>
                  </a:extLst>
                </a:gridCol>
                <a:gridCol w="829898">
                  <a:extLst>
                    <a:ext uri="{9D8B030D-6E8A-4147-A177-3AD203B41FA5}">
                      <a16:colId xmlns:a16="http://schemas.microsoft.com/office/drawing/2014/main" val="4252319277"/>
                    </a:ext>
                  </a:extLst>
                </a:gridCol>
              </a:tblGrid>
              <a:tr h="381311">
                <a:tc>
                  <a:txBody>
                    <a:bodyPr/>
                    <a:lstStyle/>
                    <a:p>
                      <a:pPr algn="ctr" fontAlgn="ctr"/>
                      <a:r>
                        <a:rPr lang="en-US" sz="1100" b="1" i="0" u="none" strike="noStrike" dirty="0">
                          <a:solidFill>
                            <a:srgbClr val="FFFFFF"/>
                          </a:solidFill>
                          <a:effectLst/>
                          <a:latin typeface="Calibri" panose="020F0502020204030204" pitchFamily="34" charset="0"/>
                        </a:rPr>
                        <a:t>Sector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100" b="1" i="0" u="none" strike="noStrike" dirty="0">
                          <a:solidFill>
                            <a:srgbClr val="FFFFFF"/>
                          </a:solidFill>
                          <a:effectLst/>
                          <a:latin typeface="Calibri" panose="020F0502020204030204" pitchFamily="34" charset="0"/>
                        </a:rPr>
                        <a:t>Total</a:t>
                      </a:r>
                      <a:r>
                        <a:rPr lang="en-US" sz="1100" b="1" i="0" u="none" strike="noStrike" baseline="0" dirty="0">
                          <a:solidFill>
                            <a:srgbClr val="FFFFFF"/>
                          </a:solidFill>
                          <a:effectLst/>
                          <a:latin typeface="Calibri" panose="020F0502020204030204" pitchFamily="34" charset="0"/>
                        </a:rPr>
                        <a:t> Customer</a:t>
                      </a:r>
                      <a:endParaRPr lang="en-US" sz="11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100" b="1" i="0" u="none" strike="noStrike" dirty="0">
                          <a:solidFill>
                            <a:srgbClr val="FFFFFF"/>
                          </a:solidFill>
                          <a:effectLst/>
                          <a:latin typeface="Calibri" panose="020F0502020204030204" pitchFamily="34" charset="0"/>
                        </a:rPr>
                        <a:t>Net Revenue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100" b="1" i="0" u="none" strike="noStrike">
                          <a:solidFill>
                            <a:srgbClr val="FFFFFF"/>
                          </a:solidFill>
                          <a:effectLst/>
                          <a:latin typeface="Calibri" panose="020F0502020204030204" pitchFamily="34" charset="0"/>
                        </a:rPr>
                        <a:t>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745523116"/>
                  </a:ext>
                </a:extLst>
              </a:tr>
              <a:tr h="325032">
                <a:tc>
                  <a:txBody>
                    <a:bodyPr/>
                    <a:lstStyle/>
                    <a:p>
                      <a:pPr lvl="0" algn="l" fontAlgn="ctr"/>
                      <a:r>
                        <a:rPr lang="en-IN" sz="1100" dirty="0"/>
                        <a:t>Wealth Management </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u="none" strike="noStrike" dirty="0">
                          <a:effectLst/>
                        </a:rPr>
                        <a:t>71614</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5908261"/>
                  </a:ext>
                </a:extLst>
              </a:tr>
              <a:tr h="381311">
                <a:tc>
                  <a:txBody>
                    <a:bodyPr/>
                    <a:lstStyle/>
                    <a:p>
                      <a:pPr lvl="0" algn="l" fontAlgn="ctr"/>
                      <a:r>
                        <a:rPr lang="en-IN" sz="1100" dirty="0"/>
                        <a:t>Fixed Income and Commodities </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u="none" strike="noStrike" dirty="0">
                          <a:effectLst/>
                        </a:rPr>
                        <a:t>14013</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312909"/>
                  </a:ext>
                </a:extLst>
              </a:tr>
              <a:tr h="325032">
                <a:tc>
                  <a:txBody>
                    <a:bodyPr/>
                    <a:lstStyle/>
                    <a:p>
                      <a:pPr lvl="0" algn="l" fontAlgn="ctr"/>
                      <a:r>
                        <a:rPr lang="en-IN" sz="1100" dirty="0"/>
                        <a:t>Equity sales and Trading </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u="none" strike="noStrike" dirty="0">
                          <a:effectLst/>
                        </a:rPr>
                        <a:t>35739</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410909"/>
                  </a:ext>
                </a:extLst>
              </a:tr>
              <a:tr h="325032">
                <a:tc>
                  <a:txBody>
                    <a:bodyPr/>
                    <a:lstStyle/>
                    <a:p>
                      <a:pPr lvl="0" algn="l" fontAlgn="ctr"/>
                      <a:r>
                        <a:rPr lang="en-IN" sz="1100" dirty="0"/>
                        <a:t>Investment Banking </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u="none" strike="noStrike" dirty="0">
                          <a:effectLst/>
                        </a:rPr>
                        <a:t>30358</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870743"/>
                  </a:ext>
                </a:extLst>
              </a:tr>
              <a:tr h="325032">
                <a:tc>
                  <a:txBody>
                    <a:bodyPr/>
                    <a:lstStyle/>
                    <a:p>
                      <a:pPr lvl="0" algn="l" fontAlgn="ctr"/>
                      <a:r>
                        <a:rPr lang="en-IN" sz="1100" dirty="0"/>
                        <a:t>Investment Management </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u="none" strike="noStrike" dirty="0">
                          <a:effectLst/>
                        </a:rPr>
                        <a:t>20622</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7974826"/>
                  </a:ext>
                </a:extLst>
              </a:tr>
              <a:tr h="325032">
                <a:tc>
                  <a:txBody>
                    <a:bodyPr/>
                    <a:lstStyle/>
                    <a:p>
                      <a:pPr lvl="0" algn="l" fontAlgn="ctr"/>
                      <a:r>
                        <a:rPr lang="en-IN" sz="1100" dirty="0"/>
                        <a:t>Other</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u="none" strike="noStrike" dirty="0">
                          <a:effectLst/>
                        </a:rPr>
                        <a:t>5811</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839036"/>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001149844"/>
              </p:ext>
            </p:extLst>
          </p:nvPr>
        </p:nvGraphicFramePr>
        <p:xfrm>
          <a:off x="4419600" y="2209801"/>
          <a:ext cx="4571999" cy="2514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19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Pareto Charts</a:t>
            </a:r>
          </a:p>
        </p:txBody>
      </p:sp>
      <p:sp>
        <p:nvSpPr>
          <p:cNvPr id="3" name="Content Placeholder 2"/>
          <p:cNvSpPr>
            <a:spLocks noGrp="1"/>
          </p:cNvSpPr>
          <p:nvPr>
            <p:ph idx="1"/>
          </p:nvPr>
        </p:nvSpPr>
        <p:spPr/>
        <p:txBody>
          <a:bodyPr>
            <a:normAutofit/>
          </a:bodyPr>
          <a:lstStyle/>
          <a:p>
            <a:pPr>
              <a:lnSpc>
                <a:spcPct val="150000"/>
              </a:lnSpc>
            </a:pPr>
            <a:r>
              <a:rPr lang="en-IN" sz="1800" dirty="0"/>
              <a:t>The technique is called a Pareto analysis because it is based on the </a:t>
            </a:r>
            <a:r>
              <a:rPr lang="en-IN" sz="1800" dirty="0">
                <a:hlinkClick r:id="rId3"/>
              </a:rPr>
              <a:t>Pareto Principle, also known as the 80/20 Rule</a:t>
            </a:r>
            <a:r>
              <a:rPr lang="en-IN" sz="1800" dirty="0"/>
              <a:t>. This rule states that roughly 80% of the problems stem from around 20% of the possible causes</a:t>
            </a:r>
          </a:p>
          <a:p>
            <a:pPr>
              <a:lnSpc>
                <a:spcPct val="150000"/>
              </a:lnSpc>
            </a:pPr>
            <a:r>
              <a:rPr lang="en-IN" sz="1800" dirty="0"/>
              <a:t>A Pareto chart, also called a Pareto distribution diagram, is a vertical </a:t>
            </a:r>
            <a:r>
              <a:rPr lang="en-IN" sz="1800" u="sng" dirty="0">
                <a:hlinkClick r:id="rId4"/>
              </a:rPr>
              <a:t>bar graph</a:t>
            </a:r>
            <a:r>
              <a:rPr lang="en-IN" sz="1800" dirty="0"/>
              <a:t> in which values are plotted in decreasing order of relative frequency from left to right. Pareto charts are extremely useful for </a:t>
            </a:r>
            <a:r>
              <a:rPr lang="en-IN" sz="1800" dirty="0" err="1"/>
              <a:t>analyzing</a:t>
            </a:r>
            <a:r>
              <a:rPr lang="en-IN" sz="1800" dirty="0"/>
              <a:t> what problems need attention first because the taller bars on the chart, which represent frequency, clearly illustrate which variables have the greatest cumulative effect on a given system. </a:t>
            </a:r>
            <a:endParaRPr lang="en-US" sz="1800" dirty="0"/>
          </a:p>
          <a:p>
            <a:endParaRPr lang="en-US" dirty="0"/>
          </a:p>
        </p:txBody>
      </p:sp>
    </p:spTree>
    <p:extLst>
      <p:ext uri="{BB962C8B-B14F-4D97-AF65-F5344CB8AC3E}">
        <p14:creationId xmlns:p14="http://schemas.microsoft.com/office/powerpoint/2010/main" val="410381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Hpcl -Template1</Template>
  <TotalTime>838</TotalTime>
  <Words>1174</Words>
  <Application>Microsoft Office PowerPoint</Application>
  <PresentationFormat>On-screen Show (4:3)</PresentationFormat>
  <Paragraphs>232</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Working with Charts</vt:lpstr>
      <vt:lpstr>Agenda for today session [11:00-1:00 pm]</vt:lpstr>
      <vt:lpstr>Common form of Data analysis</vt:lpstr>
      <vt:lpstr>More details of selecting charts…</vt:lpstr>
      <vt:lpstr>We will be looking few charts..</vt:lpstr>
      <vt:lpstr>Working with Column Charts</vt:lpstr>
      <vt:lpstr>Working with Floating chart /Football Field Graph</vt:lpstr>
      <vt:lpstr>Bubble Chart</vt:lpstr>
      <vt:lpstr>Working with Pareto Charts</vt:lpstr>
      <vt:lpstr>Example of Pareto Chart</vt:lpstr>
      <vt:lpstr>Comparing the components of a whole</vt:lpstr>
      <vt:lpstr>Working with Stacked Charts</vt:lpstr>
      <vt:lpstr>Waterfall chart</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Dani</dc:creator>
  <cp:lastModifiedBy>pspl</cp:lastModifiedBy>
  <cp:revision>111</cp:revision>
  <dcterms:created xsi:type="dcterms:W3CDTF">2016-10-05T16:21:28Z</dcterms:created>
  <dcterms:modified xsi:type="dcterms:W3CDTF">2018-06-07T07:04:38Z</dcterms:modified>
</cp:coreProperties>
</file>