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anva Sans Bold" charset="1" panose="020B0803030501040103"/>
      <p:regular r:id="rId23"/>
    </p:embeddedFont>
    <p:embeddedFont>
      <p:font typeface="Dekko" charset="1" panose="00000500000000000000"/>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1643"/>
            <a:ext cx="18288000" cy="10450286"/>
          </a:xfrm>
          <a:custGeom>
            <a:avLst/>
            <a:gdLst/>
            <a:ahLst/>
            <a:cxnLst/>
            <a:rect r="r" b="b" t="t" l="l"/>
            <a:pathLst>
              <a:path h="10450286" w="18288000">
                <a:moveTo>
                  <a:pt x="0" y="0"/>
                </a:moveTo>
                <a:lnTo>
                  <a:pt x="18288000" y="0"/>
                </a:lnTo>
                <a:lnTo>
                  <a:pt x="18288000" y="10450286"/>
                </a:lnTo>
                <a:lnTo>
                  <a:pt x="0" y="10450286"/>
                </a:lnTo>
                <a:lnTo>
                  <a:pt x="0" y="0"/>
                </a:lnTo>
                <a:close/>
              </a:path>
            </a:pathLst>
          </a:custGeom>
          <a:blipFill>
            <a:blip r:embed="rId2">
              <a:alphaModFix amt="39000"/>
            </a:blip>
            <a:stretch>
              <a:fillRect l="0" t="0" r="0" b="0"/>
            </a:stretch>
          </a:blipFill>
        </p:spPr>
      </p:sp>
      <p:sp>
        <p:nvSpPr>
          <p:cNvPr name="TextBox 3" id="3"/>
          <p:cNvSpPr txBox="true"/>
          <p:nvPr/>
        </p:nvSpPr>
        <p:spPr>
          <a:xfrm rot="0">
            <a:off x="19050" y="2206997"/>
            <a:ext cx="18268950" cy="3124201"/>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 Bridging the Financial Access Gap: Insights &amp; Recommendations</a:t>
            </a:r>
          </a:p>
          <a:p>
            <a:pPr algn="ctr">
              <a:lnSpc>
                <a:spcPts val="8399"/>
              </a:lnSpc>
            </a:pPr>
          </a:p>
        </p:txBody>
      </p:sp>
      <p:sp>
        <p:nvSpPr>
          <p:cNvPr name="TextBox 4" id="4"/>
          <p:cNvSpPr txBox="true"/>
          <p:nvPr/>
        </p:nvSpPr>
        <p:spPr>
          <a:xfrm rot="0">
            <a:off x="2979416" y="4605020"/>
            <a:ext cx="13101638" cy="962660"/>
          </a:xfrm>
          <a:prstGeom prst="rect">
            <a:avLst/>
          </a:prstGeom>
        </p:spPr>
        <p:txBody>
          <a:bodyPr anchor="t" rtlCol="false" tIns="0" lIns="0" bIns="0" rIns="0">
            <a:spAutoFit/>
          </a:bodyPr>
          <a:lstStyle/>
          <a:p>
            <a:pPr algn="l">
              <a:lnSpc>
                <a:spcPts val="7839"/>
              </a:lnSpc>
            </a:pPr>
            <a:r>
              <a:rPr lang="en-US" sz="5599">
                <a:solidFill>
                  <a:srgbClr val="000000"/>
                </a:solidFill>
                <a:latin typeface="Dekko"/>
                <a:ea typeface="Dekko"/>
                <a:cs typeface="Dekko"/>
                <a:sym typeface="Dekko"/>
              </a:rPr>
              <a:t> A Data-Driven Approach to Financial Inclusion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19050" y="674460"/>
            <a:ext cx="18288000" cy="71812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Blockchain Revolutionizing Transactions </a:t>
            </a:r>
            <a:r>
              <a:rPr lang="en-US" sz="3399">
                <a:solidFill>
                  <a:srgbClr val="000000"/>
                </a:solidFill>
                <a:latin typeface="Canva Sans"/>
                <a:ea typeface="Canva Sans"/>
                <a:cs typeface="Canva Sans"/>
                <a:sym typeface="Canva Sans"/>
              </a:rPr>
              <a:t>– Decentralized finance (DeFi) and blockchain innovations are enhancing security, transparency, and efficiency in global financial ecosystems.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Governments Driving Cashless Economies</a:t>
            </a:r>
            <a:r>
              <a:rPr lang="en-US" sz="3399">
                <a:solidFill>
                  <a:srgbClr val="000000"/>
                </a:solidFill>
                <a:latin typeface="Canva Sans"/>
                <a:ea typeface="Canva Sans"/>
                <a:cs typeface="Canva Sans"/>
                <a:sym typeface="Canva Sans"/>
              </a:rPr>
              <a:t> – Policymakers worldwide are supporting the shift to digital payments, fostering economic growth, reducing fraud, and improving financial inclusion.</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Infrastructure &amp; Accessibility Challenges</a:t>
            </a:r>
            <a:r>
              <a:rPr lang="en-US" sz="3399">
                <a:solidFill>
                  <a:srgbClr val="000000"/>
                </a:solidFill>
                <a:latin typeface="Canva Sans"/>
                <a:ea typeface="Canva Sans"/>
                <a:cs typeface="Canva Sans"/>
                <a:sym typeface="Canva Sans"/>
              </a:rPr>
              <a:t> – Despite progress, low smartphone penetration and limited digital literacy in rural areas remain significant barriers to widespread adoption</a:t>
            </a:r>
          </a:p>
          <a:p>
            <a:pPr algn="l">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216658" y="2858102"/>
            <a:ext cx="17042642" cy="6581140"/>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Women Face Barriers to Financial In</a:t>
            </a:r>
            <a:r>
              <a:rPr lang="en-US" b="true" sz="3399">
                <a:solidFill>
                  <a:srgbClr val="000000"/>
                </a:solidFill>
                <a:latin typeface="Canva Sans Bold"/>
                <a:ea typeface="Canva Sans Bold"/>
                <a:cs typeface="Canva Sans Bold"/>
                <a:sym typeface="Canva Sans Bold"/>
              </a:rPr>
              <a:t>dependence </a:t>
            </a:r>
            <a:r>
              <a:rPr lang="en-US" sz="3399">
                <a:solidFill>
                  <a:srgbClr val="000000"/>
                </a:solidFill>
                <a:latin typeface="Canva Sans"/>
                <a:ea typeface="Canva Sans"/>
                <a:cs typeface="Canva Sans"/>
                <a:sym typeface="Canva Sans"/>
              </a:rPr>
              <a:t>– Lower earnings, restricted credit access, and cultural limitations prevent women from fully participating in the financial system.</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Low-Income Groups Rely on Informal Systems</a:t>
            </a:r>
            <a:r>
              <a:rPr lang="en-US" sz="3399">
                <a:solidFill>
                  <a:srgbClr val="000000"/>
                </a:solidFill>
                <a:latin typeface="Canva Sans"/>
                <a:ea typeface="Canva Sans"/>
                <a:cs typeface="Canva Sans"/>
                <a:sym typeface="Canva Sans"/>
              </a:rPr>
              <a:t> – Many depend on unregulated financial services, exposing them to higher risks and limiting opportunities for economic growth.</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Financial Literacy Gaps Limit Inclusion</a:t>
            </a:r>
            <a:r>
              <a:rPr lang="en-US" sz="3399">
                <a:solidFill>
                  <a:srgbClr val="000000"/>
                </a:solidFill>
                <a:latin typeface="Canva Sans"/>
                <a:ea typeface="Canva Sans"/>
                <a:cs typeface="Canva Sans"/>
                <a:sym typeface="Canva Sans"/>
              </a:rPr>
              <a:t> – Lower financial knowledge among women and low-income groups reduces their ability to access and benefit from formal banking services.</a:t>
            </a:r>
          </a:p>
          <a:p>
            <a:pPr algn="l">
              <a:lnSpc>
                <a:spcPts val="4759"/>
              </a:lnSpc>
            </a:pPr>
          </a:p>
          <a:p>
            <a:pPr algn="l">
              <a:lnSpc>
                <a:spcPts val="4759"/>
              </a:lnSpc>
            </a:pPr>
          </a:p>
        </p:txBody>
      </p:sp>
      <p:sp>
        <p:nvSpPr>
          <p:cNvPr name="TextBox 3" id="3"/>
          <p:cNvSpPr txBox="true"/>
          <p:nvPr/>
        </p:nvSpPr>
        <p:spPr>
          <a:xfrm rot="0">
            <a:off x="5755687" y="160039"/>
            <a:ext cx="5964585" cy="263525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Gender &amp;</a:t>
            </a:r>
          </a:p>
          <a:p>
            <a:pPr algn="ctr">
              <a:lnSpc>
                <a:spcPts val="7000"/>
              </a:lnSpc>
            </a:pPr>
            <a:r>
              <a:rPr lang="en-US" sz="5000" b="true">
                <a:solidFill>
                  <a:srgbClr val="000000"/>
                </a:solidFill>
                <a:latin typeface="Canva Sans Bold"/>
                <a:ea typeface="Canva Sans Bold"/>
                <a:cs typeface="Canva Sans Bold"/>
                <a:sym typeface="Canva Sans Bold"/>
              </a:rPr>
              <a:t> Income Disparities</a:t>
            </a:r>
          </a:p>
          <a:p>
            <a:pPr algn="ctr">
              <a:lnSpc>
                <a:spcPts val="700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174578" y="1340836"/>
            <a:ext cx="17308136"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Rural Communities Lack Banking Infrastructure</a:t>
            </a:r>
            <a:r>
              <a:rPr lang="en-US" sz="3399">
                <a:solidFill>
                  <a:srgbClr val="000000"/>
                </a:solidFill>
                <a:latin typeface="Canva Sans"/>
                <a:ea typeface="Canva Sans"/>
                <a:cs typeface="Canva Sans"/>
                <a:sym typeface="Canva Sans"/>
              </a:rPr>
              <a:t> – Fewer banking services in remote areas restrict access to essential financial tools, keeping rural populations financially excluded.</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Targeted Policies Can Drive Inclusion</a:t>
            </a:r>
            <a:r>
              <a:rPr lang="en-US" sz="3399">
                <a:solidFill>
                  <a:srgbClr val="000000"/>
                </a:solidFill>
                <a:latin typeface="Canva Sans"/>
                <a:ea typeface="Canva Sans"/>
                <a:cs typeface="Canva Sans"/>
                <a:sym typeface="Canva Sans"/>
              </a:rPr>
              <a:t> – Governments and financial institutions must implement policies that empower marginalized groups through inclusive banking and credit access.</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Education is Key to Economic Empowerment </a:t>
            </a:r>
            <a:r>
              <a:rPr lang="en-US" sz="3399">
                <a:solidFill>
                  <a:srgbClr val="000000"/>
                </a:solidFill>
                <a:latin typeface="Canva Sans"/>
                <a:ea typeface="Canva Sans"/>
                <a:cs typeface="Canva Sans"/>
                <a:sym typeface="Canva Sans"/>
              </a:rPr>
              <a:t>– Financial literacy programs play a critical role in equipping underserved communities with the knowledge needed to make informed financial decisions.</a:t>
            </a:r>
          </a:p>
          <a:p>
            <a:pPr algn="just">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7267798" y="165100"/>
            <a:ext cx="3752404"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Key Insights</a:t>
            </a:r>
          </a:p>
        </p:txBody>
      </p:sp>
      <p:sp>
        <p:nvSpPr>
          <p:cNvPr name="TextBox 3" id="3"/>
          <p:cNvSpPr txBox="true"/>
          <p:nvPr/>
        </p:nvSpPr>
        <p:spPr>
          <a:xfrm rot="0">
            <a:off x="-144931" y="1791482"/>
            <a:ext cx="18432931" cy="106197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Expanding </a:t>
            </a:r>
            <a:r>
              <a:rPr lang="en-US" b="true" sz="3399">
                <a:solidFill>
                  <a:srgbClr val="000000"/>
                </a:solidFill>
                <a:latin typeface="Canva Sans Bold"/>
                <a:ea typeface="Canva Sans Bold"/>
                <a:cs typeface="Canva Sans Bold"/>
                <a:sym typeface="Canva Sans Bold"/>
              </a:rPr>
              <a:t>digital financial services</a:t>
            </a:r>
            <a:r>
              <a:rPr lang="en-US" sz="3399">
                <a:solidFill>
                  <a:srgbClr val="000000"/>
                </a:solidFill>
                <a:latin typeface="Canva Sans"/>
                <a:ea typeface="Canva Sans"/>
                <a:cs typeface="Canva Sans"/>
                <a:sym typeface="Canva Sans"/>
              </a:rPr>
              <a:t> can bridge access gaps.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Trust and literacy programs</a:t>
            </a:r>
            <a:r>
              <a:rPr lang="en-US" sz="3399">
                <a:solidFill>
                  <a:srgbClr val="000000"/>
                </a:solidFill>
                <a:latin typeface="Canva Sans"/>
                <a:ea typeface="Canva Sans"/>
                <a:cs typeface="Canva Sans"/>
                <a:sym typeface="Canva Sans"/>
              </a:rPr>
              <a:t> are crucial for adoption among unbanked populations.</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Women's financial empowerment leads to</a:t>
            </a:r>
            <a:r>
              <a:rPr lang="en-US" b="true" sz="3399">
                <a:solidFill>
                  <a:srgbClr val="000000"/>
                </a:solidFill>
                <a:latin typeface="Canva Sans Bold"/>
                <a:ea typeface="Canva Sans Bold"/>
                <a:cs typeface="Canva Sans Bold"/>
                <a:sym typeface="Canva Sans Bold"/>
              </a:rPr>
              <a:t> higher household stability</a:t>
            </a:r>
            <a:r>
              <a:rPr lang="en-US" sz="3399">
                <a:solidFill>
                  <a:srgbClr val="000000"/>
                </a:solidFill>
                <a:latin typeface="Canva Sans"/>
                <a:ea typeface="Canva Sans"/>
                <a:cs typeface="Canva Sans"/>
                <a:sym typeface="Canva Sans"/>
              </a:rPr>
              <a:t>.</a:t>
            </a:r>
          </a:p>
          <a:p>
            <a:pPr algn="l">
              <a:lnSpc>
                <a:spcPts val="3500"/>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Regulatory support and policy frameworks</a:t>
            </a:r>
            <a:r>
              <a:rPr lang="en-US" sz="3399">
                <a:solidFill>
                  <a:srgbClr val="000000"/>
                </a:solidFill>
                <a:latin typeface="Canva Sans"/>
                <a:ea typeface="Canva Sans"/>
                <a:cs typeface="Canva Sans"/>
                <a:sym typeface="Canva Sans"/>
              </a:rPr>
              <a:t> play a vital role in driving financial inclusion.</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Financial service providers must innovate </a:t>
            </a:r>
            <a:r>
              <a:rPr lang="en-US" sz="3399">
                <a:solidFill>
                  <a:srgbClr val="000000"/>
                </a:solidFill>
                <a:latin typeface="Canva Sans"/>
                <a:ea typeface="Canva Sans"/>
                <a:cs typeface="Canva Sans"/>
                <a:sym typeface="Canva Sans"/>
              </a:rPr>
              <a:t>to cater to underserved demographics effectively.</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Collaboration between public and private sectors</a:t>
            </a:r>
            <a:r>
              <a:rPr lang="en-US" sz="3399">
                <a:solidFill>
                  <a:srgbClr val="000000"/>
                </a:solidFill>
                <a:latin typeface="Canva Sans"/>
                <a:ea typeface="Canva Sans"/>
                <a:cs typeface="Canva Sans"/>
                <a:sym typeface="Canva Sans"/>
              </a:rPr>
              <a:t> enhances financial reach and sustainability.</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Infrastructure improvements, such as internet connectivity</a:t>
            </a:r>
            <a:r>
              <a:rPr lang="en-US" sz="3399">
                <a:solidFill>
                  <a:srgbClr val="000000"/>
                </a:solidFill>
                <a:latin typeface="Canva Sans"/>
                <a:ea typeface="Canva Sans"/>
                <a:cs typeface="Canva Sans"/>
                <a:sym typeface="Canva Sans"/>
              </a:rPr>
              <a:t>, are key to digital finance adoption.</a:t>
            </a:r>
          </a:p>
          <a:p>
            <a:pPr algn="l">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0" y="1868639"/>
            <a:ext cx="18288000" cy="8981440"/>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Enhance Digital Payment Adoption</a:t>
            </a:r>
            <a:r>
              <a:rPr lang="en-US" sz="3399">
                <a:solidFill>
                  <a:srgbClr val="000000"/>
                </a:solidFill>
                <a:latin typeface="Canva Sans"/>
                <a:ea typeface="Canva Sans"/>
                <a:cs typeface="Canva Sans"/>
                <a:sym typeface="Canva Sans"/>
              </a:rPr>
              <a:t> – Expand mobile banking, e-wallets, and digital transactions for seamless financial access.</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Improve Financial Literacy Programs</a:t>
            </a:r>
            <a:r>
              <a:rPr lang="en-US" sz="3399">
                <a:solidFill>
                  <a:srgbClr val="000000"/>
                </a:solidFill>
                <a:latin typeface="Canva Sans"/>
                <a:ea typeface="Canva Sans"/>
                <a:cs typeface="Canva Sans"/>
                <a:sym typeface="Canva Sans"/>
              </a:rPr>
              <a:t> – Use AI-driven chatbots and NLP tools to educate users on financial services.</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Target Financial Barriers</a:t>
            </a:r>
            <a:r>
              <a:rPr lang="en-US" sz="3399">
                <a:solidFill>
                  <a:srgbClr val="000000"/>
                </a:solidFill>
                <a:latin typeface="Canva Sans"/>
                <a:ea typeface="Canva Sans"/>
                <a:cs typeface="Canva Sans"/>
                <a:sym typeface="Canva Sans"/>
              </a:rPr>
              <a:t> – Address cost, documentation, and accessibility issues identified through EDA and clustering analysis.</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Use AI for Predictive Analytics </a:t>
            </a:r>
            <a:r>
              <a:rPr lang="en-US" sz="3399">
                <a:solidFill>
                  <a:srgbClr val="000000"/>
                </a:solidFill>
                <a:latin typeface="Canva Sans"/>
                <a:ea typeface="Canva Sans"/>
                <a:cs typeface="Canva Sans"/>
                <a:sym typeface="Canva Sans"/>
              </a:rPr>
              <a:t>– Leverage XGBoost and time-series models to forecast digital payment adoption trends.</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Policy Recommendations </a:t>
            </a:r>
            <a:r>
              <a:rPr lang="en-US" sz="3399">
                <a:solidFill>
                  <a:srgbClr val="000000"/>
                </a:solidFill>
                <a:latin typeface="Canva Sans"/>
                <a:ea typeface="Canva Sans"/>
                <a:cs typeface="Canva Sans"/>
                <a:sym typeface="Canva Sans"/>
              </a:rPr>
              <a:t>– Provide data-driven insights for governments and banks to boost financial inclusion in underserved communities.</a:t>
            </a:r>
          </a:p>
          <a:p>
            <a:pPr algn="just">
              <a:lnSpc>
                <a:spcPts val="4759"/>
              </a:lnSpc>
            </a:pPr>
          </a:p>
        </p:txBody>
      </p:sp>
      <p:sp>
        <p:nvSpPr>
          <p:cNvPr name="TextBox 3" id="3"/>
          <p:cNvSpPr txBox="true"/>
          <p:nvPr/>
        </p:nvSpPr>
        <p:spPr>
          <a:xfrm rot="0">
            <a:off x="6226746" y="366267"/>
            <a:ext cx="5834509"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Recommendations</a:t>
            </a:r>
          </a:p>
          <a:p>
            <a:pPr algn="ctr">
              <a:lnSpc>
                <a:spcPts val="7000"/>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3" id="3"/>
          <p:cNvSpPr txBox="true"/>
          <p:nvPr/>
        </p:nvSpPr>
        <p:spPr>
          <a:xfrm rot="0">
            <a:off x="7037859" y="-41602"/>
            <a:ext cx="4202757"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Results</a:t>
            </a:r>
          </a:p>
        </p:txBody>
      </p:sp>
      <p:sp>
        <p:nvSpPr>
          <p:cNvPr name="TextBox 4" id="4"/>
          <p:cNvSpPr txBox="true"/>
          <p:nvPr/>
        </p:nvSpPr>
        <p:spPr>
          <a:xfrm rot="0">
            <a:off x="-280753" y="1458268"/>
            <a:ext cx="18174653"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174542" y="2077085"/>
            <a:ext cx="18113458"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Our analysis on financial inclusion highlights key trends in account ownership, digital payments, and economic impact.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 The </a:t>
            </a:r>
            <a:r>
              <a:rPr lang="en-US" b="true" sz="3399">
                <a:solidFill>
                  <a:srgbClr val="000000"/>
                </a:solidFill>
                <a:latin typeface="Canva Sans Bold"/>
                <a:ea typeface="Canva Sans Bold"/>
                <a:cs typeface="Canva Sans Bold"/>
                <a:sym typeface="Canva Sans Bold"/>
              </a:rPr>
              <a:t>XGBoost model</a:t>
            </a:r>
            <a:r>
              <a:rPr lang="en-US" sz="3399">
                <a:solidFill>
                  <a:srgbClr val="000000"/>
                </a:solidFill>
                <a:latin typeface="Canva Sans"/>
                <a:ea typeface="Canva Sans"/>
                <a:cs typeface="Canva Sans"/>
                <a:sym typeface="Canva Sans"/>
              </a:rPr>
              <a:t> achieved </a:t>
            </a:r>
            <a:r>
              <a:rPr lang="en-US" b="true" sz="3399">
                <a:solidFill>
                  <a:srgbClr val="000000"/>
                </a:solidFill>
                <a:latin typeface="Canva Sans Bold"/>
                <a:ea typeface="Canva Sans Bold"/>
                <a:cs typeface="Canva Sans Bold"/>
                <a:sym typeface="Canva Sans Bold"/>
              </a:rPr>
              <a:t>90.30% accuracy</a:t>
            </a:r>
            <a:r>
              <a:rPr lang="en-US" sz="3399">
                <a:solidFill>
                  <a:srgbClr val="000000"/>
                </a:solidFill>
                <a:latin typeface="Canva Sans"/>
                <a:ea typeface="Canva Sans"/>
                <a:cs typeface="Canva Sans"/>
                <a:sym typeface="Canva Sans"/>
              </a:rPr>
              <a:t>, effectively predicting financial behaviors. </a:t>
            </a: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K-Means Clustering </a:t>
            </a:r>
            <a:r>
              <a:rPr lang="en-US" sz="3399">
                <a:solidFill>
                  <a:srgbClr val="000000"/>
                </a:solidFill>
                <a:latin typeface="Canva Sans"/>
                <a:ea typeface="Canva Sans"/>
                <a:cs typeface="Canva Sans"/>
                <a:sym typeface="Canva Sans"/>
              </a:rPr>
              <a:t>revealed three major financial behavior groups, while hierarchical clustering mapped regional disparities.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Correlation analysis confirmed that higher GDP per capita correlates with increased digital payment adoption.</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 The dashboard visualizes financial behavior across different regions, showcasing disparities in savings vs. borrowing habits and growth trends in digital payments. Key insights indicate that financial literacy programs, fintech expansion, and government policies can bridge inclusion gaps.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3F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409783" cy="10355503"/>
          </a:xfrm>
          <a:custGeom>
            <a:avLst/>
            <a:gdLst/>
            <a:ahLst/>
            <a:cxnLst/>
            <a:rect r="r" b="b" t="t" l="l"/>
            <a:pathLst>
              <a:path h="10355503" w="18409783">
                <a:moveTo>
                  <a:pt x="0" y="0"/>
                </a:moveTo>
                <a:lnTo>
                  <a:pt x="18409783" y="0"/>
                </a:lnTo>
                <a:lnTo>
                  <a:pt x="18409783" y="10355503"/>
                </a:lnTo>
                <a:lnTo>
                  <a:pt x="0" y="10355503"/>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128385" y="2951634"/>
            <a:ext cx="18159615"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Our AI-driven analysis successfully predicts financial behavior with 90.30% accuracy using </a:t>
            </a:r>
            <a:r>
              <a:rPr lang="en-US" b="true" sz="3399">
                <a:solidFill>
                  <a:srgbClr val="000000"/>
                </a:solidFill>
                <a:latin typeface="Canva Sans Bold"/>
                <a:ea typeface="Canva Sans Bold"/>
                <a:cs typeface="Canva Sans Bold"/>
                <a:sym typeface="Canva Sans Bold"/>
              </a:rPr>
              <a:t>XGBoost</a:t>
            </a:r>
            <a:r>
              <a:rPr lang="en-US" sz="3399">
                <a:solidFill>
                  <a:srgbClr val="000000"/>
                </a:solidFill>
                <a:latin typeface="Canva Sans"/>
                <a:ea typeface="Canva Sans"/>
                <a:cs typeface="Canva Sans"/>
                <a:sym typeface="Canva Sans"/>
              </a:rPr>
              <a: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K-Means clustering</a:t>
            </a:r>
            <a:r>
              <a:rPr lang="en-US" sz="3399">
                <a:solidFill>
                  <a:srgbClr val="000000"/>
                </a:solidFill>
                <a:latin typeface="Canva Sans"/>
                <a:ea typeface="Canva Sans"/>
                <a:cs typeface="Canva Sans"/>
                <a:sym typeface="Canva Sans"/>
              </a:rPr>
              <a:t> identifies three financial segments, while hierarchical clustering maps regional disparities.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 The </a:t>
            </a:r>
            <a:r>
              <a:rPr lang="en-US" b="true" sz="3399">
                <a:solidFill>
                  <a:srgbClr val="000000"/>
                </a:solidFill>
                <a:latin typeface="Canva Sans Bold"/>
                <a:ea typeface="Canva Sans Bold"/>
                <a:cs typeface="Canva Sans Bold"/>
                <a:sym typeface="Canva Sans Bold"/>
              </a:rPr>
              <a:t>interactive dashboard visualizes</a:t>
            </a:r>
            <a:r>
              <a:rPr lang="en-US" sz="3399">
                <a:solidFill>
                  <a:srgbClr val="000000"/>
                </a:solidFill>
                <a:latin typeface="Canva Sans"/>
                <a:ea typeface="Canva Sans"/>
                <a:cs typeface="Canva Sans"/>
                <a:sym typeface="Canva Sans"/>
              </a:rPr>
              <a:t> key trends in savings, borrowing, and digital payments, empowering policymakers and fintech leaders.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This project delivers an end-to-end financial inclusion solution, ensuring data-driven decisions to bridge financial accessibility gaps.</a:t>
            </a:r>
          </a:p>
          <a:p>
            <a:pPr algn="l">
              <a:lnSpc>
                <a:spcPts val="4759"/>
              </a:lnSpc>
            </a:pPr>
          </a:p>
        </p:txBody>
      </p:sp>
      <p:sp>
        <p:nvSpPr>
          <p:cNvPr name="TextBox 3" id="3"/>
          <p:cNvSpPr txBox="true"/>
          <p:nvPr/>
        </p:nvSpPr>
        <p:spPr>
          <a:xfrm rot="0">
            <a:off x="7053188" y="226378"/>
            <a:ext cx="4181624" cy="1009651"/>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3F4"/>
        </a:solidFill>
      </p:bgPr>
    </p:bg>
    <p:spTree>
      <p:nvGrpSpPr>
        <p:cNvPr id="1" name=""/>
        <p:cNvGrpSpPr/>
        <p:nvPr/>
      </p:nvGrpSpPr>
      <p:grpSpPr>
        <a:xfrm>
          <a:off x="0" y="0"/>
          <a:ext cx="0" cy="0"/>
          <a:chOff x="0" y="0"/>
          <a:chExt cx="0" cy="0"/>
        </a:xfrm>
      </p:grpSpPr>
      <p:sp>
        <p:nvSpPr>
          <p:cNvPr name="Freeform 2" id="2"/>
          <p:cNvSpPr/>
          <p:nvPr/>
        </p:nvSpPr>
        <p:spPr>
          <a:xfrm flipH="false" flipV="false" rot="0">
            <a:off x="-121384" y="0"/>
            <a:ext cx="21939966" cy="12537124"/>
          </a:xfrm>
          <a:custGeom>
            <a:avLst/>
            <a:gdLst/>
            <a:ahLst/>
            <a:cxnLst/>
            <a:rect r="r" b="b" t="t" l="l"/>
            <a:pathLst>
              <a:path h="12537124" w="21939966">
                <a:moveTo>
                  <a:pt x="0" y="0"/>
                </a:moveTo>
                <a:lnTo>
                  <a:pt x="21939967" y="0"/>
                </a:lnTo>
                <a:lnTo>
                  <a:pt x="21939967" y="12537124"/>
                </a:lnTo>
                <a:lnTo>
                  <a:pt x="0" y="12537124"/>
                </a:lnTo>
                <a:lnTo>
                  <a:pt x="0" y="0"/>
                </a:lnTo>
                <a:close/>
              </a:path>
            </a:pathLst>
          </a:custGeom>
          <a:blipFill>
            <a:blip r:embed="rId2">
              <a:alphaModFix amt="43000"/>
            </a:blip>
            <a:stretch>
              <a:fillRect l="0" t="0" r="0" b="0"/>
            </a:stretch>
          </a:blipFill>
        </p:spPr>
      </p:sp>
      <p:sp>
        <p:nvSpPr>
          <p:cNvPr name="Freeform 3" id="3"/>
          <p:cNvSpPr/>
          <p:nvPr/>
        </p:nvSpPr>
        <p:spPr>
          <a:xfrm flipH="false" flipV="false" rot="0">
            <a:off x="885312" y="2201459"/>
            <a:ext cx="4609736" cy="4609736"/>
          </a:xfrm>
          <a:custGeom>
            <a:avLst/>
            <a:gdLst/>
            <a:ahLst/>
            <a:cxnLst/>
            <a:rect r="r" b="b" t="t" l="l"/>
            <a:pathLst>
              <a:path h="4609736" w="4609736">
                <a:moveTo>
                  <a:pt x="0" y="0"/>
                </a:moveTo>
                <a:lnTo>
                  <a:pt x="4609736" y="0"/>
                </a:lnTo>
                <a:lnTo>
                  <a:pt x="4609736" y="4609736"/>
                </a:lnTo>
                <a:lnTo>
                  <a:pt x="0" y="4609736"/>
                </a:lnTo>
                <a:lnTo>
                  <a:pt x="0" y="0"/>
                </a:lnTo>
                <a:close/>
              </a:path>
            </a:pathLst>
          </a:custGeom>
          <a:blipFill>
            <a:blip r:embed="rId3"/>
            <a:stretch>
              <a:fillRect l="0" t="0" r="0" b="0"/>
            </a:stretch>
          </a:blipFill>
        </p:spPr>
      </p:sp>
      <p:sp>
        <p:nvSpPr>
          <p:cNvPr name="TextBox 4" id="4"/>
          <p:cNvSpPr txBox="true"/>
          <p:nvPr/>
        </p:nvSpPr>
        <p:spPr>
          <a:xfrm rot="0">
            <a:off x="3061536" y="282533"/>
            <a:ext cx="1119053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Problem Statement</a:t>
            </a:r>
          </a:p>
        </p:txBody>
      </p:sp>
      <p:sp>
        <p:nvSpPr>
          <p:cNvPr name="TextBox 5" id="5"/>
          <p:cNvSpPr txBox="true"/>
          <p:nvPr/>
        </p:nvSpPr>
        <p:spPr>
          <a:xfrm rot="0">
            <a:off x="5736819" y="3495767"/>
            <a:ext cx="12146001" cy="1647733"/>
          </a:xfrm>
          <a:prstGeom prst="rect">
            <a:avLst/>
          </a:prstGeom>
        </p:spPr>
        <p:txBody>
          <a:bodyPr anchor="t" rtlCol="false" tIns="0" lIns="0" bIns="0" rIns="0">
            <a:spAutoFit/>
          </a:bodyPr>
          <a:lstStyle/>
          <a:p>
            <a:pPr algn="ctr">
              <a:lnSpc>
                <a:spcPts val="4426"/>
              </a:lnSpc>
            </a:pPr>
            <a:r>
              <a:rPr lang="en-US" sz="3162" b="true">
                <a:solidFill>
                  <a:srgbClr val="000000"/>
                </a:solidFill>
                <a:latin typeface="Canva Sans Bold"/>
                <a:ea typeface="Canva Sans Bold"/>
                <a:cs typeface="Canva Sans Bold"/>
                <a:sym typeface="Canva Sans Bold"/>
              </a:rPr>
              <a:t>"The future of financial inclusion lies in digital innovation and equitable access." – Bill Gates</a:t>
            </a:r>
          </a:p>
          <a:p>
            <a:pPr algn="ctr">
              <a:lnSpc>
                <a:spcPts val="4426"/>
              </a:lnSpc>
            </a:pPr>
          </a:p>
        </p:txBody>
      </p:sp>
      <p:sp>
        <p:nvSpPr>
          <p:cNvPr name="TextBox 6" id="6"/>
          <p:cNvSpPr txBox="true"/>
          <p:nvPr/>
        </p:nvSpPr>
        <p:spPr>
          <a:xfrm rot="0">
            <a:off x="318079" y="7762398"/>
            <a:ext cx="16941221" cy="23806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Millions face barriers to banking and digital payments due to cost, literacy gaps, and limited infrastructure. This project analyzes financial behavior, identifies key challenges, and provides data-driven solutions to improve financial inclusion globally.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3F4"/>
        </a:solidFill>
      </p:bgPr>
    </p:bg>
    <p:spTree>
      <p:nvGrpSpPr>
        <p:cNvPr id="1" name=""/>
        <p:cNvGrpSpPr/>
        <p:nvPr/>
      </p:nvGrpSpPr>
      <p:grpSpPr>
        <a:xfrm>
          <a:off x="0" y="0"/>
          <a:ext cx="0" cy="0"/>
          <a:chOff x="0" y="0"/>
          <a:chExt cx="0" cy="0"/>
        </a:xfrm>
      </p:grpSpPr>
      <p:sp>
        <p:nvSpPr>
          <p:cNvPr name="Freeform 2" id="2"/>
          <p:cNvSpPr/>
          <p:nvPr/>
        </p:nvSpPr>
        <p:spPr>
          <a:xfrm flipH="false" flipV="false" rot="0">
            <a:off x="378772" y="1863332"/>
            <a:ext cx="5181486" cy="5181486"/>
          </a:xfrm>
          <a:custGeom>
            <a:avLst/>
            <a:gdLst/>
            <a:ahLst/>
            <a:cxnLst/>
            <a:rect r="r" b="b" t="t" l="l"/>
            <a:pathLst>
              <a:path h="5181486" w="5181486">
                <a:moveTo>
                  <a:pt x="0" y="0"/>
                </a:moveTo>
                <a:lnTo>
                  <a:pt x="5181487" y="0"/>
                </a:lnTo>
                <a:lnTo>
                  <a:pt x="5181487" y="5181486"/>
                </a:lnTo>
                <a:lnTo>
                  <a:pt x="0" y="5181486"/>
                </a:lnTo>
                <a:lnTo>
                  <a:pt x="0" y="0"/>
                </a:lnTo>
                <a:close/>
              </a:path>
            </a:pathLst>
          </a:custGeom>
          <a:blipFill>
            <a:blip r:embed="rId2"/>
            <a:stretch>
              <a:fillRect l="0" t="0" r="0" b="0"/>
            </a:stretch>
          </a:blipFill>
        </p:spPr>
      </p:sp>
      <p:sp>
        <p:nvSpPr>
          <p:cNvPr name="TextBox 3" id="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5389662" y="72272"/>
            <a:ext cx="7518202" cy="1203313"/>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Data Exploration </a:t>
            </a:r>
          </a:p>
        </p:txBody>
      </p:sp>
      <p:sp>
        <p:nvSpPr>
          <p:cNvPr name="TextBox 5" id="5"/>
          <p:cNvSpPr txBox="true"/>
          <p:nvPr/>
        </p:nvSpPr>
        <p:spPr>
          <a:xfrm rot="0">
            <a:off x="5763848" y="3696804"/>
            <a:ext cx="12302376" cy="59810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micro-level dataset (CSV) contains over </a:t>
            </a:r>
            <a:r>
              <a:rPr lang="en-US" b="true" sz="3399">
                <a:solidFill>
                  <a:srgbClr val="000000"/>
                </a:solidFill>
                <a:latin typeface="Canva Sans Bold"/>
                <a:ea typeface="Canva Sans Bold"/>
                <a:cs typeface="Canva Sans Bold"/>
                <a:sym typeface="Canva Sans Bold"/>
              </a:rPr>
              <a:t>144,000 rows</a:t>
            </a:r>
            <a:r>
              <a:rPr lang="en-US" sz="3399">
                <a:solidFill>
                  <a:srgbClr val="000000"/>
                </a:solidFill>
                <a:latin typeface="Canva Sans"/>
                <a:ea typeface="Canva Sans"/>
                <a:cs typeface="Canva Sans"/>
                <a:sym typeface="Canva Sans"/>
              </a:rPr>
              <a:t> and </a:t>
            </a:r>
            <a:r>
              <a:rPr lang="en-US" b="true" sz="3399">
                <a:solidFill>
                  <a:srgbClr val="000000"/>
                </a:solidFill>
                <a:latin typeface="Canva Sans Bold"/>
                <a:ea typeface="Canva Sans Bold"/>
                <a:cs typeface="Canva Sans Bold"/>
                <a:sym typeface="Canva Sans Bold"/>
              </a:rPr>
              <a:t>128 columns</a:t>
            </a:r>
            <a:r>
              <a:rPr lang="en-US" sz="3399">
                <a:solidFill>
                  <a:srgbClr val="000000"/>
                </a:solidFill>
                <a:latin typeface="Canva Sans"/>
                <a:ea typeface="Canva Sans"/>
                <a:cs typeface="Canva Sans"/>
                <a:sym typeface="Canva Sans"/>
              </a:rPr>
              <a:t> that include individual financial behaviors such as bank account owners, mobile banking, borrowing, and the use of digital payments.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 It also includes demographic data such as age, gender, education and income level, making it ideal for behavioral analysis. Capita, inflation, financial access, economic classification. </a:t>
            </a:r>
          </a:p>
          <a:p>
            <a:pPr algn="just">
              <a:lnSpc>
                <a:spcPts val="4759"/>
              </a:lnSpc>
            </a:pPr>
          </a:p>
          <a:p>
            <a:pPr algn="just">
              <a:lnSpc>
                <a:spcPts val="4759"/>
              </a:lnSpc>
            </a:pPr>
          </a:p>
        </p:txBody>
      </p:sp>
      <p:sp>
        <p:nvSpPr>
          <p:cNvPr name="TextBox 6" id="6"/>
          <p:cNvSpPr txBox="true"/>
          <p:nvPr/>
        </p:nvSpPr>
        <p:spPr>
          <a:xfrm rot="0">
            <a:off x="5763848" y="1595925"/>
            <a:ext cx="11600597" cy="1780540"/>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The provided datasets offer a comprehensive view of financial inclusion at both individual and country levels.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170597" y="1254490"/>
            <a:ext cx="18117403"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dataset contains </a:t>
            </a:r>
            <a:r>
              <a:rPr lang="en-US" b="true" sz="3399">
                <a:solidFill>
                  <a:srgbClr val="000000"/>
                </a:solidFill>
                <a:latin typeface="Canva Sans Bold"/>
                <a:ea typeface="Canva Sans Bold"/>
                <a:cs typeface="Canva Sans Bold"/>
                <a:sym typeface="Canva Sans Bold"/>
              </a:rPr>
              <a:t>658 rows</a:t>
            </a:r>
            <a:r>
              <a:rPr lang="en-US" sz="3399">
                <a:solidFill>
                  <a:srgbClr val="000000"/>
                </a:solidFill>
                <a:latin typeface="Canva Sans"/>
                <a:ea typeface="Canva Sans"/>
                <a:cs typeface="Canva Sans"/>
                <a:sym typeface="Canva Sans"/>
              </a:rPr>
              <a:t> and </a:t>
            </a:r>
            <a:r>
              <a:rPr lang="en-US" b="true" sz="3399">
                <a:solidFill>
                  <a:srgbClr val="000000"/>
                </a:solidFill>
                <a:latin typeface="Canva Sans Bold"/>
                <a:ea typeface="Canva Sans Bold"/>
                <a:cs typeface="Canva Sans Bold"/>
                <a:sym typeface="Canva Sans Bold"/>
              </a:rPr>
              <a:t>1,232 columns</a:t>
            </a:r>
            <a:r>
              <a:rPr lang="en-US" sz="3399">
                <a:solidFill>
                  <a:srgbClr val="000000"/>
                </a:solidFill>
                <a:latin typeface="Canva Sans"/>
                <a:ea typeface="Canva Sans"/>
                <a:cs typeface="Canva Sans"/>
                <a:sym typeface="Canva Sans"/>
              </a:rPr>
              <a:t>, covering various economic and financial indicators at the country level.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It includes information such as country names, country codes, years, population statistics, financial inclusion metrics, and internet/mobile banking usage.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data spans multiple years and regions, categorized by income groups. Many columns contain financial behavior details, including account ownership and mobile banking usage segmented by demographics.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434897" y="2991814"/>
            <a:ext cx="17418205" cy="47815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Exploratory Data Analysis (EDA)</a:t>
            </a:r>
            <a:r>
              <a:rPr lang="en-US" sz="3000">
                <a:solidFill>
                  <a:srgbClr val="000000"/>
                </a:solidFill>
                <a:latin typeface="Canva Sans"/>
                <a:ea typeface="Canva Sans"/>
                <a:cs typeface="Canva Sans"/>
                <a:sym typeface="Canva Sans"/>
              </a:rPr>
              <a:t> – Uncovering trends, correlations, and financial behavior patterns.</a:t>
            </a:r>
          </a:p>
          <a:p>
            <a:pPr algn="just" marL="647700" indent="-323850" lvl="1">
              <a:lnSpc>
                <a:spcPts val="4200"/>
              </a:lnSpc>
              <a:buFont typeface="Arial"/>
              <a:buChar char="•"/>
            </a:pPr>
            <a:r>
              <a:rPr lang="en-US" b="true" sz="3000">
                <a:solidFill>
                  <a:srgbClr val="000000"/>
                </a:solidFill>
                <a:latin typeface="Canva Sans Bold"/>
                <a:ea typeface="Canva Sans Bold"/>
                <a:cs typeface="Canva Sans Bold"/>
                <a:sym typeface="Canva Sans Bold"/>
              </a:rPr>
              <a:t>Feature Engineering </a:t>
            </a:r>
            <a:r>
              <a:rPr lang="en-US" sz="3000">
                <a:solidFill>
                  <a:srgbClr val="000000"/>
                </a:solidFill>
                <a:latin typeface="Canva Sans"/>
                <a:ea typeface="Canva Sans"/>
                <a:cs typeface="Canva Sans"/>
                <a:sym typeface="Canva Sans"/>
              </a:rPr>
              <a:t>– Optimizing raw data, handling missing values, and scaling for better model performance.</a:t>
            </a:r>
          </a:p>
          <a:p>
            <a:pPr algn="just" marL="647700" indent="-323850" lvl="1">
              <a:lnSpc>
                <a:spcPts val="4200"/>
              </a:lnSpc>
              <a:buFont typeface="Arial"/>
              <a:buChar char="•"/>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Clustering Analysis –</a:t>
            </a:r>
            <a:r>
              <a:rPr lang="en-US" sz="3000">
                <a:solidFill>
                  <a:srgbClr val="000000"/>
                </a:solidFill>
                <a:latin typeface="Canva Sans"/>
                <a:ea typeface="Canva Sans"/>
                <a:cs typeface="Canva Sans"/>
                <a:sym typeface="Canva Sans"/>
              </a:rPr>
              <a:t> K-Means clustering to segment countries based on financial behavior.</a:t>
            </a:r>
          </a:p>
          <a:p>
            <a:pPr algn="just" marL="647700" indent="-323850" lvl="1">
              <a:lnSpc>
                <a:spcPts val="4200"/>
              </a:lnSpc>
              <a:buFont typeface="Arial"/>
              <a:buChar char="•"/>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Classification Models</a:t>
            </a:r>
            <a:r>
              <a:rPr lang="en-US" sz="3000">
                <a:solidFill>
                  <a:srgbClr val="000000"/>
                </a:solidFill>
                <a:latin typeface="Canva Sans"/>
                <a:ea typeface="Canva Sans"/>
                <a:cs typeface="Canva Sans"/>
                <a:sym typeface="Canva Sans"/>
              </a:rPr>
              <a:t> – XGBoost &amp; Logistic Regression predict digital payment adoption with high accuracy.</a:t>
            </a:r>
          </a:p>
          <a:p>
            <a:pPr algn="just" marL="647700" indent="-323850" lvl="1">
              <a:lnSpc>
                <a:spcPts val="4200"/>
              </a:lnSpc>
              <a:buFont typeface="Arial"/>
              <a:buChar char="•"/>
            </a:pPr>
            <a:r>
              <a:rPr lang="en-US" b="true" sz="3000">
                <a:solidFill>
                  <a:srgbClr val="000000"/>
                </a:solidFill>
                <a:latin typeface="Canva Sans Bold"/>
                <a:ea typeface="Canva Sans Bold"/>
                <a:cs typeface="Canva Sans Bold"/>
                <a:sym typeface="Canva Sans Bold"/>
              </a:rPr>
              <a:t>Time-Series Analysis –</a:t>
            </a:r>
            <a:r>
              <a:rPr lang="en-US" sz="3000">
                <a:solidFill>
                  <a:srgbClr val="000000"/>
                </a:solidFill>
                <a:latin typeface="Canva Sans"/>
                <a:ea typeface="Canva Sans"/>
                <a:cs typeface="Canva Sans"/>
                <a:sym typeface="Canva Sans"/>
              </a:rPr>
              <a:t> Tracking financial inclusion trends and policy impacts over time.</a:t>
            </a:r>
          </a:p>
        </p:txBody>
      </p:sp>
      <p:sp>
        <p:nvSpPr>
          <p:cNvPr name="TextBox 3" id="3"/>
          <p:cNvSpPr txBox="true"/>
          <p:nvPr/>
        </p:nvSpPr>
        <p:spPr>
          <a:xfrm rot="0">
            <a:off x="4194814" y="178753"/>
            <a:ext cx="8352763" cy="1368424"/>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Data Exploration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grpSp>
        <p:nvGrpSpPr>
          <p:cNvPr name="Group 2" id="2"/>
          <p:cNvGrpSpPr/>
          <p:nvPr/>
        </p:nvGrpSpPr>
        <p:grpSpPr>
          <a:xfrm rot="0">
            <a:off x="11012890" y="1830079"/>
            <a:ext cx="4297339" cy="1201856"/>
            <a:chOff x="0" y="0"/>
            <a:chExt cx="1131809" cy="316538"/>
          </a:xfrm>
        </p:grpSpPr>
        <p:sp>
          <p:nvSpPr>
            <p:cNvPr name="Freeform 3" id="3"/>
            <p:cNvSpPr/>
            <p:nvPr/>
          </p:nvSpPr>
          <p:spPr>
            <a:xfrm flipH="false" flipV="false" rot="0">
              <a:off x="0" y="0"/>
              <a:ext cx="1131809" cy="316538"/>
            </a:xfrm>
            <a:custGeom>
              <a:avLst/>
              <a:gdLst/>
              <a:ahLst/>
              <a:cxnLst/>
              <a:rect r="r" b="b" t="t" l="l"/>
              <a:pathLst>
                <a:path h="316538" w="1131809">
                  <a:moveTo>
                    <a:pt x="1131809" y="0"/>
                  </a:moveTo>
                  <a:lnTo>
                    <a:pt x="0" y="0"/>
                  </a:lnTo>
                  <a:lnTo>
                    <a:pt x="101600" y="158269"/>
                  </a:lnTo>
                  <a:lnTo>
                    <a:pt x="0" y="316538"/>
                  </a:lnTo>
                  <a:lnTo>
                    <a:pt x="1131809" y="316538"/>
                  </a:lnTo>
                  <a:lnTo>
                    <a:pt x="1030209" y="158269"/>
                  </a:lnTo>
                  <a:lnTo>
                    <a:pt x="1131809" y="0"/>
                  </a:lnTo>
                  <a:close/>
                </a:path>
              </a:pathLst>
            </a:custGeom>
            <a:solidFill>
              <a:srgbClr val="9FC7AA"/>
            </a:solidFill>
          </p:spPr>
        </p:sp>
        <p:sp>
          <p:nvSpPr>
            <p:cNvPr name="TextBox 4" id="4"/>
            <p:cNvSpPr txBox="true"/>
            <p:nvPr/>
          </p:nvSpPr>
          <p:spPr>
            <a:xfrm>
              <a:off x="88900" y="-38100"/>
              <a:ext cx="954009" cy="35463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81836" y="165100"/>
            <a:ext cx="6524327"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Summary of Findings</a:t>
            </a:r>
          </a:p>
        </p:txBody>
      </p:sp>
      <p:grpSp>
        <p:nvGrpSpPr>
          <p:cNvPr name="Group 6" id="6"/>
          <p:cNvGrpSpPr/>
          <p:nvPr/>
        </p:nvGrpSpPr>
        <p:grpSpPr>
          <a:xfrm rot="0">
            <a:off x="1924137" y="1724451"/>
            <a:ext cx="4297339" cy="1201856"/>
            <a:chOff x="0" y="0"/>
            <a:chExt cx="1131809" cy="316538"/>
          </a:xfrm>
        </p:grpSpPr>
        <p:sp>
          <p:nvSpPr>
            <p:cNvPr name="Freeform 7" id="7"/>
            <p:cNvSpPr/>
            <p:nvPr/>
          </p:nvSpPr>
          <p:spPr>
            <a:xfrm flipH="false" flipV="false" rot="0">
              <a:off x="0" y="0"/>
              <a:ext cx="1131809" cy="316538"/>
            </a:xfrm>
            <a:custGeom>
              <a:avLst/>
              <a:gdLst/>
              <a:ahLst/>
              <a:cxnLst/>
              <a:rect r="r" b="b" t="t" l="l"/>
              <a:pathLst>
                <a:path h="316538" w="1131809">
                  <a:moveTo>
                    <a:pt x="1131809" y="0"/>
                  </a:moveTo>
                  <a:lnTo>
                    <a:pt x="0" y="0"/>
                  </a:lnTo>
                  <a:lnTo>
                    <a:pt x="101600" y="158269"/>
                  </a:lnTo>
                  <a:lnTo>
                    <a:pt x="0" y="316538"/>
                  </a:lnTo>
                  <a:lnTo>
                    <a:pt x="1131809" y="316538"/>
                  </a:lnTo>
                  <a:lnTo>
                    <a:pt x="1030209" y="158269"/>
                  </a:lnTo>
                  <a:lnTo>
                    <a:pt x="1131809" y="0"/>
                  </a:lnTo>
                  <a:close/>
                </a:path>
              </a:pathLst>
            </a:custGeom>
            <a:solidFill>
              <a:srgbClr val="9FC7AA"/>
            </a:solidFill>
          </p:spPr>
        </p:sp>
        <p:sp>
          <p:nvSpPr>
            <p:cNvPr name="TextBox 8" id="8"/>
            <p:cNvSpPr txBox="true"/>
            <p:nvPr/>
          </p:nvSpPr>
          <p:spPr>
            <a:xfrm>
              <a:off x="88900" y="-38100"/>
              <a:ext cx="954009" cy="35463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915519" y="1772929"/>
            <a:ext cx="2314575"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Financial </a:t>
            </a:r>
          </a:p>
          <a:p>
            <a:pPr algn="ctr">
              <a:lnSpc>
                <a:spcPts val="4200"/>
              </a:lnSpc>
            </a:pPr>
            <a:r>
              <a:rPr lang="en-US" sz="3000" b="true">
                <a:solidFill>
                  <a:srgbClr val="000000"/>
                </a:solidFill>
                <a:latin typeface="Canva Sans Bold"/>
                <a:ea typeface="Canva Sans Bold"/>
                <a:cs typeface="Canva Sans Bold"/>
                <a:sym typeface="Canva Sans Bold"/>
              </a:rPr>
              <a:t>Access Gaps</a:t>
            </a:r>
          </a:p>
        </p:txBody>
      </p:sp>
      <p:sp>
        <p:nvSpPr>
          <p:cNvPr name="TextBox 10" id="10"/>
          <p:cNvSpPr txBox="true"/>
          <p:nvPr/>
        </p:nvSpPr>
        <p:spPr>
          <a:xfrm rot="0">
            <a:off x="646598" y="3206233"/>
            <a:ext cx="7680207" cy="1581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Many remain unbanked due to lack of documentation, financial literacy, and trust issues.</a:t>
            </a:r>
          </a:p>
        </p:txBody>
      </p:sp>
      <p:sp>
        <p:nvSpPr>
          <p:cNvPr name="TextBox 11" id="11"/>
          <p:cNvSpPr txBox="true"/>
          <p:nvPr/>
        </p:nvSpPr>
        <p:spPr>
          <a:xfrm rot="0">
            <a:off x="11642620" y="1878557"/>
            <a:ext cx="3037880" cy="10477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Digital </a:t>
            </a:r>
          </a:p>
          <a:p>
            <a:pPr algn="ctr">
              <a:lnSpc>
                <a:spcPts val="4200"/>
              </a:lnSpc>
            </a:pPr>
            <a:r>
              <a:rPr lang="en-US" sz="3000" b="true">
                <a:solidFill>
                  <a:srgbClr val="000000"/>
                </a:solidFill>
                <a:latin typeface="Canva Sans Bold"/>
                <a:ea typeface="Canva Sans Bold"/>
                <a:cs typeface="Canva Sans Bold"/>
                <a:sym typeface="Canva Sans Bold"/>
              </a:rPr>
              <a:t>Payment Trends</a:t>
            </a:r>
          </a:p>
        </p:txBody>
      </p:sp>
      <p:sp>
        <p:nvSpPr>
          <p:cNvPr name="TextBox 12" id="12"/>
          <p:cNvSpPr txBox="true"/>
          <p:nvPr/>
        </p:nvSpPr>
        <p:spPr>
          <a:xfrm rot="0">
            <a:off x="8671831" y="3206233"/>
            <a:ext cx="8075294" cy="1581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Mobile banking and digital transactions are increasing, but rural areas lag in adoption.</a:t>
            </a:r>
          </a:p>
          <a:p>
            <a:pPr algn="ctr">
              <a:lnSpc>
                <a:spcPts val="4200"/>
              </a:lnSpc>
            </a:pPr>
          </a:p>
        </p:txBody>
      </p:sp>
      <p:grpSp>
        <p:nvGrpSpPr>
          <p:cNvPr name="Group 13" id="13"/>
          <p:cNvGrpSpPr/>
          <p:nvPr/>
        </p:nvGrpSpPr>
        <p:grpSpPr>
          <a:xfrm rot="0">
            <a:off x="1924137" y="5120758"/>
            <a:ext cx="4297339" cy="1201856"/>
            <a:chOff x="0" y="0"/>
            <a:chExt cx="1131809" cy="316538"/>
          </a:xfrm>
        </p:grpSpPr>
        <p:sp>
          <p:nvSpPr>
            <p:cNvPr name="Freeform 14" id="14"/>
            <p:cNvSpPr/>
            <p:nvPr/>
          </p:nvSpPr>
          <p:spPr>
            <a:xfrm flipH="false" flipV="false" rot="0">
              <a:off x="0" y="0"/>
              <a:ext cx="1131809" cy="316538"/>
            </a:xfrm>
            <a:custGeom>
              <a:avLst/>
              <a:gdLst/>
              <a:ahLst/>
              <a:cxnLst/>
              <a:rect r="r" b="b" t="t" l="l"/>
              <a:pathLst>
                <a:path h="316538" w="1131809">
                  <a:moveTo>
                    <a:pt x="1131809" y="0"/>
                  </a:moveTo>
                  <a:lnTo>
                    <a:pt x="0" y="0"/>
                  </a:lnTo>
                  <a:lnTo>
                    <a:pt x="101600" y="158269"/>
                  </a:lnTo>
                  <a:lnTo>
                    <a:pt x="0" y="316538"/>
                  </a:lnTo>
                  <a:lnTo>
                    <a:pt x="1131809" y="316538"/>
                  </a:lnTo>
                  <a:lnTo>
                    <a:pt x="1030209" y="158269"/>
                  </a:lnTo>
                  <a:lnTo>
                    <a:pt x="1131809" y="0"/>
                  </a:lnTo>
                  <a:close/>
                </a:path>
              </a:pathLst>
            </a:custGeom>
            <a:solidFill>
              <a:srgbClr val="9FC7AA"/>
            </a:solidFill>
          </p:spPr>
        </p:sp>
        <p:sp>
          <p:nvSpPr>
            <p:cNvPr name="TextBox 15" id="15"/>
            <p:cNvSpPr txBox="true"/>
            <p:nvPr/>
          </p:nvSpPr>
          <p:spPr>
            <a:xfrm>
              <a:off x="88900" y="-38100"/>
              <a:ext cx="954009" cy="354638"/>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1012890" y="5143500"/>
            <a:ext cx="4297339" cy="1201856"/>
            <a:chOff x="0" y="0"/>
            <a:chExt cx="1131809" cy="316538"/>
          </a:xfrm>
        </p:grpSpPr>
        <p:sp>
          <p:nvSpPr>
            <p:cNvPr name="Freeform 17" id="17"/>
            <p:cNvSpPr/>
            <p:nvPr/>
          </p:nvSpPr>
          <p:spPr>
            <a:xfrm flipH="false" flipV="false" rot="0">
              <a:off x="0" y="0"/>
              <a:ext cx="1131809" cy="316538"/>
            </a:xfrm>
            <a:custGeom>
              <a:avLst/>
              <a:gdLst/>
              <a:ahLst/>
              <a:cxnLst/>
              <a:rect r="r" b="b" t="t" l="l"/>
              <a:pathLst>
                <a:path h="316538" w="1131809">
                  <a:moveTo>
                    <a:pt x="1131809" y="0"/>
                  </a:moveTo>
                  <a:lnTo>
                    <a:pt x="0" y="0"/>
                  </a:lnTo>
                  <a:lnTo>
                    <a:pt x="101600" y="158269"/>
                  </a:lnTo>
                  <a:lnTo>
                    <a:pt x="0" y="316538"/>
                  </a:lnTo>
                  <a:lnTo>
                    <a:pt x="1131809" y="316538"/>
                  </a:lnTo>
                  <a:lnTo>
                    <a:pt x="1030209" y="158269"/>
                  </a:lnTo>
                  <a:lnTo>
                    <a:pt x="1131809" y="0"/>
                  </a:lnTo>
                  <a:close/>
                </a:path>
              </a:pathLst>
            </a:custGeom>
            <a:solidFill>
              <a:srgbClr val="9FC7AA"/>
            </a:solidFill>
          </p:spPr>
        </p:sp>
        <p:sp>
          <p:nvSpPr>
            <p:cNvPr name="TextBox 18" id="18"/>
            <p:cNvSpPr txBox="true"/>
            <p:nvPr/>
          </p:nvSpPr>
          <p:spPr>
            <a:xfrm>
              <a:off x="88900" y="-38100"/>
              <a:ext cx="954009" cy="35463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283297" y="5168383"/>
            <a:ext cx="3579019" cy="15811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Gender &amp;</a:t>
            </a:r>
          </a:p>
          <a:p>
            <a:pPr algn="ctr">
              <a:lnSpc>
                <a:spcPts val="4200"/>
              </a:lnSpc>
            </a:pPr>
            <a:r>
              <a:rPr lang="en-US" sz="3000" b="true">
                <a:solidFill>
                  <a:srgbClr val="000000"/>
                </a:solidFill>
                <a:latin typeface="Canva Sans Bold"/>
                <a:ea typeface="Canva Sans Bold"/>
                <a:cs typeface="Canva Sans Bold"/>
                <a:sym typeface="Canva Sans Bold"/>
              </a:rPr>
              <a:t> Income Disparities</a:t>
            </a:r>
          </a:p>
          <a:p>
            <a:pPr algn="ctr">
              <a:lnSpc>
                <a:spcPts val="4200"/>
              </a:lnSpc>
            </a:pPr>
          </a:p>
        </p:txBody>
      </p:sp>
      <p:sp>
        <p:nvSpPr>
          <p:cNvPr name="TextBox 20" id="20"/>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21" id="21"/>
          <p:cNvSpPr txBox="true"/>
          <p:nvPr/>
        </p:nvSpPr>
        <p:spPr>
          <a:xfrm rot="0">
            <a:off x="12204446" y="5168383"/>
            <a:ext cx="1914227" cy="15811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Predictive</a:t>
            </a:r>
          </a:p>
          <a:p>
            <a:pPr algn="ctr">
              <a:lnSpc>
                <a:spcPts val="4200"/>
              </a:lnSpc>
            </a:pPr>
            <a:r>
              <a:rPr lang="en-US" sz="3000" b="true">
                <a:solidFill>
                  <a:srgbClr val="000000"/>
                </a:solidFill>
                <a:latin typeface="Canva Sans Bold"/>
                <a:ea typeface="Canva Sans Bold"/>
                <a:cs typeface="Canva Sans Bold"/>
                <a:sym typeface="Canva Sans Bold"/>
              </a:rPr>
              <a:t> Modeling</a:t>
            </a:r>
          </a:p>
          <a:p>
            <a:pPr algn="ctr">
              <a:lnSpc>
                <a:spcPts val="4200"/>
              </a:lnSpc>
            </a:pPr>
          </a:p>
        </p:txBody>
      </p:sp>
      <p:sp>
        <p:nvSpPr>
          <p:cNvPr name="TextBox 22" id="22"/>
          <p:cNvSpPr txBox="true"/>
          <p:nvPr/>
        </p:nvSpPr>
        <p:spPr>
          <a:xfrm rot="0">
            <a:off x="1028700" y="7025758"/>
            <a:ext cx="7112198" cy="1581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Women and low-income groups face</a:t>
            </a:r>
          </a:p>
          <a:p>
            <a:pPr algn="ctr">
              <a:lnSpc>
                <a:spcPts val="4200"/>
              </a:lnSpc>
            </a:pPr>
            <a:r>
              <a:rPr lang="en-US" sz="3000">
                <a:solidFill>
                  <a:srgbClr val="000000"/>
                </a:solidFill>
                <a:latin typeface="Canva Sans"/>
                <a:ea typeface="Canva Sans"/>
                <a:cs typeface="Canva Sans"/>
                <a:sym typeface="Canva Sans"/>
              </a:rPr>
              <a:t> systemic barriers to financial services.</a:t>
            </a:r>
          </a:p>
          <a:p>
            <a:pPr algn="ctr">
              <a:lnSpc>
                <a:spcPts val="4200"/>
              </a:lnSpc>
            </a:pPr>
          </a:p>
        </p:txBody>
      </p:sp>
      <p:sp>
        <p:nvSpPr>
          <p:cNvPr name="TextBox 23" id="23"/>
          <p:cNvSpPr txBox="true"/>
          <p:nvPr/>
        </p:nvSpPr>
        <p:spPr>
          <a:xfrm rot="0">
            <a:off x="9605460" y="7025758"/>
            <a:ext cx="7112198" cy="21145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Machine learning can identify vulnerable populations needing financial support.</a:t>
            </a:r>
          </a:p>
          <a:p>
            <a:pPr algn="ct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5745755" y="466731"/>
            <a:ext cx="681355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Financial Access Gaps</a:t>
            </a:r>
          </a:p>
        </p:txBody>
      </p:sp>
      <p:sp>
        <p:nvSpPr>
          <p:cNvPr name="TextBox 3" id="3"/>
          <p:cNvSpPr txBox="true"/>
          <p:nvPr/>
        </p:nvSpPr>
        <p:spPr>
          <a:xfrm rot="0">
            <a:off x="529367" y="2419667"/>
            <a:ext cx="17265375" cy="71812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1.7 Billion People Remain Unbanked</a:t>
            </a:r>
            <a:r>
              <a:rPr lang="en-US" sz="3399">
                <a:solidFill>
                  <a:srgbClr val="000000"/>
                </a:solidFill>
                <a:latin typeface="Canva Sans"/>
                <a:ea typeface="Canva Sans"/>
                <a:cs typeface="Canva Sans"/>
                <a:sym typeface="Canva Sans"/>
              </a:rPr>
              <a:t> – A significant portion of the global population lacks access to financial institutions, limiting economic participation and opportunities.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Rural &amp; Low-Income Communities Face the Biggest Barriers</a:t>
            </a:r>
            <a:r>
              <a:rPr lang="en-US" sz="3399">
                <a:solidFill>
                  <a:srgbClr val="000000"/>
                </a:solidFill>
                <a:latin typeface="Canva Sans"/>
                <a:ea typeface="Canva Sans"/>
                <a:cs typeface="Canva Sans"/>
                <a:sym typeface="Canva Sans"/>
              </a:rPr>
              <a:t> – Geographical constraints, limited banking infrastructure, and high costs prevent financial access for underserved populations.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Women Are Disproportionately Affected</a:t>
            </a:r>
            <a:r>
              <a:rPr lang="en-US" sz="3399">
                <a:solidFill>
                  <a:srgbClr val="000000"/>
                </a:solidFill>
                <a:latin typeface="Canva Sans"/>
                <a:ea typeface="Canva Sans"/>
                <a:cs typeface="Canva Sans"/>
                <a:sym typeface="Canva Sans"/>
              </a:rPr>
              <a:t> – Cultural norms, legal restrictions, and lower credit access make it harder for women to own bank accounts or access financial services.</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749096" y="479227"/>
            <a:ext cx="17088703" cy="71812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Financial Literacy Gaps Limit Participation</a:t>
            </a:r>
            <a:r>
              <a:rPr lang="en-US" sz="3399">
                <a:solidFill>
                  <a:srgbClr val="000000"/>
                </a:solidFill>
                <a:latin typeface="Canva Sans"/>
                <a:ea typeface="Canva Sans"/>
                <a:cs typeface="Canva Sans"/>
                <a:sym typeface="Canva Sans"/>
              </a:rPr>
              <a:t> – Many unbanked individuals struggle with financial knowledge, making it difficult to navigate formal banking systems and digital transactions.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Legal &amp; Documentation Challenges Hinder Inclusion</a:t>
            </a:r>
            <a:r>
              <a:rPr lang="en-US" sz="3399">
                <a:solidFill>
                  <a:srgbClr val="000000"/>
                </a:solidFill>
                <a:latin typeface="Canva Sans"/>
                <a:ea typeface="Canva Sans"/>
                <a:cs typeface="Canva Sans"/>
                <a:sym typeface="Canva Sans"/>
              </a:rPr>
              <a:t> – Lack of proper identification, complex banking regulations, and documentation barriers prevent millions from opening accounts.</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t>
            </a:r>
            <a:r>
              <a:rPr lang="en-US" b="true" sz="3399">
                <a:solidFill>
                  <a:srgbClr val="000000"/>
                </a:solidFill>
                <a:latin typeface="Canva Sans Bold"/>
                <a:ea typeface="Canva Sans Bold"/>
                <a:cs typeface="Canva Sans Bold"/>
                <a:sym typeface="Canva Sans Bold"/>
              </a:rPr>
              <a:t>Digital &amp; Mobile Banking Offer Solutions</a:t>
            </a:r>
            <a:r>
              <a:rPr lang="en-US" sz="3399">
                <a:solidFill>
                  <a:srgbClr val="000000"/>
                </a:solidFill>
                <a:latin typeface="Canva Sans"/>
                <a:ea typeface="Canva Sans"/>
                <a:cs typeface="Canva Sans"/>
                <a:sym typeface="Canva Sans"/>
              </a:rPr>
              <a:t> – Increasing mobile and internet penetration can help bridge the financial gap, but adoption remains uneven</a:t>
            </a:r>
          </a:p>
          <a:p>
            <a:pPr algn="l">
              <a:lnSpc>
                <a:spcPts val="4759"/>
              </a:lnSpc>
            </a:pPr>
            <a:r>
              <a:rPr lang="en-US" sz="3399">
                <a:solidFill>
                  <a:srgbClr val="000000"/>
                </a:solidFill>
                <a:latin typeface="Canva Sans"/>
                <a:ea typeface="Canva Sans"/>
                <a:cs typeface="Canva Sans"/>
                <a:sym typeface="Canva Sans"/>
              </a:rPr>
              <a:t>      due to infrastructure and awareness challenges.</a:t>
            </a: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3F4"/>
        </a:solidFill>
      </p:bgPr>
    </p:bg>
    <p:spTree>
      <p:nvGrpSpPr>
        <p:cNvPr id="1" name=""/>
        <p:cNvGrpSpPr/>
        <p:nvPr/>
      </p:nvGrpSpPr>
      <p:grpSpPr>
        <a:xfrm>
          <a:off x="0" y="0"/>
          <a:ext cx="0" cy="0"/>
          <a:chOff x="0" y="0"/>
          <a:chExt cx="0" cy="0"/>
        </a:xfrm>
      </p:grpSpPr>
      <p:sp>
        <p:nvSpPr>
          <p:cNvPr name="TextBox 2" id="2"/>
          <p:cNvSpPr txBox="true"/>
          <p:nvPr/>
        </p:nvSpPr>
        <p:spPr>
          <a:xfrm rot="0">
            <a:off x="1593726" y="93312"/>
            <a:ext cx="15100548" cy="332486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Digital Payment Trends &amp; Disparities in Adoption</a:t>
            </a:r>
          </a:p>
          <a:p>
            <a:pPr algn="ctr">
              <a:lnSpc>
                <a:spcPts val="7000"/>
              </a:lnSpc>
            </a:pPr>
          </a:p>
          <a:p>
            <a:pPr algn="ctr">
              <a:lnSpc>
                <a:spcPts val="12880"/>
              </a:lnSpc>
            </a:pPr>
          </a:p>
        </p:txBody>
      </p:sp>
      <p:sp>
        <p:nvSpPr>
          <p:cNvPr name="TextBox 3" id="3"/>
          <p:cNvSpPr txBox="true"/>
          <p:nvPr/>
        </p:nvSpPr>
        <p:spPr>
          <a:xfrm rot="0">
            <a:off x="384838" y="1637054"/>
            <a:ext cx="17912687" cy="838136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Explosive Growth of Mobile Banking</a:t>
            </a:r>
            <a:r>
              <a:rPr lang="en-US" sz="3399">
                <a:solidFill>
                  <a:srgbClr val="000000"/>
                </a:solidFill>
                <a:latin typeface="Canva Sans"/>
                <a:ea typeface="Canva Sans"/>
                <a:cs typeface="Canva Sans"/>
                <a:sym typeface="Canva Sans"/>
              </a:rPr>
              <a:t> – Platforms like M-Pesa in Kenya are transforming financial inclusion, enabling millions to access banking services without traditional infrastructure.</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Surging Adoption of Contactless Payments</a:t>
            </a:r>
            <a:r>
              <a:rPr lang="en-US" sz="3399">
                <a:solidFill>
                  <a:srgbClr val="000000"/>
                </a:solidFill>
                <a:latin typeface="Canva Sans"/>
                <a:ea typeface="Canva Sans"/>
                <a:cs typeface="Canva Sans"/>
                <a:sym typeface="Canva Sans"/>
              </a:rPr>
              <a:t> – QR code and tap-to-pay solutions are rapidly gaining traction, especially in Asia, streamlining transactions for businesses and consumers.</a:t>
            </a:r>
          </a:p>
          <a:p>
            <a:pPr algn="l">
              <a:lnSpc>
                <a:spcPts val="4759"/>
              </a:lnSpc>
            </a:pP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Fintech Expanding Financial Access</a:t>
            </a:r>
            <a:r>
              <a:rPr lang="en-US" sz="3399">
                <a:solidFill>
                  <a:srgbClr val="000000"/>
                </a:solidFill>
                <a:latin typeface="Canva Sans"/>
                <a:ea typeface="Canva Sans"/>
                <a:cs typeface="Canva Sans"/>
                <a:sym typeface="Canva Sans"/>
              </a:rPr>
              <a:t> – Digital wallets, neobanks, and online banking are bridging the gap for unbanked populations, making financial services more accessible than ever.</a:t>
            </a:r>
          </a:p>
          <a:p>
            <a:pPr algn="l">
              <a:lnSpc>
                <a:spcPts val="4759"/>
              </a:lnSpc>
            </a:pPr>
          </a:p>
          <a:p>
            <a:pPr algn="l">
              <a:lnSpc>
                <a:spcPts val="4759"/>
              </a:lnSpc>
            </a:pP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DAGfFkGqAfI</dc:identifier>
  <dcterms:modified xsi:type="dcterms:W3CDTF">2011-08-01T06:04:30Z</dcterms:modified>
  <cp:revision>1</cp:revision>
  <dc:title>Bridging the Financial Access Gap: Insights &amp; Recommendations</dc:title>
</cp:coreProperties>
</file>