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22"/>
  </p:notesMasterIdLst>
  <p:sldIdLst>
    <p:sldId id="256" r:id="rId5"/>
    <p:sldId id="294" r:id="rId6"/>
    <p:sldId id="319" r:id="rId7"/>
    <p:sldId id="305" r:id="rId8"/>
    <p:sldId id="307" r:id="rId9"/>
    <p:sldId id="306" r:id="rId10"/>
    <p:sldId id="309" r:id="rId11"/>
    <p:sldId id="310" r:id="rId12"/>
    <p:sldId id="311" r:id="rId13"/>
    <p:sldId id="318" r:id="rId14"/>
    <p:sldId id="312" r:id="rId15"/>
    <p:sldId id="313" r:id="rId16"/>
    <p:sldId id="314" r:id="rId17"/>
    <p:sldId id="315" r:id="rId18"/>
    <p:sldId id="316" r:id="rId19"/>
    <p:sldId id="31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9/21/2023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94C28CE-7A41-4544-A9AD-12882002B13E}"/>
              </a:ext>
            </a:extLst>
          </p:cNvPr>
          <p:cNvSpPr txBox="1">
            <a:spLocks/>
          </p:cNvSpPr>
          <p:nvPr/>
        </p:nvSpPr>
        <p:spPr>
          <a:xfrm>
            <a:off x="7035339" y="2186247"/>
            <a:ext cx="3192086" cy="1011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u="sng" dirty="0"/>
              <a:t> </a:t>
            </a:r>
            <a:r>
              <a:rPr lang="en-US" sz="6000" b="1" u="sng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A77E02-A723-45E4-BD94-A37F517AF773}"/>
              </a:ext>
            </a:extLst>
          </p:cNvPr>
          <p:cNvSpPr txBox="1">
            <a:spLocks/>
          </p:cNvSpPr>
          <p:nvPr/>
        </p:nvSpPr>
        <p:spPr>
          <a:xfrm>
            <a:off x="149629" y="2263829"/>
            <a:ext cx="5228706" cy="186759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i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u="sng" dirty="0"/>
              <a:t>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7B1B20-D6F1-432F-BB9C-466EFAF07498}"/>
              </a:ext>
            </a:extLst>
          </p:cNvPr>
          <p:cNvSpPr txBox="1">
            <a:spLocks/>
          </p:cNvSpPr>
          <p:nvPr/>
        </p:nvSpPr>
        <p:spPr>
          <a:xfrm>
            <a:off x="5677593" y="1205345"/>
            <a:ext cx="6364777" cy="4480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i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b="1" u="sng" dirty="0"/>
              <a:t>TMDB MOVIE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56803-8EB8-46CB-9B06-D1FAD46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6CF7E-8438-45F4-B6B2-0E01C65C5323}"/>
              </a:ext>
            </a:extLst>
          </p:cNvPr>
          <p:cNvSpPr/>
          <p:nvPr/>
        </p:nvSpPr>
        <p:spPr>
          <a:xfrm>
            <a:off x="88668" y="157862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CDB75-9189-46F3-AE66-1A620BD1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00" y="174488"/>
            <a:ext cx="6486969" cy="2184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2E95B-384E-4A67-945D-6EF66AA9E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00" y="2634619"/>
            <a:ext cx="6486969" cy="3338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B47937-7723-47B1-8222-D706ADCBAFC2}"/>
              </a:ext>
            </a:extLst>
          </p:cNvPr>
          <p:cNvSpPr/>
          <p:nvPr/>
        </p:nvSpPr>
        <p:spPr>
          <a:xfrm>
            <a:off x="88668" y="851368"/>
            <a:ext cx="4641273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There are 10 Movies Where Budget is Very Less.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Like “Modern Times", “A farewell to Arms", “Spilt Second” have Least Budget Range that is 0.1 to 5  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7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C96E-97F9-42E6-AA48-BB0A1B1027F6}"/>
              </a:ext>
            </a:extLst>
          </p:cNvPr>
          <p:cNvSpPr/>
          <p:nvPr/>
        </p:nvSpPr>
        <p:spPr>
          <a:xfrm>
            <a:off x="1457853" y="127858"/>
            <a:ext cx="19527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8836E-F671-4CB4-A0A3-03702CA179F5}"/>
              </a:ext>
            </a:extLst>
          </p:cNvPr>
          <p:cNvSpPr/>
          <p:nvPr/>
        </p:nvSpPr>
        <p:spPr>
          <a:xfrm>
            <a:off x="108241" y="1152344"/>
            <a:ext cx="465200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are popularities of movies related with the movie budgets? Are they correlated or totally uncorrelated with each other? Write the interpretation of your analysis.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7BB48-5AFE-411E-8EB6-4B7F0BDE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403" y="271365"/>
            <a:ext cx="5447834" cy="4292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D58F32-702E-4950-97C1-4718D850B556}"/>
              </a:ext>
            </a:extLst>
          </p:cNvPr>
          <p:cNvSpPr/>
          <p:nvPr/>
        </p:nvSpPr>
        <p:spPr>
          <a:xfrm>
            <a:off x="108241" y="2651680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24CF7-D79A-4605-A1B2-2F4D26DFF873}"/>
              </a:ext>
            </a:extLst>
          </p:cNvPr>
          <p:cNvSpPr/>
          <p:nvPr/>
        </p:nvSpPr>
        <p:spPr>
          <a:xfrm>
            <a:off x="99497" y="3278684"/>
            <a:ext cx="464127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Budget and Popularities are Correlated , the Value of Correlation is Approx. </a:t>
            </a:r>
            <a:r>
              <a:rPr lang="en-US" sz="1600" b="1">
                <a:solidFill>
                  <a:schemeClr val="bg1"/>
                </a:solidFill>
              </a:rPr>
              <a:t>0.6, </a:t>
            </a:r>
            <a:r>
              <a:rPr lang="en-US" sz="1600" b="1" dirty="0">
                <a:solidFill>
                  <a:schemeClr val="bg1"/>
                </a:solidFill>
              </a:rPr>
              <a:t>so we conclude that budget and popularities are not strong corelated. Its Correlated when Budget is Increase Popularity is also increase.</a:t>
            </a:r>
          </a:p>
        </p:txBody>
      </p:sp>
    </p:spTree>
    <p:extLst>
      <p:ext uri="{BB962C8B-B14F-4D97-AF65-F5344CB8AC3E}">
        <p14:creationId xmlns:p14="http://schemas.microsoft.com/office/powerpoint/2010/main" val="51506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C96E-97F9-42E6-AA48-BB0A1B1027F6}"/>
              </a:ext>
            </a:extLst>
          </p:cNvPr>
          <p:cNvSpPr/>
          <p:nvPr/>
        </p:nvSpPr>
        <p:spPr>
          <a:xfrm>
            <a:off x="1457853" y="127858"/>
            <a:ext cx="19527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8836E-F671-4CB4-A0A3-03702CA179F5}"/>
              </a:ext>
            </a:extLst>
          </p:cNvPr>
          <p:cNvSpPr/>
          <p:nvPr/>
        </p:nvSpPr>
        <p:spPr>
          <a:xfrm>
            <a:off x="108241" y="1152344"/>
            <a:ext cx="465200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Identify and display the names of all production companies along with the number of times they appear in the dataset.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84CDF-4BA0-483D-9895-9A2CB154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04" y="318019"/>
            <a:ext cx="4764501" cy="4337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1261C1-5731-45EF-A638-C53AD7B40795}"/>
              </a:ext>
            </a:extLst>
          </p:cNvPr>
          <p:cNvSpPr/>
          <p:nvPr/>
        </p:nvSpPr>
        <p:spPr>
          <a:xfrm>
            <a:off x="99497" y="3278684"/>
            <a:ext cx="464127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There are Approx. 5017 Production Companies, in which “warner Bros”, “universal Pictures", "Paramount Picture”  and Mostly these Production Companies are involved in almost Movies.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00A7D-AFD3-42B2-9992-5E6ED3889B06}"/>
              </a:ext>
            </a:extLst>
          </p:cNvPr>
          <p:cNvSpPr/>
          <p:nvPr/>
        </p:nvSpPr>
        <p:spPr>
          <a:xfrm>
            <a:off x="108241" y="2651680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587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C96E-97F9-42E6-AA48-BB0A1B1027F6}"/>
              </a:ext>
            </a:extLst>
          </p:cNvPr>
          <p:cNvSpPr/>
          <p:nvPr/>
        </p:nvSpPr>
        <p:spPr>
          <a:xfrm>
            <a:off x="1457853" y="127858"/>
            <a:ext cx="19527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8836E-F671-4CB4-A0A3-03702CA179F5}"/>
              </a:ext>
            </a:extLst>
          </p:cNvPr>
          <p:cNvSpPr/>
          <p:nvPr/>
        </p:nvSpPr>
        <p:spPr>
          <a:xfrm>
            <a:off x="108241" y="1152344"/>
            <a:ext cx="465200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Task-9: Display the names of the top 25 production companies based on the number of movies they have produced in descending order of the number of movies produced.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51879-9558-4D93-B885-8F4D6124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274320"/>
            <a:ext cx="7012995" cy="4738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3E5C7F-7A3D-4D35-A38B-C389A46F58D3}"/>
              </a:ext>
            </a:extLst>
          </p:cNvPr>
          <p:cNvSpPr/>
          <p:nvPr/>
        </p:nvSpPr>
        <p:spPr>
          <a:xfrm>
            <a:off x="99497" y="3278684"/>
            <a:ext cx="4641273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There are Top 25  Production Companies, like “warner Bros”, “universal Pictures", "Paramount Picture”.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In “warner Bros”, “universal Pictures", "Paramount Picture”  have tough Competitor in Production Segment.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12710-CE16-4304-80B4-4731AFD31FFA}"/>
              </a:ext>
            </a:extLst>
          </p:cNvPr>
          <p:cNvSpPr/>
          <p:nvPr/>
        </p:nvSpPr>
        <p:spPr>
          <a:xfrm>
            <a:off x="108241" y="2651680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12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C96E-97F9-42E6-AA48-BB0A1B1027F6}"/>
              </a:ext>
            </a:extLst>
          </p:cNvPr>
          <p:cNvSpPr/>
          <p:nvPr/>
        </p:nvSpPr>
        <p:spPr>
          <a:xfrm>
            <a:off x="1457853" y="90872"/>
            <a:ext cx="221727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8836E-F671-4CB4-A0A3-03702CA179F5}"/>
              </a:ext>
            </a:extLst>
          </p:cNvPr>
          <p:cNvSpPr/>
          <p:nvPr/>
        </p:nvSpPr>
        <p:spPr>
          <a:xfrm>
            <a:off x="127384" y="859176"/>
            <a:ext cx="465200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Sort the data in descending order based on revenue and filter the top 500 movies. Find the measures of central tendency for the following columns using the filtered data:</a:t>
            </a:r>
          </a:p>
          <a:p>
            <a:r>
              <a:rPr lang="en-US" b="1" dirty="0">
                <a:solidFill>
                  <a:schemeClr val="bg1"/>
                </a:solidFill>
              </a:rPr>
              <a:t>1. budget</a:t>
            </a:r>
          </a:p>
          <a:p>
            <a:r>
              <a:rPr lang="en-US" b="1" dirty="0">
                <a:solidFill>
                  <a:schemeClr val="bg1"/>
                </a:solidFill>
              </a:rPr>
              <a:t>2. revenue</a:t>
            </a:r>
          </a:p>
          <a:p>
            <a:r>
              <a:rPr lang="en-US" b="1" dirty="0">
                <a:solidFill>
                  <a:schemeClr val="bg1"/>
                </a:solidFill>
              </a:rPr>
              <a:t>3. runtime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445BE-7D9F-4919-AF1A-597B268C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09" y="257693"/>
            <a:ext cx="6897531" cy="4380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8B9A13-8DAF-4089-A3CE-B11C603D2272}"/>
              </a:ext>
            </a:extLst>
          </p:cNvPr>
          <p:cNvSpPr/>
          <p:nvPr/>
        </p:nvSpPr>
        <p:spPr>
          <a:xfrm>
            <a:off x="141492" y="3609569"/>
            <a:ext cx="4623787" cy="24622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On the basis of measures of central tendency i.e.. Mean, median , and mode for budget , runtime,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Mean is greater than the median for all the three parameters  which shows the data is positively skewed.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On the boxplot for budget and runtime there are very less number of outliers.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For revenue the data is more concentrated till $500 billion and some outliers are also present in the data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Due to the presence of outliers the mean is drawn towards the higher values and cause skewness in the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C8DBB-C7E2-404A-B529-6A7990353D77}"/>
              </a:ext>
            </a:extLst>
          </p:cNvPr>
          <p:cNvSpPr/>
          <p:nvPr/>
        </p:nvSpPr>
        <p:spPr>
          <a:xfrm>
            <a:off x="141492" y="3025931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94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C96E-97F9-42E6-AA48-BB0A1B1027F6}"/>
              </a:ext>
            </a:extLst>
          </p:cNvPr>
          <p:cNvSpPr/>
          <p:nvPr/>
        </p:nvSpPr>
        <p:spPr>
          <a:xfrm>
            <a:off x="1457853" y="127858"/>
            <a:ext cx="221727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ASK-11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8836E-F671-4CB4-A0A3-03702CA179F5}"/>
              </a:ext>
            </a:extLst>
          </p:cNvPr>
          <p:cNvSpPr/>
          <p:nvPr/>
        </p:nvSpPr>
        <p:spPr>
          <a:xfrm>
            <a:off x="108241" y="1152344"/>
            <a:ext cx="465200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Identify and display the names of the movies along with their run times for those movies that have above average runtime, using the data from the previous task.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271B6-0742-43B6-89AF-3591ABB0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13" y="360709"/>
            <a:ext cx="6426366" cy="3806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BA94A1-AB0E-4C94-9E31-F64D73848952}"/>
              </a:ext>
            </a:extLst>
          </p:cNvPr>
          <p:cNvSpPr/>
          <p:nvPr/>
        </p:nvSpPr>
        <p:spPr>
          <a:xfrm>
            <a:off x="136456" y="2730828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E9C01-F514-4139-8CF4-6BDFA24A7139}"/>
              </a:ext>
            </a:extLst>
          </p:cNvPr>
          <p:cNvSpPr/>
          <p:nvPr/>
        </p:nvSpPr>
        <p:spPr>
          <a:xfrm>
            <a:off x="108241" y="3382468"/>
            <a:ext cx="4641273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There are 1362 Movies where the Average Runtime is Greater.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 Average Runtime is Approx. 108</a:t>
            </a:r>
          </a:p>
        </p:txBody>
      </p:sp>
    </p:spTree>
    <p:extLst>
      <p:ext uri="{BB962C8B-B14F-4D97-AF65-F5344CB8AC3E}">
        <p14:creationId xmlns:p14="http://schemas.microsoft.com/office/powerpoint/2010/main" val="369172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3B471-4517-4AA0-AC29-98B286E83F3E}"/>
              </a:ext>
            </a:extLst>
          </p:cNvPr>
          <p:cNvSpPr/>
          <p:nvPr/>
        </p:nvSpPr>
        <p:spPr>
          <a:xfrm>
            <a:off x="5059682" y="568602"/>
            <a:ext cx="6869082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On the basis of revenue only we can determine whether a movie is a commercial success or not, but yes budget, popularity, vote count all contribute towards a commercial success.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 terms of correlation between budget and revenue i.e.  0.71 , for a movie to be a commercial success , contribution of budget is only 7/10 i.e. 7 out of 10 movies with high budget can be a commercial success.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 terms of popularity , 6 out of 10 movies that have high popularity can become a commercial success, since the correlation between popularity and revenue is 0.61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 terms of vote count , 8 out of 10 movies that have a high vote count can be a commercial success.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A90F4-89A5-436C-9AA1-74372E01444C}"/>
              </a:ext>
            </a:extLst>
          </p:cNvPr>
          <p:cNvSpPr/>
          <p:nvPr/>
        </p:nvSpPr>
        <p:spPr>
          <a:xfrm>
            <a:off x="124867" y="106937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CONCLUSION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42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887" y="1246909"/>
            <a:ext cx="4995949" cy="4364182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 THANK  YOU </a:t>
            </a:r>
            <a:endParaRPr lang="en-US" sz="5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85CA94-FA8D-4F58-A8BA-9D04C86B4B80}"/>
              </a:ext>
            </a:extLst>
          </p:cNvPr>
          <p:cNvSpPr txBox="1">
            <a:spLocks/>
          </p:cNvSpPr>
          <p:nvPr/>
        </p:nvSpPr>
        <p:spPr>
          <a:xfrm>
            <a:off x="5685905" y="4630190"/>
            <a:ext cx="4405745" cy="98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i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dirty="0"/>
              <a:t> </a:t>
            </a:r>
            <a:r>
              <a:rPr lang="en-US" sz="4400" dirty="0"/>
              <a:t>VIPUL</a:t>
            </a:r>
            <a:r>
              <a:rPr lang="en-US" sz="6600" dirty="0"/>
              <a:t> </a:t>
            </a:r>
            <a:r>
              <a:rPr lang="en-US" sz="4400" dirty="0"/>
              <a:t>GOUR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513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2403B-9B51-491B-81D2-063FF238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AB824D-ADEF-458F-84BE-FDBFDCE51036}"/>
              </a:ext>
            </a:extLst>
          </p:cNvPr>
          <p:cNvSpPr txBox="1">
            <a:spLocks/>
          </p:cNvSpPr>
          <p:nvPr/>
        </p:nvSpPr>
        <p:spPr>
          <a:xfrm>
            <a:off x="814645" y="2485506"/>
            <a:ext cx="8783088" cy="856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i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/>
              <a:t>TMDB MOVIE DATA ANALYSIS</a:t>
            </a:r>
            <a:r>
              <a:rPr lang="en-US" sz="4400" b="1" u="sng" dirty="0"/>
              <a:t> </a:t>
            </a:r>
            <a:endParaRPr lang="en-US" sz="2800" b="1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A524AA-9064-44E4-9033-4FED561B6C4B}"/>
              </a:ext>
            </a:extLst>
          </p:cNvPr>
          <p:cNvSpPr txBox="1">
            <a:spLocks/>
          </p:cNvSpPr>
          <p:nvPr/>
        </p:nvSpPr>
        <p:spPr>
          <a:xfrm>
            <a:off x="814646" y="182880"/>
            <a:ext cx="4921135" cy="63176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i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/>
              <a:t>PROJECT 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CBA43-CDC1-4465-AE2F-DF5035037191}"/>
              </a:ext>
            </a:extLst>
          </p:cNvPr>
          <p:cNvSpPr/>
          <p:nvPr/>
        </p:nvSpPr>
        <p:spPr>
          <a:xfrm>
            <a:off x="814645" y="1290365"/>
            <a:ext cx="96510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The objective of the project is to use Python programming to analyse a movie data to perform exploratory data analysis by answering the questions in the upcoming slides.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1FD91-BD10-46F0-8772-09156A7690AD}"/>
              </a:ext>
            </a:extLst>
          </p:cNvPr>
          <p:cNvSpPr/>
          <p:nvPr/>
        </p:nvSpPr>
        <p:spPr>
          <a:xfrm>
            <a:off x="814645" y="3825642"/>
            <a:ext cx="973697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Movies that cost over $100 million can still fail, why so? Movie lovers might have different interests. A production company wants to analyse a movie dataset to identify what kinds of movies perform well in cinemas, which genres they belong to, and so on. It will help the company predict if a movie will be a commercial success, if the movie will be highly rated etc.   </a:t>
            </a:r>
          </a:p>
        </p:txBody>
      </p:sp>
    </p:spTree>
    <p:extLst>
      <p:ext uri="{BB962C8B-B14F-4D97-AF65-F5344CB8AC3E}">
        <p14:creationId xmlns:p14="http://schemas.microsoft.com/office/powerpoint/2010/main" val="285635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B01E9A-307A-4046-8988-6E18709F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</a:t>
            </a:fld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0AB0E-2553-4C09-9136-8F21C7F7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9" y="731520"/>
            <a:ext cx="11672121" cy="4638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AEC9F0-FB0B-46EF-BC27-2EC39C421D99}"/>
              </a:ext>
            </a:extLst>
          </p:cNvPr>
          <p:cNvSpPr/>
          <p:nvPr/>
        </p:nvSpPr>
        <p:spPr>
          <a:xfrm>
            <a:off x="3926902" y="87584"/>
            <a:ext cx="4601955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+mj-lt"/>
              </a:rPr>
              <a:t>HEAT MAP OF DATA</a:t>
            </a:r>
            <a:endParaRPr lang="en-IN" sz="28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673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F8B697-1F52-4174-ABCD-2E2ED0606F53}"/>
              </a:ext>
            </a:extLst>
          </p:cNvPr>
          <p:cNvSpPr/>
          <p:nvPr/>
        </p:nvSpPr>
        <p:spPr>
          <a:xfrm>
            <a:off x="130232" y="988905"/>
            <a:ext cx="464127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Load the movie dataset in the Python notebook. Display the numbers of rows and columns in -the dataset. Display the titles and genres of the first 50 movies from the dataset.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257B3-F041-4557-AF5A-C324F0EA1CE5}"/>
              </a:ext>
            </a:extLst>
          </p:cNvPr>
          <p:cNvSpPr/>
          <p:nvPr/>
        </p:nvSpPr>
        <p:spPr>
          <a:xfrm>
            <a:off x="1570798" y="127858"/>
            <a:ext cx="19527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535A5-2E91-4E71-B8A8-896BFA049BCE}"/>
              </a:ext>
            </a:extLst>
          </p:cNvPr>
          <p:cNvSpPr/>
          <p:nvPr/>
        </p:nvSpPr>
        <p:spPr>
          <a:xfrm>
            <a:off x="130232" y="3133818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E76CC-F027-4A59-828D-B88C9279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6" y="1517958"/>
            <a:ext cx="5617118" cy="1369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D935C-BB74-49C9-B1D9-BD72CF36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6" y="3133818"/>
            <a:ext cx="5617118" cy="3544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65043-B0EE-4FA8-8527-8091CD00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56" y="127858"/>
            <a:ext cx="5617118" cy="1143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1DDA43-BED8-4B1A-8D3D-13AF89BE2E58}"/>
              </a:ext>
            </a:extLst>
          </p:cNvPr>
          <p:cNvSpPr/>
          <p:nvPr/>
        </p:nvSpPr>
        <p:spPr>
          <a:xfrm>
            <a:off x="112746" y="3851254"/>
            <a:ext cx="4641273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After importing Libraries, we can load the data that is present in the CSV 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There are Total 4803 Rows and 20 Columns in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Mostly First 50 Movies are Belongs to Action , Adventure , Fantasy, Science-Fiction, Crime, Animation, Thriller.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2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9D8417-EA6C-48E5-9444-9A114A4D150C}"/>
              </a:ext>
            </a:extLst>
          </p:cNvPr>
          <p:cNvSpPr/>
          <p:nvPr/>
        </p:nvSpPr>
        <p:spPr>
          <a:xfrm>
            <a:off x="155169" y="1163473"/>
            <a:ext cx="455814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Identify the columns that have null values and perform the null value treatment. (Choose the imputation method based on the type of data in the columns of interest)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9F27D-688C-4611-BAE9-51909670DB31}"/>
              </a:ext>
            </a:extLst>
          </p:cNvPr>
          <p:cNvSpPr/>
          <p:nvPr/>
        </p:nvSpPr>
        <p:spPr>
          <a:xfrm>
            <a:off x="1457853" y="127858"/>
            <a:ext cx="19527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EE035-687F-4204-A03B-A1F629B4B9E6}"/>
              </a:ext>
            </a:extLst>
          </p:cNvPr>
          <p:cNvSpPr/>
          <p:nvPr/>
        </p:nvSpPr>
        <p:spPr>
          <a:xfrm>
            <a:off x="130232" y="3133818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ACCE7-51E7-447B-867F-0DF254D9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462" y="366419"/>
            <a:ext cx="5893723" cy="5534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4584FC-502A-4D88-B632-5697914A42DE}"/>
              </a:ext>
            </a:extLst>
          </p:cNvPr>
          <p:cNvSpPr/>
          <p:nvPr/>
        </p:nvSpPr>
        <p:spPr>
          <a:xfrm>
            <a:off x="112746" y="3851254"/>
            <a:ext cx="464127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Homepage and Tagline Columns have Null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But We can not performed Imputations Method because these 2 columns are not Relevant for Further Analysis.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0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C96E-97F9-42E6-AA48-BB0A1B1027F6}"/>
              </a:ext>
            </a:extLst>
          </p:cNvPr>
          <p:cNvSpPr/>
          <p:nvPr/>
        </p:nvSpPr>
        <p:spPr>
          <a:xfrm>
            <a:off x="1457853" y="127858"/>
            <a:ext cx="19527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8836E-F671-4CB4-A0A3-03702CA179F5}"/>
              </a:ext>
            </a:extLst>
          </p:cNvPr>
          <p:cNvSpPr/>
          <p:nvPr/>
        </p:nvSpPr>
        <p:spPr>
          <a:xfrm>
            <a:off x="108239" y="1036843"/>
            <a:ext cx="465200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Display the movie categories that have a budget greater than $220,000.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856F1-C849-4253-A6C4-3FD822A3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490451"/>
            <a:ext cx="6941127" cy="4156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F3C5F8-1BF0-49B1-ABD2-7F71B7776324}"/>
              </a:ext>
            </a:extLst>
          </p:cNvPr>
          <p:cNvSpPr/>
          <p:nvPr/>
        </p:nvSpPr>
        <p:spPr>
          <a:xfrm>
            <a:off x="122348" y="2751432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268A7-8A3A-4BFE-BF1E-3ACFDA8DC57A}"/>
              </a:ext>
            </a:extLst>
          </p:cNvPr>
          <p:cNvSpPr/>
          <p:nvPr/>
        </p:nvSpPr>
        <p:spPr>
          <a:xfrm>
            <a:off x="113604" y="3429000"/>
            <a:ext cx="4641273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There are 3684 Movies Where Budget is Greater than $ 220,000.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Mostly Movies are Belongs to ACTION,ADENTURE,FANSTASY,SCIENCE-FICTION,DRAMA,THRILLER,COMEDY, HORROR.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1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C96E-97F9-42E6-AA48-BB0A1B1027F6}"/>
              </a:ext>
            </a:extLst>
          </p:cNvPr>
          <p:cNvSpPr/>
          <p:nvPr/>
        </p:nvSpPr>
        <p:spPr>
          <a:xfrm>
            <a:off x="1457853" y="127858"/>
            <a:ext cx="19527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8836E-F671-4CB4-A0A3-03702CA179F5}"/>
              </a:ext>
            </a:extLst>
          </p:cNvPr>
          <p:cNvSpPr/>
          <p:nvPr/>
        </p:nvSpPr>
        <p:spPr>
          <a:xfrm>
            <a:off x="108241" y="1152344"/>
            <a:ext cx="465200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Display the movie categories where the revenue is greater than $961,000,000.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1F61D-1F70-43FD-8B5E-C7329535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19" y="451023"/>
            <a:ext cx="6708056" cy="4446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CAC37D-00AB-452D-A5FA-9412A241C513}"/>
              </a:ext>
            </a:extLst>
          </p:cNvPr>
          <p:cNvSpPr/>
          <p:nvPr/>
        </p:nvSpPr>
        <p:spPr>
          <a:xfrm>
            <a:off x="108242" y="2560240"/>
            <a:ext cx="465200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D6A9D5-95BE-4D6C-A768-4AFFDD0B350E}"/>
              </a:ext>
            </a:extLst>
          </p:cNvPr>
          <p:cNvSpPr/>
          <p:nvPr/>
        </p:nvSpPr>
        <p:spPr>
          <a:xfrm>
            <a:off x="113604" y="3429000"/>
            <a:ext cx="4641273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There are 24 Movies Where Revenue is Greater than $ 961000000.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Mostly Movies are Belongs to ACTION,ADENTURE,FANSTASY,SCIENCE-FICTION,DRAMA,THRILLER,COMEDY, HORROR.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1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C96E-97F9-42E6-AA48-BB0A1B1027F6}"/>
              </a:ext>
            </a:extLst>
          </p:cNvPr>
          <p:cNvSpPr/>
          <p:nvPr/>
        </p:nvSpPr>
        <p:spPr>
          <a:xfrm>
            <a:off x="1457853" y="127858"/>
            <a:ext cx="19527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8836E-F671-4CB4-A0A3-03702CA179F5}"/>
              </a:ext>
            </a:extLst>
          </p:cNvPr>
          <p:cNvSpPr/>
          <p:nvPr/>
        </p:nvSpPr>
        <p:spPr>
          <a:xfrm>
            <a:off x="108241" y="1152344"/>
            <a:ext cx="465200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the dataset, there are some movies for which the budget and revenue columns have the value 0, which mean unknown values. Remove the rows with value 0 from both the budget and revenue columns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6D3DB-73BB-40B2-96EB-BDCDF7C2B8A0}"/>
              </a:ext>
            </a:extLst>
          </p:cNvPr>
          <p:cNvSpPr/>
          <p:nvPr/>
        </p:nvSpPr>
        <p:spPr>
          <a:xfrm>
            <a:off x="5065903" y="152408"/>
            <a:ext cx="4623787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+mj-lt"/>
              </a:rPr>
              <a:t>INTERPRETATION</a:t>
            </a:r>
            <a:endParaRPr lang="en-IN" sz="2400" b="1" u="sng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2A8F8-9371-4C46-AAA6-6E36245EA6E3}"/>
              </a:ext>
            </a:extLst>
          </p:cNvPr>
          <p:cNvSpPr/>
          <p:nvPr/>
        </p:nvSpPr>
        <p:spPr>
          <a:xfrm>
            <a:off x="5065903" y="1152344"/>
            <a:ext cx="671810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Remove all the Rows where Budget and Revenue value contain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 After Removing, Now Approx. 3684 Movies where Budget and Revenue Not Contain 0.</a:t>
            </a:r>
          </a:p>
        </p:txBody>
      </p:sp>
    </p:spTree>
    <p:extLst>
      <p:ext uri="{BB962C8B-B14F-4D97-AF65-F5344CB8AC3E}">
        <p14:creationId xmlns:p14="http://schemas.microsoft.com/office/powerpoint/2010/main" val="336150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7636A-4C8B-40C6-8066-FCC8F67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C96E-97F9-42E6-AA48-BB0A1B1027F6}"/>
              </a:ext>
            </a:extLst>
          </p:cNvPr>
          <p:cNvSpPr/>
          <p:nvPr/>
        </p:nvSpPr>
        <p:spPr>
          <a:xfrm>
            <a:off x="1457853" y="127858"/>
            <a:ext cx="19527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j-lt"/>
              </a:rPr>
              <a:t>T</a:t>
            </a:r>
            <a:r>
              <a:rPr lang="en-IN" sz="3600" b="1" i="1" u="sng" dirty="0">
                <a:solidFill>
                  <a:schemeClr val="bg1"/>
                </a:solidFill>
                <a:latin typeface="+mj-lt"/>
              </a:rPr>
              <a:t>ASK-7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8836E-F671-4CB4-A0A3-03702CA179F5}"/>
              </a:ext>
            </a:extLst>
          </p:cNvPr>
          <p:cNvSpPr/>
          <p:nvPr/>
        </p:nvSpPr>
        <p:spPr>
          <a:xfrm>
            <a:off x="108241" y="1152344"/>
            <a:ext cx="465200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List the top 10 movies with the highest revenues and the top 10 movies with the least budget.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A70A8-3F31-4DA3-82B9-8F2C7B9F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390" y="127858"/>
            <a:ext cx="6558742" cy="2715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C8A68-7FA8-4217-8B2F-E2C7F094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389" y="3217025"/>
            <a:ext cx="6558742" cy="3513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1D6F5B-3630-4E5A-A242-635F835079DA}"/>
              </a:ext>
            </a:extLst>
          </p:cNvPr>
          <p:cNvSpPr/>
          <p:nvPr/>
        </p:nvSpPr>
        <p:spPr>
          <a:xfrm>
            <a:off x="113604" y="3429000"/>
            <a:ext cx="4641273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There are 10 Movies Where Revenue is Highest.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</a:rPr>
              <a:t>Like “Avtar", "Titanic", "The Avengers” have Highest Revenue Range that is 1.5 to 3.5 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BE2C5-7D97-4B94-8678-596034680024}"/>
              </a:ext>
            </a:extLst>
          </p:cNvPr>
          <p:cNvSpPr/>
          <p:nvPr/>
        </p:nvSpPr>
        <p:spPr>
          <a:xfrm>
            <a:off x="108242" y="2560240"/>
            <a:ext cx="465200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INTERPRETATION</a:t>
            </a:r>
            <a:endParaRPr lang="en-IN" sz="2400" b="1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20763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B4AFBF-E012-4607-B95C-D9E661912AC6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0</TotalTime>
  <Words>1081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Corbel</vt:lpstr>
      <vt:lpstr>Wingdings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2023-03-30T16:40:16Z</dcterms:created>
  <dcterms:modified xsi:type="dcterms:W3CDTF">2023-09-21T07:22:03Z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