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27"/>
  </p:notesMasterIdLst>
  <p:sldIdLst>
    <p:sldId id="256" r:id="rId5"/>
    <p:sldId id="294" r:id="rId6"/>
    <p:sldId id="308" r:id="rId7"/>
    <p:sldId id="305" r:id="rId8"/>
    <p:sldId id="307" r:id="rId9"/>
    <p:sldId id="309" r:id="rId10"/>
    <p:sldId id="312" r:id="rId11"/>
    <p:sldId id="310" r:id="rId12"/>
    <p:sldId id="306" r:id="rId13"/>
    <p:sldId id="311" r:id="rId14"/>
    <p:sldId id="313" r:id="rId15"/>
    <p:sldId id="315" r:id="rId16"/>
    <p:sldId id="316" r:id="rId17"/>
    <p:sldId id="317" r:id="rId18"/>
    <p:sldId id="319" r:id="rId19"/>
    <p:sldId id="320" r:id="rId20"/>
    <p:sldId id="318" r:id="rId21"/>
    <p:sldId id="325" r:id="rId22"/>
    <p:sldId id="321" r:id="rId23"/>
    <p:sldId id="326" r:id="rId24"/>
    <p:sldId id="323"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92" d="100"/>
          <a:sy n="92" d="100"/>
        </p:scale>
        <p:origin x="288" y="67"/>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9/21/2023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9/21/2023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9/21/2023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9/21/2023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9/21/2023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9/21/2023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9/21/2023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9/21/2023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9/21/2023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9/21/2023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9/21/2023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5552903" y="3197628"/>
            <a:ext cx="6156959" cy="2072641"/>
          </a:xfrm>
        </p:spPr>
        <p:txBody>
          <a:bodyPr/>
          <a:lstStyle/>
          <a:p>
            <a:pPr algn="ctr"/>
            <a:r>
              <a:rPr lang="en-US" sz="6600" b="1" u="sng" dirty="0"/>
              <a:t> </a:t>
            </a:r>
          </a:p>
        </p:txBody>
      </p:sp>
      <p:sp>
        <p:nvSpPr>
          <p:cNvPr id="7" name="Subtitle 2">
            <a:extLst>
              <a:ext uri="{FF2B5EF4-FFF2-40B4-BE49-F238E27FC236}">
                <a16:creationId xmlns:a16="http://schemas.microsoft.com/office/drawing/2014/main" id="{994C28CE-7A41-4544-A9AD-12882002B13E}"/>
              </a:ext>
            </a:extLst>
          </p:cNvPr>
          <p:cNvSpPr txBox="1">
            <a:spLocks/>
          </p:cNvSpPr>
          <p:nvPr/>
        </p:nvSpPr>
        <p:spPr>
          <a:xfrm>
            <a:off x="7035339" y="2186247"/>
            <a:ext cx="3192086" cy="1011381"/>
          </a:xfrm>
          <a:prstGeom prst="rect">
            <a:avLst/>
          </a:prstGeom>
        </p:spPr>
        <p:txBody>
          <a:bodyPr vert="horz" lIns="91440" tIns="45720" rIns="91440" bIns="45720" rtlCol="0" anchor="b">
            <a:noAutofit/>
          </a:bodyPr>
          <a:lstStyle>
            <a:lvl1pPr marL="0" indent="0" algn="r" defTabSz="914400" rtl="0" eaLnBrk="1" latinLnBrk="0" hangingPunct="1">
              <a:lnSpc>
                <a:spcPct val="100000"/>
              </a:lnSpc>
              <a:spcBef>
                <a:spcPts val="0"/>
              </a:spcBef>
              <a:buFont typeface="Arial" panose="020B0604020202020204" pitchFamily="34" charset="0"/>
              <a:buNone/>
              <a:defRPr sz="23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ctr"/>
            <a:r>
              <a:rPr lang="en-US" sz="5400" b="1" u="sng" dirty="0"/>
              <a:t> </a:t>
            </a:r>
            <a:r>
              <a:rPr lang="en-US" sz="6000" b="1" u="sng" dirty="0"/>
              <a:t> </a:t>
            </a:r>
          </a:p>
        </p:txBody>
      </p:sp>
      <p:sp>
        <p:nvSpPr>
          <p:cNvPr id="8" name="Title 1">
            <a:extLst>
              <a:ext uri="{FF2B5EF4-FFF2-40B4-BE49-F238E27FC236}">
                <a16:creationId xmlns:a16="http://schemas.microsoft.com/office/drawing/2014/main" id="{D50E7940-19AE-46EC-8522-0914BEB7E73A}"/>
              </a:ext>
            </a:extLst>
          </p:cNvPr>
          <p:cNvSpPr txBox="1">
            <a:spLocks/>
          </p:cNvSpPr>
          <p:nvPr/>
        </p:nvSpPr>
        <p:spPr>
          <a:xfrm>
            <a:off x="149629" y="2263829"/>
            <a:ext cx="5228706" cy="1867597"/>
          </a:xfrm>
          <a:prstGeom prst="rect">
            <a:avLst/>
          </a:prstGeom>
          <a:ln>
            <a:noFill/>
          </a:ln>
        </p:spPr>
        <p:txBody>
          <a:bodyPr vert="horz" lIns="91440" tIns="45720" rIns="91440" bIns="45720" rtlCol="0" anchor="ctr">
            <a:normAutofit fontScale="9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r"/>
            <a:r>
              <a:rPr lang="en-US" sz="8000" b="1" u="sng" dirty="0"/>
              <a:t>PROJECT</a:t>
            </a:r>
          </a:p>
        </p:txBody>
      </p:sp>
      <p:sp>
        <p:nvSpPr>
          <p:cNvPr id="9" name="Rectangle 8">
            <a:extLst>
              <a:ext uri="{FF2B5EF4-FFF2-40B4-BE49-F238E27FC236}">
                <a16:creationId xmlns:a16="http://schemas.microsoft.com/office/drawing/2014/main" id="{6DA75734-48A3-4AFE-8143-9A057F508E8E}"/>
              </a:ext>
            </a:extLst>
          </p:cNvPr>
          <p:cNvSpPr/>
          <p:nvPr/>
        </p:nvSpPr>
        <p:spPr>
          <a:xfrm>
            <a:off x="5552903" y="1199441"/>
            <a:ext cx="6256658" cy="3785652"/>
          </a:xfrm>
          <a:prstGeom prst="rect">
            <a:avLst/>
          </a:prstGeom>
        </p:spPr>
        <p:txBody>
          <a:bodyPr wrap="square">
            <a:spAutoFit/>
          </a:bodyPr>
          <a:lstStyle/>
          <a:p>
            <a:pPr algn="ctr"/>
            <a:r>
              <a:rPr lang="en-US" sz="6000" b="1" u="sng" dirty="0">
                <a:latin typeface="+mj-lt"/>
              </a:rPr>
              <a:t>BANK CUSTOMER CHURN DATA ANALYSIS </a:t>
            </a:r>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10</a:t>
            </a:fld>
            <a:endParaRPr lang="en-US" noProof="0"/>
          </a:p>
        </p:txBody>
      </p:sp>
      <p:pic>
        <p:nvPicPr>
          <p:cNvPr id="2" name="Picture 1">
            <a:extLst>
              <a:ext uri="{FF2B5EF4-FFF2-40B4-BE49-F238E27FC236}">
                <a16:creationId xmlns:a16="http://schemas.microsoft.com/office/drawing/2014/main" id="{5A116374-32AC-4153-A0C0-0C0E3CFF9E46}"/>
              </a:ext>
            </a:extLst>
          </p:cNvPr>
          <p:cNvPicPr>
            <a:picLocks noChangeAspect="1"/>
          </p:cNvPicPr>
          <p:nvPr/>
        </p:nvPicPr>
        <p:blipFill>
          <a:blip r:embed="rId2"/>
          <a:stretch>
            <a:fillRect/>
          </a:stretch>
        </p:blipFill>
        <p:spPr>
          <a:xfrm>
            <a:off x="5025376" y="1299113"/>
            <a:ext cx="6962629" cy="3084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DBE880F-BE5C-4FAF-8C4B-8C0359C4A9A9}"/>
              </a:ext>
            </a:extLst>
          </p:cNvPr>
          <p:cNvSpPr/>
          <p:nvPr/>
        </p:nvSpPr>
        <p:spPr>
          <a:xfrm>
            <a:off x="5075584" y="700617"/>
            <a:ext cx="6862212" cy="369332"/>
          </a:xfrm>
          <a:prstGeom prst="rect">
            <a:avLst/>
          </a:prstGeom>
          <a:ln>
            <a:solidFill>
              <a:srgbClr val="FF0000"/>
            </a:solidFill>
          </a:ln>
        </p:spPr>
        <p:txBody>
          <a:bodyPr wrap="square">
            <a:spAutoFit/>
          </a:bodyPr>
          <a:lstStyle/>
          <a:p>
            <a:pPr algn="ctr"/>
            <a:r>
              <a:rPr lang="en-US" b="1" u="sng" dirty="0">
                <a:latin typeface="+mj-lt"/>
              </a:rPr>
              <a:t>REGION WISE COUNT OF CUSTOMER </a:t>
            </a:r>
            <a:endParaRPr lang="en-IN" u="sng" dirty="0">
              <a:latin typeface="+mj-lt"/>
            </a:endParaRPr>
          </a:p>
        </p:txBody>
      </p:sp>
      <p:sp>
        <p:nvSpPr>
          <p:cNvPr id="9" name="Rectangle 8">
            <a:extLst>
              <a:ext uri="{FF2B5EF4-FFF2-40B4-BE49-F238E27FC236}">
                <a16:creationId xmlns:a16="http://schemas.microsoft.com/office/drawing/2014/main" id="{8D90A052-19CE-4212-ABA5-365B879150EC}"/>
              </a:ext>
            </a:extLst>
          </p:cNvPr>
          <p:cNvSpPr/>
          <p:nvPr/>
        </p:nvSpPr>
        <p:spPr>
          <a:xfrm>
            <a:off x="103203" y="2749650"/>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7" name="Rectangle 6">
            <a:extLst>
              <a:ext uri="{FF2B5EF4-FFF2-40B4-BE49-F238E27FC236}">
                <a16:creationId xmlns:a16="http://schemas.microsoft.com/office/drawing/2014/main" id="{DF8CD6CA-79E7-4D19-ADA0-FCCFE3DCFA1F}"/>
              </a:ext>
            </a:extLst>
          </p:cNvPr>
          <p:cNvSpPr/>
          <p:nvPr/>
        </p:nvSpPr>
        <p:spPr>
          <a:xfrm>
            <a:off x="103203" y="3552138"/>
            <a:ext cx="4623787" cy="830997"/>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England and Scotland have Highest Number of Customer.</a:t>
            </a:r>
          </a:p>
          <a:p>
            <a:pPr marL="285750" indent="-285750">
              <a:buFont typeface="Wingdings" panose="05000000000000000000" pitchFamily="2" charset="2"/>
              <a:buChar char="q"/>
            </a:pPr>
            <a:r>
              <a:rPr lang="en-US" sz="1600" b="1" dirty="0">
                <a:solidFill>
                  <a:schemeClr val="bg1"/>
                </a:solidFill>
                <a:latin typeface="+mj-lt"/>
              </a:rPr>
              <a:t>Least Customer are in Netherland.</a:t>
            </a:r>
          </a:p>
        </p:txBody>
      </p:sp>
      <p:sp>
        <p:nvSpPr>
          <p:cNvPr id="8" name="Rectangle 7">
            <a:extLst>
              <a:ext uri="{FF2B5EF4-FFF2-40B4-BE49-F238E27FC236}">
                <a16:creationId xmlns:a16="http://schemas.microsoft.com/office/drawing/2014/main" id="{265261B8-76E8-4094-9D27-AFF05C312FB3}"/>
              </a:ext>
            </a:extLst>
          </p:cNvPr>
          <p:cNvSpPr/>
          <p:nvPr/>
        </p:nvSpPr>
        <p:spPr>
          <a:xfrm>
            <a:off x="128139" y="1672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TASK-6</a:t>
            </a:r>
            <a:endParaRPr lang="en-IN" sz="2400" b="1" u="sng" dirty="0">
              <a:solidFill>
                <a:schemeClr val="bg1"/>
              </a:solidFill>
              <a:latin typeface="+mj-lt"/>
            </a:endParaRPr>
          </a:p>
        </p:txBody>
      </p:sp>
      <p:sp>
        <p:nvSpPr>
          <p:cNvPr id="10" name="Rectangle 9">
            <a:extLst>
              <a:ext uri="{FF2B5EF4-FFF2-40B4-BE49-F238E27FC236}">
                <a16:creationId xmlns:a16="http://schemas.microsoft.com/office/drawing/2014/main" id="{AF6D31C8-1FBC-4365-97CB-0DCF7920A3C2}"/>
              </a:ext>
            </a:extLst>
          </p:cNvPr>
          <p:cNvSpPr/>
          <p:nvPr/>
        </p:nvSpPr>
        <p:spPr>
          <a:xfrm>
            <a:off x="128139" y="841925"/>
            <a:ext cx="4640569" cy="923330"/>
          </a:xfrm>
          <a:prstGeom prst="rect">
            <a:avLst/>
          </a:prstGeom>
          <a:ln>
            <a:solidFill>
              <a:schemeClr val="accent1"/>
            </a:solidFill>
          </a:ln>
        </p:spPr>
        <p:txBody>
          <a:bodyPr wrap="square">
            <a:spAutoFit/>
          </a:bodyPr>
          <a:lstStyle/>
          <a:p>
            <a:r>
              <a:rPr lang="en-US" b="1" dirty="0">
                <a:solidFill>
                  <a:schemeClr val="bg1"/>
                </a:solidFill>
              </a:rPr>
              <a:t>Display region-wise count of customers. Identify the region that has the maximum number of customers.</a:t>
            </a:r>
            <a:endParaRPr lang="en-IN" dirty="0">
              <a:solidFill>
                <a:schemeClr val="bg1"/>
              </a:solidFill>
            </a:endParaRPr>
          </a:p>
        </p:txBody>
      </p:sp>
    </p:spTree>
    <p:extLst>
      <p:ext uri="{BB962C8B-B14F-4D97-AF65-F5344CB8AC3E}">
        <p14:creationId xmlns:p14="http://schemas.microsoft.com/office/powerpoint/2010/main" val="95422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CF396-A8D7-44B2-B83D-08447178AB2D}"/>
              </a:ext>
            </a:extLst>
          </p:cNvPr>
          <p:cNvSpPr>
            <a:spLocks noGrp="1"/>
          </p:cNvSpPr>
          <p:nvPr>
            <p:ph type="sldNum" sz="quarter" idx="12"/>
          </p:nvPr>
        </p:nvSpPr>
        <p:spPr/>
        <p:txBody>
          <a:bodyPr/>
          <a:lstStyle/>
          <a:p>
            <a:fld id="{13D2E340-0663-474B-992C-9192B5C45E57}" type="slidenum">
              <a:rPr lang="en-US" noProof="0" smtClean="0"/>
              <a:t>11</a:t>
            </a:fld>
            <a:endParaRPr lang="en-US" noProof="0"/>
          </a:p>
        </p:txBody>
      </p:sp>
      <p:sp>
        <p:nvSpPr>
          <p:cNvPr id="4" name="Title 1">
            <a:extLst>
              <a:ext uri="{FF2B5EF4-FFF2-40B4-BE49-F238E27FC236}">
                <a16:creationId xmlns:a16="http://schemas.microsoft.com/office/drawing/2014/main" id="{0307321C-831E-45AE-83AC-1F5A05CFFFC6}"/>
              </a:ext>
            </a:extLst>
          </p:cNvPr>
          <p:cNvSpPr txBox="1">
            <a:spLocks/>
          </p:cNvSpPr>
          <p:nvPr/>
        </p:nvSpPr>
        <p:spPr>
          <a:xfrm>
            <a:off x="3323705" y="74814"/>
            <a:ext cx="5544589" cy="507078"/>
          </a:xfrm>
          <a:prstGeom prst="rect">
            <a:avLst/>
          </a:prstGeom>
          <a:ln>
            <a:solidFill>
              <a:srgbClr val="FF0000"/>
            </a:solidFill>
          </a:ln>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3300" b="1" u="sng" dirty="0"/>
              <a:t>TABLEAU DASHBOARD</a:t>
            </a:r>
          </a:p>
        </p:txBody>
      </p:sp>
      <p:pic>
        <p:nvPicPr>
          <p:cNvPr id="5" name="Picture 4">
            <a:extLst>
              <a:ext uri="{FF2B5EF4-FFF2-40B4-BE49-F238E27FC236}">
                <a16:creationId xmlns:a16="http://schemas.microsoft.com/office/drawing/2014/main" id="{EA59C389-58C3-45F9-AE5E-4D49802C21A8}"/>
              </a:ext>
            </a:extLst>
          </p:cNvPr>
          <p:cNvPicPr>
            <a:picLocks noChangeAspect="1"/>
          </p:cNvPicPr>
          <p:nvPr/>
        </p:nvPicPr>
        <p:blipFill>
          <a:blip r:embed="rId2"/>
          <a:stretch>
            <a:fillRect/>
          </a:stretch>
        </p:blipFill>
        <p:spPr>
          <a:xfrm>
            <a:off x="191194" y="689956"/>
            <a:ext cx="11521439" cy="54531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0559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12</a:t>
            </a:fld>
            <a:endParaRPr lang="en-US" noProof="0"/>
          </a:p>
        </p:txBody>
      </p:sp>
      <p:sp>
        <p:nvSpPr>
          <p:cNvPr id="7" name="Rectangle 6">
            <a:extLst>
              <a:ext uri="{FF2B5EF4-FFF2-40B4-BE49-F238E27FC236}">
                <a16:creationId xmlns:a16="http://schemas.microsoft.com/office/drawing/2014/main" id="{E014974D-D20C-4DB0-9C37-49A3B840CBA4}"/>
              </a:ext>
            </a:extLst>
          </p:cNvPr>
          <p:cNvSpPr/>
          <p:nvPr/>
        </p:nvSpPr>
        <p:spPr>
          <a:xfrm>
            <a:off x="103202" y="1505106"/>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6" name="Rectangle 5">
            <a:extLst>
              <a:ext uri="{FF2B5EF4-FFF2-40B4-BE49-F238E27FC236}">
                <a16:creationId xmlns:a16="http://schemas.microsoft.com/office/drawing/2014/main" id="{002C97BF-385D-455E-BD04-60651C84A398}"/>
              </a:ext>
            </a:extLst>
          </p:cNvPr>
          <p:cNvSpPr/>
          <p:nvPr/>
        </p:nvSpPr>
        <p:spPr>
          <a:xfrm>
            <a:off x="103201" y="2258222"/>
            <a:ext cx="4623787" cy="338554"/>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There are 10,127 Customers.</a:t>
            </a:r>
          </a:p>
        </p:txBody>
      </p:sp>
      <p:pic>
        <p:nvPicPr>
          <p:cNvPr id="4" name="Picture 3">
            <a:extLst>
              <a:ext uri="{FF2B5EF4-FFF2-40B4-BE49-F238E27FC236}">
                <a16:creationId xmlns:a16="http://schemas.microsoft.com/office/drawing/2014/main" id="{4E062D87-1DAA-42BD-9BAF-37DF0BFC23AC}"/>
              </a:ext>
            </a:extLst>
          </p:cNvPr>
          <p:cNvPicPr>
            <a:picLocks noChangeAspect="1"/>
          </p:cNvPicPr>
          <p:nvPr/>
        </p:nvPicPr>
        <p:blipFill>
          <a:blip r:embed="rId2"/>
          <a:stretch>
            <a:fillRect/>
          </a:stretch>
        </p:blipFill>
        <p:spPr>
          <a:xfrm>
            <a:off x="5104015" y="628880"/>
            <a:ext cx="6679996" cy="9335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7D6B46C-C9A9-4DEB-9988-DAC00F59159A}"/>
              </a:ext>
            </a:extLst>
          </p:cNvPr>
          <p:cNvPicPr>
            <a:picLocks noChangeAspect="1"/>
          </p:cNvPicPr>
          <p:nvPr/>
        </p:nvPicPr>
        <p:blipFill>
          <a:blip r:embed="rId3"/>
          <a:stretch>
            <a:fillRect/>
          </a:stretch>
        </p:blipFill>
        <p:spPr>
          <a:xfrm>
            <a:off x="5125794" y="2626180"/>
            <a:ext cx="6641434" cy="3605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2C1FCCF-28F9-4374-B10F-A78F4BB96FE7}"/>
              </a:ext>
            </a:extLst>
          </p:cNvPr>
          <p:cNvSpPr/>
          <p:nvPr/>
        </p:nvSpPr>
        <p:spPr>
          <a:xfrm>
            <a:off x="128139" y="1672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TASK-1</a:t>
            </a:r>
            <a:endParaRPr lang="en-IN" sz="2400" b="1" u="sng" dirty="0">
              <a:solidFill>
                <a:schemeClr val="bg1"/>
              </a:solidFill>
              <a:latin typeface="+mj-lt"/>
            </a:endParaRPr>
          </a:p>
        </p:txBody>
      </p:sp>
      <p:sp>
        <p:nvSpPr>
          <p:cNvPr id="10" name="Rectangle 9">
            <a:extLst>
              <a:ext uri="{FF2B5EF4-FFF2-40B4-BE49-F238E27FC236}">
                <a16:creationId xmlns:a16="http://schemas.microsoft.com/office/drawing/2014/main" id="{9BEE94C8-CED6-429D-872C-C115480333D5}"/>
              </a:ext>
            </a:extLst>
          </p:cNvPr>
          <p:cNvSpPr/>
          <p:nvPr/>
        </p:nvSpPr>
        <p:spPr>
          <a:xfrm>
            <a:off x="128139" y="841925"/>
            <a:ext cx="4640569" cy="369332"/>
          </a:xfrm>
          <a:prstGeom prst="rect">
            <a:avLst/>
          </a:prstGeom>
          <a:ln>
            <a:solidFill>
              <a:schemeClr val="accent1"/>
            </a:solidFill>
          </a:ln>
        </p:spPr>
        <p:txBody>
          <a:bodyPr wrap="square">
            <a:spAutoFit/>
          </a:bodyPr>
          <a:lstStyle/>
          <a:p>
            <a:r>
              <a:rPr lang="en-US" b="1" dirty="0">
                <a:solidFill>
                  <a:schemeClr val="bg1"/>
                </a:solidFill>
              </a:rPr>
              <a:t>Display the Total Number of Customer.</a:t>
            </a:r>
            <a:endParaRPr lang="en-IN" dirty="0">
              <a:solidFill>
                <a:schemeClr val="bg1"/>
              </a:solidFill>
            </a:endParaRPr>
          </a:p>
        </p:txBody>
      </p:sp>
      <p:sp>
        <p:nvSpPr>
          <p:cNvPr id="11" name="Rectangle 10">
            <a:extLst>
              <a:ext uri="{FF2B5EF4-FFF2-40B4-BE49-F238E27FC236}">
                <a16:creationId xmlns:a16="http://schemas.microsoft.com/office/drawing/2014/main" id="{EFD7562C-7547-4267-9978-1AF9F0F821CB}"/>
              </a:ext>
            </a:extLst>
          </p:cNvPr>
          <p:cNvSpPr/>
          <p:nvPr/>
        </p:nvSpPr>
        <p:spPr>
          <a:xfrm>
            <a:off x="5044816" y="133322"/>
            <a:ext cx="6862212" cy="369332"/>
          </a:xfrm>
          <a:prstGeom prst="rect">
            <a:avLst/>
          </a:prstGeom>
          <a:ln>
            <a:solidFill>
              <a:srgbClr val="FF0000"/>
            </a:solidFill>
          </a:ln>
        </p:spPr>
        <p:txBody>
          <a:bodyPr wrap="square">
            <a:spAutoFit/>
          </a:bodyPr>
          <a:lstStyle/>
          <a:p>
            <a:pPr algn="ctr"/>
            <a:r>
              <a:rPr lang="en-US" b="1" u="sng" dirty="0">
                <a:latin typeface="+mj-lt"/>
              </a:rPr>
              <a:t>COUNT OF CUSTOMER </a:t>
            </a:r>
            <a:endParaRPr lang="en-IN" u="sng" dirty="0">
              <a:latin typeface="+mj-lt"/>
            </a:endParaRPr>
          </a:p>
        </p:txBody>
      </p:sp>
      <p:sp>
        <p:nvSpPr>
          <p:cNvPr id="12" name="Rectangle 11">
            <a:extLst>
              <a:ext uri="{FF2B5EF4-FFF2-40B4-BE49-F238E27FC236}">
                <a16:creationId xmlns:a16="http://schemas.microsoft.com/office/drawing/2014/main" id="{06BE7F7F-BD9B-4AC6-9D88-E6919612F7CB}"/>
              </a:ext>
            </a:extLst>
          </p:cNvPr>
          <p:cNvSpPr/>
          <p:nvPr/>
        </p:nvSpPr>
        <p:spPr>
          <a:xfrm>
            <a:off x="144922" y="296733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TASK-2</a:t>
            </a:r>
            <a:endParaRPr lang="en-IN" sz="2400" b="1" u="sng" dirty="0">
              <a:solidFill>
                <a:schemeClr val="bg1"/>
              </a:solidFill>
              <a:latin typeface="+mj-lt"/>
            </a:endParaRPr>
          </a:p>
        </p:txBody>
      </p:sp>
      <p:sp>
        <p:nvSpPr>
          <p:cNvPr id="13" name="Rectangle 12">
            <a:extLst>
              <a:ext uri="{FF2B5EF4-FFF2-40B4-BE49-F238E27FC236}">
                <a16:creationId xmlns:a16="http://schemas.microsoft.com/office/drawing/2014/main" id="{5F0D6028-FDDA-4C72-AC75-AE27F836EC84}"/>
              </a:ext>
            </a:extLst>
          </p:cNvPr>
          <p:cNvSpPr/>
          <p:nvPr/>
        </p:nvSpPr>
        <p:spPr>
          <a:xfrm>
            <a:off x="144922" y="3614893"/>
            <a:ext cx="4640569" cy="646331"/>
          </a:xfrm>
          <a:prstGeom prst="rect">
            <a:avLst/>
          </a:prstGeom>
          <a:ln>
            <a:solidFill>
              <a:schemeClr val="accent1"/>
            </a:solidFill>
          </a:ln>
        </p:spPr>
        <p:txBody>
          <a:bodyPr wrap="square">
            <a:spAutoFit/>
          </a:bodyPr>
          <a:lstStyle/>
          <a:p>
            <a:r>
              <a:rPr lang="en-US" b="1" dirty="0">
                <a:solidFill>
                  <a:schemeClr val="bg1"/>
                </a:solidFill>
              </a:rPr>
              <a:t>Display the Gender wise Percentage of Existing customer and Attired Customer.</a:t>
            </a:r>
            <a:endParaRPr lang="en-IN" dirty="0">
              <a:solidFill>
                <a:schemeClr val="bg1"/>
              </a:solidFill>
            </a:endParaRPr>
          </a:p>
        </p:txBody>
      </p:sp>
      <p:sp>
        <p:nvSpPr>
          <p:cNvPr id="14" name="Rectangle 13">
            <a:extLst>
              <a:ext uri="{FF2B5EF4-FFF2-40B4-BE49-F238E27FC236}">
                <a16:creationId xmlns:a16="http://schemas.microsoft.com/office/drawing/2014/main" id="{D4565CA0-705E-43DB-B520-4C978ACEA0EB}"/>
              </a:ext>
            </a:extLst>
          </p:cNvPr>
          <p:cNvSpPr/>
          <p:nvPr/>
        </p:nvSpPr>
        <p:spPr>
          <a:xfrm>
            <a:off x="161704" y="4428990"/>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5" name="Rectangle 14">
            <a:extLst>
              <a:ext uri="{FF2B5EF4-FFF2-40B4-BE49-F238E27FC236}">
                <a16:creationId xmlns:a16="http://schemas.microsoft.com/office/drawing/2014/main" id="{25B4D718-822F-4DD7-9808-558E2A35E6F9}"/>
              </a:ext>
            </a:extLst>
          </p:cNvPr>
          <p:cNvSpPr/>
          <p:nvPr/>
        </p:nvSpPr>
        <p:spPr>
          <a:xfrm>
            <a:off x="161704" y="5058421"/>
            <a:ext cx="4623787" cy="584775"/>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Females customer are more </a:t>
            </a:r>
            <a:r>
              <a:rPr lang="en-US" sz="1600" b="1" dirty="0" err="1">
                <a:solidFill>
                  <a:schemeClr val="bg1"/>
                </a:solidFill>
                <a:latin typeface="+mj-lt"/>
              </a:rPr>
              <a:t>Attrited</a:t>
            </a:r>
            <a:r>
              <a:rPr lang="en-US" sz="1600" b="1" dirty="0">
                <a:solidFill>
                  <a:schemeClr val="bg1"/>
                </a:solidFill>
                <a:latin typeface="+mj-lt"/>
              </a:rPr>
              <a:t> than Male Customer.</a:t>
            </a:r>
          </a:p>
        </p:txBody>
      </p:sp>
      <p:sp>
        <p:nvSpPr>
          <p:cNvPr id="16" name="Rectangle 15">
            <a:extLst>
              <a:ext uri="{FF2B5EF4-FFF2-40B4-BE49-F238E27FC236}">
                <a16:creationId xmlns:a16="http://schemas.microsoft.com/office/drawing/2014/main" id="{6421DBF0-87C6-4A14-9A92-FD06F796055E}"/>
              </a:ext>
            </a:extLst>
          </p:cNvPr>
          <p:cNvSpPr/>
          <p:nvPr/>
        </p:nvSpPr>
        <p:spPr>
          <a:xfrm>
            <a:off x="5125793" y="2044631"/>
            <a:ext cx="6862212" cy="369332"/>
          </a:xfrm>
          <a:prstGeom prst="rect">
            <a:avLst/>
          </a:prstGeom>
          <a:ln>
            <a:solidFill>
              <a:srgbClr val="FF0000"/>
            </a:solidFill>
          </a:ln>
        </p:spPr>
        <p:txBody>
          <a:bodyPr wrap="square">
            <a:spAutoFit/>
          </a:bodyPr>
          <a:lstStyle/>
          <a:p>
            <a:pPr algn="ctr"/>
            <a:r>
              <a:rPr lang="en-US" b="1" u="sng" dirty="0">
                <a:latin typeface="+mj-lt"/>
              </a:rPr>
              <a:t> GENDER WISE ATTRITED AND EXISTING </a:t>
            </a:r>
            <a:r>
              <a:rPr lang="en-US" sz="1600" b="1" u="sng" dirty="0">
                <a:latin typeface="+mj-lt"/>
              </a:rPr>
              <a:t>CUSTOMER</a:t>
            </a:r>
            <a:r>
              <a:rPr lang="en-US" b="1" u="sng" dirty="0">
                <a:latin typeface="+mj-lt"/>
              </a:rPr>
              <a:t> </a:t>
            </a:r>
            <a:endParaRPr lang="en-IN" u="sng" dirty="0">
              <a:latin typeface="+mj-lt"/>
            </a:endParaRPr>
          </a:p>
        </p:txBody>
      </p:sp>
    </p:spTree>
    <p:extLst>
      <p:ext uri="{BB962C8B-B14F-4D97-AF65-F5344CB8AC3E}">
        <p14:creationId xmlns:p14="http://schemas.microsoft.com/office/powerpoint/2010/main" val="282761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13</a:t>
            </a:fld>
            <a:endParaRPr lang="en-US" noProof="0"/>
          </a:p>
        </p:txBody>
      </p:sp>
      <p:sp>
        <p:nvSpPr>
          <p:cNvPr id="5" name="Rectangle 4">
            <a:extLst>
              <a:ext uri="{FF2B5EF4-FFF2-40B4-BE49-F238E27FC236}">
                <a16:creationId xmlns:a16="http://schemas.microsoft.com/office/drawing/2014/main" id="{62B83192-DB2E-4879-B1A0-161A68B52572}"/>
              </a:ext>
            </a:extLst>
          </p:cNvPr>
          <p:cNvSpPr/>
          <p:nvPr/>
        </p:nvSpPr>
        <p:spPr>
          <a:xfrm>
            <a:off x="5025376" y="114515"/>
            <a:ext cx="6862212" cy="369332"/>
          </a:xfrm>
          <a:prstGeom prst="rect">
            <a:avLst/>
          </a:prstGeom>
          <a:ln>
            <a:solidFill>
              <a:srgbClr val="FF0000"/>
            </a:solidFill>
          </a:ln>
        </p:spPr>
        <p:txBody>
          <a:bodyPr wrap="square">
            <a:spAutoFit/>
          </a:bodyPr>
          <a:lstStyle/>
          <a:p>
            <a:pPr algn="ctr"/>
            <a:r>
              <a:rPr lang="en-US" b="1" u="sng" dirty="0">
                <a:latin typeface="+mj-lt"/>
              </a:rPr>
              <a:t>COUNT OF ATTRITED AND EXISTING CUSTOMER  </a:t>
            </a:r>
            <a:endParaRPr lang="en-IN" u="sng" dirty="0">
              <a:latin typeface="+mj-lt"/>
            </a:endParaRPr>
          </a:p>
        </p:txBody>
      </p:sp>
      <p:sp>
        <p:nvSpPr>
          <p:cNvPr id="7" name="Rectangle 6">
            <a:extLst>
              <a:ext uri="{FF2B5EF4-FFF2-40B4-BE49-F238E27FC236}">
                <a16:creationId xmlns:a16="http://schemas.microsoft.com/office/drawing/2014/main" id="{6FB8730C-EDB2-4FEE-B946-C125C1781D2A}"/>
              </a:ext>
            </a:extLst>
          </p:cNvPr>
          <p:cNvSpPr/>
          <p:nvPr/>
        </p:nvSpPr>
        <p:spPr>
          <a:xfrm>
            <a:off x="103203" y="2113416"/>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6" name="Rectangle 5">
            <a:extLst>
              <a:ext uri="{FF2B5EF4-FFF2-40B4-BE49-F238E27FC236}">
                <a16:creationId xmlns:a16="http://schemas.microsoft.com/office/drawing/2014/main" id="{16AB4E90-2B47-4D62-A3C7-89C86D3E8344}"/>
              </a:ext>
            </a:extLst>
          </p:cNvPr>
          <p:cNvSpPr/>
          <p:nvPr/>
        </p:nvSpPr>
        <p:spPr>
          <a:xfrm>
            <a:off x="103203" y="2852667"/>
            <a:ext cx="4623787" cy="830997"/>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There are Total 8,500 Existing Customers and 1,627 Customers are Attired.</a:t>
            </a:r>
          </a:p>
        </p:txBody>
      </p:sp>
      <p:pic>
        <p:nvPicPr>
          <p:cNvPr id="4" name="Picture 3">
            <a:extLst>
              <a:ext uri="{FF2B5EF4-FFF2-40B4-BE49-F238E27FC236}">
                <a16:creationId xmlns:a16="http://schemas.microsoft.com/office/drawing/2014/main" id="{B81240D0-0212-4E10-95FC-6D31B5682A0E}"/>
              </a:ext>
            </a:extLst>
          </p:cNvPr>
          <p:cNvPicPr>
            <a:picLocks noChangeAspect="1"/>
          </p:cNvPicPr>
          <p:nvPr/>
        </p:nvPicPr>
        <p:blipFill>
          <a:blip r:embed="rId2"/>
          <a:stretch>
            <a:fillRect/>
          </a:stretch>
        </p:blipFill>
        <p:spPr>
          <a:xfrm>
            <a:off x="5025376" y="914400"/>
            <a:ext cx="6862212" cy="38654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7C396774-0F57-48BD-B4F1-E04BAD5F6993}"/>
              </a:ext>
            </a:extLst>
          </p:cNvPr>
          <p:cNvSpPr/>
          <p:nvPr/>
        </p:nvSpPr>
        <p:spPr>
          <a:xfrm>
            <a:off x="103203" y="182571"/>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TASK-3</a:t>
            </a:r>
            <a:endParaRPr lang="en-IN" sz="2400" b="1" u="sng" dirty="0">
              <a:solidFill>
                <a:schemeClr val="bg1"/>
              </a:solidFill>
              <a:latin typeface="+mj-lt"/>
            </a:endParaRPr>
          </a:p>
        </p:txBody>
      </p:sp>
      <p:sp>
        <p:nvSpPr>
          <p:cNvPr id="9" name="Rectangle 8">
            <a:extLst>
              <a:ext uri="{FF2B5EF4-FFF2-40B4-BE49-F238E27FC236}">
                <a16:creationId xmlns:a16="http://schemas.microsoft.com/office/drawing/2014/main" id="{29F714A0-B5C7-4171-B615-3424CEFA3CDE}"/>
              </a:ext>
            </a:extLst>
          </p:cNvPr>
          <p:cNvSpPr/>
          <p:nvPr/>
        </p:nvSpPr>
        <p:spPr>
          <a:xfrm>
            <a:off x="103203" y="835556"/>
            <a:ext cx="4623787" cy="584775"/>
          </a:xfrm>
          <a:prstGeom prst="rect">
            <a:avLst/>
          </a:prstGeom>
          <a:ln>
            <a:solidFill>
              <a:schemeClr val="accent1"/>
            </a:solidFill>
          </a:ln>
        </p:spPr>
        <p:txBody>
          <a:bodyPr wrap="square">
            <a:spAutoFit/>
          </a:bodyPr>
          <a:lstStyle/>
          <a:p>
            <a:r>
              <a:rPr lang="en-US" sz="1600" b="1" dirty="0">
                <a:solidFill>
                  <a:schemeClr val="bg1"/>
                </a:solidFill>
                <a:latin typeface="+mj-lt"/>
              </a:rPr>
              <a:t>Display the count of attired and existing customer.</a:t>
            </a:r>
          </a:p>
        </p:txBody>
      </p:sp>
    </p:spTree>
    <p:extLst>
      <p:ext uri="{BB962C8B-B14F-4D97-AF65-F5344CB8AC3E}">
        <p14:creationId xmlns:p14="http://schemas.microsoft.com/office/powerpoint/2010/main" val="239449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14</a:t>
            </a:fld>
            <a:endParaRPr lang="en-US" noProof="0"/>
          </a:p>
        </p:txBody>
      </p:sp>
      <p:sp>
        <p:nvSpPr>
          <p:cNvPr id="5" name="Rectangle 4">
            <a:extLst>
              <a:ext uri="{FF2B5EF4-FFF2-40B4-BE49-F238E27FC236}">
                <a16:creationId xmlns:a16="http://schemas.microsoft.com/office/drawing/2014/main" id="{7A39909B-370A-4614-B28C-730AE0113B4A}"/>
              </a:ext>
            </a:extLst>
          </p:cNvPr>
          <p:cNvSpPr/>
          <p:nvPr/>
        </p:nvSpPr>
        <p:spPr>
          <a:xfrm>
            <a:off x="161392" y="2347923"/>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7" name="Rectangle 6">
            <a:extLst>
              <a:ext uri="{FF2B5EF4-FFF2-40B4-BE49-F238E27FC236}">
                <a16:creationId xmlns:a16="http://schemas.microsoft.com/office/drawing/2014/main" id="{D856A056-3BD9-40F9-883A-19B54A64ECEF}"/>
              </a:ext>
            </a:extLst>
          </p:cNvPr>
          <p:cNvSpPr/>
          <p:nvPr/>
        </p:nvSpPr>
        <p:spPr>
          <a:xfrm>
            <a:off x="5025376" y="114515"/>
            <a:ext cx="6862212" cy="615553"/>
          </a:xfrm>
          <a:prstGeom prst="rect">
            <a:avLst/>
          </a:prstGeom>
          <a:ln>
            <a:solidFill>
              <a:srgbClr val="FF0000"/>
            </a:solidFill>
          </a:ln>
        </p:spPr>
        <p:txBody>
          <a:bodyPr wrap="square">
            <a:spAutoFit/>
          </a:bodyPr>
          <a:lstStyle/>
          <a:p>
            <a:pPr algn="ctr"/>
            <a:r>
              <a:rPr lang="en-US" sz="1600" b="1" u="sng" dirty="0">
                <a:latin typeface="+mj-lt"/>
              </a:rPr>
              <a:t> CARD </a:t>
            </a:r>
            <a:r>
              <a:rPr lang="en-US" b="1" u="sng" dirty="0">
                <a:latin typeface="+mj-lt"/>
              </a:rPr>
              <a:t>CATEGORY</a:t>
            </a:r>
            <a:r>
              <a:rPr lang="en-US" sz="1600" b="1" u="sng" dirty="0">
                <a:latin typeface="+mj-lt"/>
              </a:rPr>
              <a:t> WISE ATTRITED AND EXISTING CUSTOMER </a:t>
            </a:r>
            <a:endParaRPr lang="en-IN" sz="1600" u="sng" dirty="0">
              <a:latin typeface="+mj-lt"/>
            </a:endParaRPr>
          </a:p>
        </p:txBody>
      </p:sp>
      <p:sp>
        <p:nvSpPr>
          <p:cNvPr id="6" name="Rectangle 5">
            <a:extLst>
              <a:ext uri="{FF2B5EF4-FFF2-40B4-BE49-F238E27FC236}">
                <a16:creationId xmlns:a16="http://schemas.microsoft.com/office/drawing/2014/main" id="{35E6575A-9AFB-43C0-BEBD-0CAA26F1C597}"/>
              </a:ext>
            </a:extLst>
          </p:cNvPr>
          <p:cNvSpPr/>
          <p:nvPr/>
        </p:nvSpPr>
        <p:spPr>
          <a:xfrm>
            <a:off x="103203" y="3091172"/>
            <a:ext cx="4681975" cy="1077218"/>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 Mostly Existing Customer are belongs to Blue Card Category and Attrition of Customer are also high that is 1,521 Customers.</a:t>
            </a:r>
          </a:p>
        </p:txBody>
      </p:sp>
      <p:pic>
        <p:nvPicPr>
          <p:cNvPr id="4" name="Picture 3">
            <a:extLst>
              <a:ext uri="{FF2B5EF4-FFF2-40B4-BE49-F238E27FC236}">
                <a16:creationId xmlns:a16="http://schemas.microsoft.com/office/drawing/2014/main" id="{0758D85C-7438-4D2C-B139-3E54EEB9A106}"/>
              </a:ext>
            </a:extLst>
          </p:cNvPr>
          <p:cNvPicPr>
            <a:picLocks noChangeAspect="1"/>
          </p:cNvPicPr>
          <p:nvPr/>
        </p:nvPicPr>
        <p:blipFill>
          <a:blip r:embed="rId2"/>
          <a:stretch>
            <a:fillRect/>
          </a:stretch>
        </p:blipFill>
        <p:spPr>
          <a:xfrm>
            <a:off x="5078056" y="885283"/>
            <a:ext cx="6809532" cy="4542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A8E1D8BB-9C58-4449-B4EB-AB0504DCA436}"/>
              </a:ext>
            </a:extLst>
          </p:cNvPr>
          <p:cNvSpPr/>
          <p:nvPr/>
        </p:nvSpPr>
        <p:spPr>
          <a:xfrm>
            <a:off x="161392" y="1145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TASK-4</a:t>
            </a:r>
            <a:endParaRPr lang="en-IN" sz="2400" b="1" u="sng" dirty="0">
              <a:solidFill>
                <a:schemeClr val="bg1"/>
              </a:solidFill>
              <a:latin typeface="+mj-lt"/>
            </a:endParaRPr>
          </a:p>
        </p:txBody>
      </p:sp>
      <p:sp>
        <p:nvSpPr>
          <p:cNvPr id="9" name="Rectangle 8">
            <a:extLst>
              <a:ext uri="{FF2B5EF4-FFF2-40B4-BE49-F238E27FC236}">
                <a16:creationId xmlns:a16="http://schemas.microsoft.com/office/drawing/2014/main" id="{2EA219C7-5238-49F7-A5F6-0368276BA961}"/>
              </a:ext>
            </a:extLst>
          </p:cNvPr>
          <p:cNvSpPr/>
          <p:nvPr/>
        </p:nvSpPr>
        <p:spPr>
          <a:xfrm>
            <a:off x="103203" y="835556"/>
            <a:ext cx="4623787" cy="584775"/>
          </a:xfrm>
          <a:prstGeom prst="rect">
            <a:avLst/>
          </a:prstGeom>
          <a:ln>
            <a:solidFill>
              <a:schemeClr val="accent1"/>
            </a:solidFill>
          </a:ln>
        </p:spPr>
        <p:txBody>
          <a:bodyPr wrap="square">
            <a:spAutoFit/>
          </a:bodyPr>
          <a:lstStyle/>
          <a:p>
            <a:r>
              <a:rPr lang="en-US" sz="1600" b="1" dirty="0">
                <a:solidFill>
                  <a:schemeClr val="bg1"/>
                </a:solidFill>
                <a:latin typeface="+mj-lt"/>
              </a:rPr>
              <a:t>Display the Card Category wise count of attired and existing customer.</a:t>
            </a:r>
          </a:p>
        </p:txBody>
      </p:sp>
    </p:spTree>
    <p:extLst>
      <p:ext uri="{BB962C8B-B14F-4D97-AF65-F5344CB8AC3E}">
        <p14:creationId xmlns:p14="http://schemas.microsoft.com/office/powerpoint/2010/main" val="54791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15</a:t>
            </a:fld>
            <a:endParaRPr lang="en-US" noProof="0"/>
          </a:p>
        </p:txBody>
      </p:sp>
      <p:sp>
        <p:nvSpPr>
          <p:cNvPr id="4" name="Rectangle 3">
            <a:extLst>
              <a:ext uri="{FF2B5EF4-FFF2-40B4-BE49-F238E27FC236}">
                <a16:creationId xmlns:a16="http://schemas.microsoft.com/office/drawing/2014/main" id="{3D726B35-459C-459A-8E71-366994DE28F9}"/>
              </a:ext>
            </a:extLst>
          </p:cNvPr>
          <p:cNvSpPr/>
          <p:nvPr/>
        </p:nvSpPr>
        <p:spPr>
          <a:xfrm>
            <a:off x="103203" y="1965230"/>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5" name="Rectangle 4">
            <a:extLst>
              <a:ext uri="{FF2B5EF4-FFF2-40B4-BE49-F238E27FC236}">
                <a16:creationId xmlns:a16="http://schemas.microsoft.com/office/drawing/2014/main" id="{E3A343EE-6DF7-490B-B4A7-126E4AF2DBE3}"/>
              </a:ext>
            </a:extLst>
          </p:cNvPr>
          <p:cNvSpPr/>
          <p:nvPr/>
        </p:nvSpPr>
        <p:spPr>
          <a:xfrm>
            <a:off x="5025376" y="391514"/>
            <a:ext cx="6862212" cy="369332"/>
          </a:xfrm>
          <a:prstGeom prst="rect">
            <a:avLst/>
          </a:prstGeom>
          <a:ln>
            <a:solidFill>
              <a:srgbClr val="FF0000"/>
            </a:solidFill>
          </a:ln>
        </p:spPr>
        <p:txBody>
          <a:bodyPr wrap="square">
            <a:spAutoFit/>
          </a:bodyPr>
          <a:lstStyle/>
          <a:p>
            <a:pPr algn="ctr"/>
            <a:r>
              <a:rPr lang="en-US" b="1" u="sng" dirty="0">
                <a:latin typeface="+mj-lt"/>
              </a:rPr>
              <a:t>INCOME CATEGORY WISE COUNT OF CUSTOMER </a:t>
            </a:r>
            <a:endParaRPr lang="en-IN" u="sng" dirty="0">
              <a:latin typeface="+mj-lt"/>
            </a:endParaRPr>
          </a:p>
        </p:txBody>
      </p:sp>
      <p:sp>
        <p:nvSpPr>
          <p:cNvPr id="6" name="Rectangle 5">
            <a:extLst>
              <a:ext uri="{FF2B5EF4-FFF2-40B4-BE49-F238E27FC236}">
                <a16:creationId xmlns:a16="http://schemas.microsoft.com/office/drawing/2014/main" id="{E1F70209-B928-4AB8-820C-B25ECC789A82}"/>
              </a:ext>
            </a:extLst>
          </p:cNvPr>
          <p:cNvSpPr/>
          <p:nvPr/>
        </p:nvSpPr>
        <p:spPr>
          <a:xfrm>
            <a:off x="103202" y="2679389"/>
            <a:ext cx="4623787" cy="584775"/>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Mostly Customers are Belongs Less to than $40k and $40k-$60k.</a:t>
            </a:r>
          </a:p>
        </p:txBody>
      </p:sp>
      <p:pic>
        <p:nvPicPr>
          <p:cNvPr id="7" name="Picture 6">
            <a:extLst>
              <a:ext uri="{FF2B5EF4-FFF2-40B4-BE49-F238E27FC236}">
                <a16:creationId xmlns:a16="http://schemas.microsoft.com/office/drawing/2014/main" id="{E5A78DE5-81BD-4CDB-B33B-1123DFCD75B7}"/>
              </a:ext>
            </a:extLst>
          </p:cNvPr>
          <p:cNvPicPr>
            <a:picLocks noChangeAspect="1"/>
          </p:cNvPicPr>
          <p:nvPr/>
        </p:nvPicPr>
        <p:blipFill>
          <a:blip r:embed="rId2"/>
          <a:stretch>
            <a:fillRect/>
          </a:stretch>
        </p:blipFill>
        <p:spPr>
          <a:xfrm>
            <a:off x="5025376" y="885283"/>
            <a:ext cx="6862212" cy="4172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2F06D66D-F0BF-41D5-B623-0F440AFA2649}"/>
              </a:ext>
            </a:extLst>
          </p:cNvPr>
          <p:cNvSpPr/>
          <p:nvPr/>
        </p:nvSpPr>
        <p:spPr>
          <a:xfrm>
            <a:off x="161392" y="1145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TASK-5</a:t>
            </a:r>
            <a:endParaRPr lang="en-IN" sz="2400" b="1" u="sng" dirty="0">
              <a:solidFill>
                <a:schemeClr val="bg1"/>
              </a:solidFill>
              <a:latin typeface="+mj-lt"/>
            </a:endParaRPr>
          </a:p>
        </p:txBody>
      </p:sp>
      <p:sp>
        <p:nvSpPr>
          <p:cNvPr id="9" name="Rectangle 8">
            <a:extLst>
              <a:ext uri="{FF2B5EF4-FFF2-40B4-BE49-F238E27FC236}">
                <a16:creationId xmlns:a16="http://schemas.microsoft.com/office/drawing/2014/main" id="{8F1C3FE1-A35B-45E1-BAD4-090B87D6F5EC}"/>
              </a:ext>
            </a:extLst>
          </p:cNvPr>
          <p:cNvSpPr/>
          <p:nvPr/>
        </p:nvSpPr>
        <p:spPr>
          <a:xfrm>
            <a:off x="103203" y="835556"/>
            <a:ext cx="4623787" cy="584775"/>
          </a:xfrm>
          <a:prstGeom prst="rect">
            <a:avLst/>
          </a:prstGeom>
          <a:ln>
            <a:solidFill>
              <a:schemeClr val="accent1"/>
            </a:solidFill>
          </a:ln>
        </p:spPr>
        <p:txBody>
          <a:bodyPr wrap="square">
            <a:spAutoFit/>
          </a:bodyPr>
          <a:lstStyle/>
          <a:p>
            <a:r>
              <a:rPr lang="en-US" sz="1600" b="1" dirty="0">
                <a:solidFill>
                  <a:schemeClr val="bg1"/>
                </a:solidFill>
                <a:latin typeface="+mj-lt"/>
              </a:rPr>
              <a:t>Display the Income Category wise count of customer.</a:t>
            </a:r>
          </a:p>
        </p:txBody>
      </p:sp>
    </p:spTree>
    <p:extLst>
      <p:ext uri="{BB962C8B-B14F-4D97-AF65-F5344CB8AC3E}">
        <p14:creationId xmlns:p14="http://schemas.microsoft.com/office/powerpoint/2010/main" val="134602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16</a:t>
            </a:fld>
            <a:endParaRPr lang="en-US" noProof="0"/>
          </a:p>
        </p:txBody>
      </p:sp>
      <p:sp>
        <p:nvSpPr>
          <p:cNvPr id="4" name="Rectangle 3">
            <a:extLst>
              <a:ext uri="{FF2B5EF4-FFF2-40B4-BE49-F238E27FC236}">
                <a16:creationId xmlns:a16="http://schemas.microsoft.com/office/drawing/2014/main" id="{955B7961-5E62-4BE8-AC72-E4A45C861C60}"/>
              </a:ext>
            </a:extLst>
          </p:cNvPr>
          <p:cNvSpPr/>
          <p:nvPr/>
        </p:nvSpPr>
        <p:spPr>
          <a:xfrm>
            <a:off x="161390" y="2069660"/>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5" name="Rectangle 4">
            <a:extLst>
              <a:ext uri="{FF2B5EF4-FFF2-40B4-BE49-F238E27FC236}">
                <a16:creationId xmlns:a16="http://schemas.microsoft.com/office/drawing/2014/main" id="{ED753FE8-2740-44A0-913F-7F912166EE88}"/>
              </a:ext>
            </a:extLst>
          </p:cNvPr>
          <p:cNvSpPr/>
          <p:nvPr/>
        </p:nvSpPr>
        <p:spPr>
          <a:xfrm>
            <a:off x="5025376" y="332545"/>
            <a:ext cx="6862212" cy="369332"/>
          </a:xfrm>
          <a:prstGeom prst="rect">
            <a:avLst/>
          </a:prstGeom>
          <a:ln>
            <a:solidFill>
              <a:srgbClr val="FF0000"/>
            </a:solidFill>
          </a:ln>
        </p:spPr>
        <p:txBody>
          <a:bodyPr wrap="square">
            <a:spAutoFit/>
          </a:bodyPr>
          <a:lstStyle/>
          <a:p>
            <a:pPr algn="ctr"/>
            <a:r>
              <a:rPr lang="en-US" b="1" u="sng" dirty="0">
                <a:latin typeface="+mj-lt"/>
              </a:rPr>
              <a:t>REGION WISE COUNT OF CUSTOMER </a:t>
            </a:r>
            <a:endParaRPr lang="en-IN" u="sng" dirty="0">
              <a:latin typeface="+mj-lt"/>
            </a:endParaRPr>
          </a:p>
        </p:txBody>
      </p:sp>
      <p:sp>
        <p:nvSpPr>
          <p:cNvPr id="6" name="Rectangle 5">
            <a:extLst>
              <a:ext uri="{FF2B5EF4-FFF2-40B4-BE49-F238E27FC236}">
                <a16:creationId xmlns:a16="http://schemas.microsoft.com/office/drawing/2014/main" id="{5A9AA79F-E5F9-4091-94CA-64E333CA1A8F}"/>
              </a:ext>
            </a:extLst>
          </p:cNvPr>
          <p:cNvSpPr/>
          <p:nvPr/>
        </p:nvSpPr>
        <p:spPr>
          <a:xfrm>
            <a:off x="161389" y="2781218"/>
            <a:ext cx="4623787" cy="584775"/>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Mostly customer are Belongs from England and Scotland.</a:t>
            </a:r>
          </a:p>
        </p:txBody>
      </p:sp>
      <p:pic>
        <p:nvPicPr>
          <p:cNvPr id="7" name="Picture 6">
            <a:extLst>
              <a:ext uri="{FF2B5EF4-FFF2-40B4-BE49-F238E27FC236}">
                <a16:creationId xmlns:a16="http://schemas.microsoft.com/office/drawing/2014/main" id="{964D456C-2591-4AB2-A4DB-6F79A1C608CB}"/>
              </a:ext>
            </a:extLst>
          </p:cNvPr>
          <p:cNvPicPr>
            <a:picLocks noChangeAspect="1"/>
          </p:cNvPicPr>
          <p:nvPr/>
        </p:nvPicPr>
        <p:blipFill>
          <a:blip r:embed="rId2"/>
          <a:stretch>
            <a:fillRect/>
          </a:stretch>
        </p:blipFill>
        <p:spPr>
          <a:xfrm>
            <a:off x="5025376" y="831273"/>
            <a:ext cx="6862212" cy="42775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503FAF5A-DCA1-4419-B4F7-3990B4DE215A}"/>
              </a:ext>
            </a:extLst>
          </p:cNvPr>
          <p:cNvSpPr/>
          <p:nvPr/>
        </p:nvSpPr>
        <p:spPr>
          <a:xfrm>
            <a:off x="161392" y="1145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TASK-6</a:t>
            </a:r>
            <a:endParaRPr lang="en-IN" sz="2400" b="1" u="sng" dirty="0">
              <a:solidFill>
                <a:schemeClr val="bg1"/>
              </a:solidFill>
              <a:latin typeface="+mj-lt"/>
            </a:endParaRPr>
          </a:p>
        </p:txBody>
      </p:sp>
      <p:sp>
        <p:nvSpPr>
          <p:cNvPr id="9" name="Rectangle 8">
            <a:extLst>
              <a:ext uri="{FF2B5EF4-FFF2-40B4-BE49-F238E27FC236}">
                <a16:creationId xmlns:a16="http://schemas.microsoft.com/office/drawing/2014/main" id="{3FD7483E-1688-443E-A841-9E1F799E6666}"/>
              </a:ext>
            </a:extLst>
          </p:cNvPr>
          <p:cNvSpPr/>
          <p:nvPr/>
        </p:nvSpPr>
        <p:spPr>
          <a:xfrm>
            <a:off x="161391" y="790445"/>
            <a:ext cx="4623787" cy="584775"/>
          </a:xfrm>
          <a:prstGeom prst="rect">
            <a:avLst/>
          </a:prstGeom>
          <a:ln>
            <a:solidFill>
              <a:schemeClr val="accent1"/>
            </a:solidFill>
          </a:ln>
        </p:spPr>
        <p:txBody>
          <a:bodyPr wrap="square">
            <a:spAutoFit/>
          </a:bodyPr>
          <a:lstStyle/>
          <a:p>
            <a:r>
              <a:rPr lang="en-US" sz="1600" b="1" dirty="0">
                <a:solidFill>
                  <a:schemeClr val="bg1"/>
                </a:solidFill>
                <a:latin typeface="+mj-lt"/>
              </a:rPr>
              <a:t>Display the Region wise count of customer.</a:t>
            </a:r>
          </a:p>
        </p:txBody>
      </p:sp>
    </p:spTree>
    <p:extLst>
      <p:ext uri="{BB962C8B-B14F-4D97-AF65-F5344CB8AC3E}">
        <p14:creationId xmlns:p14="http://schemas.microsoft.com/office/powerpoint/2010/main" val="116181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17</a:t>
            </a:fld>
            <a:endParaRPr lang="en-US" noProof="0"/>
          </a:p>
        </p:txBody>
      </p:sp>
      <p:sp>
        <p:nvSpPr>
          <p:cNvPr id="5" name="Rectangle 4">
            <a:extLst>
              <a:ext uri="{FF2B5EF4-FFF2-40B4-BE49-F238E27FC236}">
                <a16:creationId xmlns:a16="http://schemas.microsoft.com/office/drawing/2014/main" id="{2140958C-3E76-448C-9EF0-E17E01D4C217}"/>
              </a:ext>
            </a:extLst>
          </p:cNvPr>
          <p:cNvSpPr/>
          <p:nvPr/>
        </p:nvSpPr>
        <p:spPr>
          <a:xfrm>
            <a:off x="161390" y="2217636"/>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6" name="Rectangle 5">
            <a:extLst>
              <a:ext uri="{FF2B5EF4-FFF2-40B4-BE49-F238E27FC236}">
                <a16:creationId xmlns:a16="http://schemas.microsoft.com/office/drawing/2014/main" id="{CCC37899-EAB7-46AE-A468-949386AA084D}"/>
              </a:ext>
            </a:extLst>
          </p:cNvPr>
          <p:cNvSpPr/>
          <p:nvPr/>
        </p:nvSpPr>
        <p:spPr>
          <a:xfrm>
            <a:off x="5025376" y="114515"/>
            <a:ext cx="6862212" cy="646331"/>
          </a:xfrm>
          <a:prstGeom prst="rect">
            <a:avLst/>
          </a:prstGeom>
          <a:ln>
            <a:solidFill>
              <a:srgbClr val="FF0000"/>
            </a:solidFill>
          </a:ln>
        </p:spPr>
        <p:txBody>
          <a:bodyPr wrap="square">
            <a:spAutoFit/>
          </a:bodyPr>
          <a:lstStyle/>
          <a:p>
            <a:pPr algn="ctr"/>
            <a:r>
              <a:rPr lang="en-US" b="1" u="sng" dirty="0">
                <a:latin typeface="+mj-lt"/>
              </a:rPr>
              <a:t> AGE GROUP WISE ATTRITED AND CUSTOMER COUNT</a:t>
            </a:r>
            <a:endParaRPr lang="en-IN" u="sng" dirty="0">
              <a:latin typeface="+mj-lt"/>
            </a:endParaRPr>
          </a:p>
        </p:txBody>
      </p:sp>
      <p:sp>
        <p:nvSpPr>
          <p:cNvPr id="7" name="Rectangle 6">
            <a:extLst>
              <a:ext uri="{FF2B5EF4-FFF2-40B4-BE49-F238E27FC236}">
                <a16:creationId xmlns:a16="http://schemas.microsoft.com/office/drawing/2014/main" id="{DDCAC1F6-FF99-4809-A9ED-3CEA41D801FD}"/>
              </a:ext>
            </a:extLst>
          </p:cNvPr>
          <p:cNvSpPr/>
          <p:nvPr/>
        </p:nvSpPr>
        <p:spPr>
          <a:xfrm>
            <a:off x="161390" y="2936942"/>
            <a:ext cx="4623787" cy="584775"/>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 Total 329 customer are </a:t>
            </a:r>
            <a:r>
              <a:rPr lang="en-US" sz="1600" b="1" dirty="0" err="1">
                <a:solidFill>
                  <a:schemeClr val="bg1"/>
                </a:solidFill>
                <a:latin typeface="+mj-lt"/>
              </a:rPr>
              <a:t>Attrited</a:t>
            </a:r>
            <a:r>
              <a:rPr lang="en-US" sz="1600" b="1" dirty="0">
                <a:solidFill>
                  <a:schemeClr val="bg1"/>
                </a:solidFill>
                <a:latin typeface="+mj-lt"/>
              </a:rPr>
              <a:t> in the 44 Age Group wise .</a:t>
            </a:r>
          </a:p>
        </p:txBody>
      </p:sp>
      <p:pic>
        <p:nvPicPr>
          <p:cNvPr id="2" name="Picture 1">
            <a:extLst>
              <a:ext uri="{FF2B5EF4-FFF2-40B4-BE49-F238E27FC236}">
                <a16:creationId xmlns:a16="http://schemas.microsoft.com/office/drawing/2014/main" id="{EDA247FE-D534-44F0-8672-C7146F277BB2}"/>
              </a:ext>
            </a:extLst>
          </p:cNvPr>
          <p:cNvPicPr>
            <a:picLocks noChangeAspect="1"/>
          </p:cNvPicPr>
          <p:nvPr/>
        </p:nvPicPr>
        <p:blipFill>
          <a:blip r:embed="rId2"/>
          <a:stretch>
            <a:fillRect/>
          </a:stretch>
        </p:blipFill>
        <p:spPr>
          <a:xfrm>
            <a:off x="5025376" y="992261"/>
            <a:ext cx="6862212" cy="4289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C752134A-A044-475F-87B9-C6E9073BC3D9}"/>
              </a:ext>
            </a:extLst>
          </p:cNvPr>
          <p:cNvSpPr/>
          <p:nvPr/>
        </p:nvSpPr>
        <p:spPr>
          <a:xfrm>
            <a:off x="161392" y="1145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TASK-7</a:t>
            </a:r>
            <a:endParaRPr lang="en-IN" sz="2400" b="1" u="sng" dirty="0">
              <a:solidFill>
                <a:schemeClr val="bg1"/>
              </a:solidFill>
              <a:latin typeface="+mj-lt"/>
            </a:endParaRPr>
          </a:p>
        </p:txBody>
      </p:sp>
      <p:sp>
        <p:nvSpPr>
          <p:cNvPr id="9" name="Rectangle 8">
            <a:extLst>
              <a:ext uri="{FF2B5EF4-FFF2-40B4-BE49-F238E27FC236}">
                <a16:creationId xmlns:a16="http://schemas.microsoft.com/office/drawing/2014/main" id="{2CCBF18F-C588-48AE-8FB5-D8A0A08D0833}"/>
              </a:ext>
            </a:extLst>
          </p:cNvPr>
          <p:cNvSpPr/>
          <p:nvPr/>
        </p:nvSpPr>
        <p:spPr>
          <a:xfrm>
            <a:off x="161391" y="790445"/>
            <a:ext cx="4623787" cy="584775"/>
          </a:xfrm>
          <a:prstGeom prst="rect">
            <a:avLst/>
          </a:prstGeom>
          <a:ln>
            <a:solidFill>
              <a:schemeClr val="accent1"/>
            </a:solidFill>
          </a:ln>
        </p:spPr>
        <p:txBody>
          <a:bodyPr wrap="square">
            <a:spAutoFit/>
          </a:bodyPr>
          <a:lstStyle/>
          <a:p>
            <a:r>
              <a:rPr lang="en-US" sz="1600" b="1" dirty="0">
                <a:solidFill>
                  <a:schemeClr val="bg1"/>
                </a:solidFill>
                <a:latin typeface="+mj-lt"/>
              </a:rPr>
              <a:t>Display the Age group Wise Attired and Existing Customer.</a:t>
            </a:r>
          </a:p>
        </p:txBody>
      </p:sp>
    </p:spTree>
    <p:extLst>
      <p:ext uri="{BB962C8B-B14F-4D97-AF65-F5344CB8AC3E}">
        <p14:creationId xmlns:p14="http://schemas.microsoft.com/office/powerpoint/2010/main" val="4263133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18</a:t>
            </a:fld>
            <a:endParaRPr lang="en-US" noProof="0"/>
          </a:p>
        </p:txBody>
      </p:sp>
      <p:sp>
        <p:nvSpPr>
          <p:cNvPr id="4" name="Rectangle 3">
            <a:extLst>
              <a:ext uri="{FF2B5EF4-FFF2-40B4-BE49-F238E27FC236}">
                <a16:creationId xmlns:a16="http://schemas.microsoft.com/office/drawing/2014/main" id="{615B48BE-F50B-4584-8D9B-264E507B61A8}"/>
              </a:ext>
            </a:extLst>
          </p:cNvPr>
          <p:cNvSpPr/>
          <p:nvPr/>
        </p:nvSpPr>
        <p:spPr>
          <a:xfrm>
            <a:off x="103201" y="2052463"/>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5" name="Rectangle 4">
            <a:extLst>
              <a:ext uri="{FF2B5EF4-FFF2-40B4-BE49-F238E27FC236}">
                <a16:creationId xmlns:a16="http://schemas.microsoft.com/office/drawing/2014/main" id="{F60FE6E8-4158-4C49-9C4E-6EB294B1D944}"/>
              </a:ext>
            </a:extLst>
          </p:cNvPr>
          <p:cNvSpPr/>
          <p:nvPr/>
        </p:nvSpPr>
        <p:spPr>
          <a:xfrm>
            <a:off x="5025376" y="114515"/>
            <a:ext cx="6862212" cy="646331"/>
          </a:xfrm>
          <a:prstGeom prst="rect">
            <a:avLst/>
          </a:prstGeom>
          <a:ln>
            <a:solidFill>
              <a:srgbClr val="FF0000"/>
            </a:solidFill>
          </a:ln>
        </p:spPr>
        <p:txBody>
          <a:bodyPr wrap="square">
            <a:spAutoFit/>
          </a:bodyPr>
          <a:lstStyle/>
          <a:p>
            <a:pPr lvl="1" algn="ctr"/>
            <a:r>
              <a:rPr lang="en-US" b="1" u="sng" dirty="0">
                <a:latin typeface="+mj-lt"/>
              </a:rPr>
              <a:t>DEPENDENT WISE COUNT OF ATTRITED AND CUSTOMER </a:t>
            </a:r>
            <a:endParaRPr lang="en-IN" u="sng" dirty="0">
              <a:latin typeface="+mj-lt"/>
            </a:endParaRPr>
          </a:p>
        </p:txBody>
      </p:sp>
      <p:sp>
        <p:nvSpPr>
          <p:cNvPr id="6" name="Rectangle 5">
            <a:extLst>
              <a:ext uri="{FF2B5EF4-FFF2-40B4-BE49-F238E27FC236}">
                <a16:creationId xmlns:a16="http://schemas.microsoft.com/office/drawing/2014/main" id="{A21134F7-10E5-4C30-AF23-A587754BD66B}"/>
              </a:ext>
            </a:extLst>
          </p:cNvPr>
          <p:cNvSpPr/>
          <p:nvPr/>
        </p:nvSpPr>
        <p:spPr>
          <a:xfrm>
            <a:off x="103201" y="2775872"/>
            <a:ext cx="4623787" cy="584775"/>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Those are 2 and 3 Dependent the Attrition Count is High.</a:t>
            </a:r>
          </a:p>
        </p:txBody>
      </p:sp>
      <p:pic>
        <p:nvPicPr>
          <p:cNvPr id="7" name="Picture 6">
            <a:extLst>
              <a:ext uri="{FF2B5EF4-FFF2-40B4-BE49-F238E27FC236}">
                <a16:creationId xmlns:a16="http://schemas.microsoft.com/office/drawing/2014/main" id="{6C4535C0-C3F9-4EB7-A4F3-A870B339E228}"/>
              </a:ext>
            </a:extLst>
          </p:cNvPr>
          <p:cNvPicPr>
            <a:picLocks noChangeAspect="1"/>
          </p:cNvPicPr>
          <p:nvPr/>
        </p:nvPicPr>
        <p:blipFill>
          <a:blip r:embed="rId2"/>
          <a:stretch>
            <a:fillRect/>
          </a:stretch>
        </p:blipFill>
        <p:spPr>
          <a:xfrm>
            <a:off x="5025376" y="1082832"/>
            <a:ext cx="6862212" cy="4287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9544B991-33A8-4C8E-A4CA-3C1706ACDB68}"/>
              </a:ext>
            </a:extLst>
          </p:cNvPr>
          <p:cNvSpPr/>
          <p:nvPr/>
        </p:nvSpPr>
        <p:spPr>
          <a:xfrm>
            <a:off x="161392" y="1145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TASK-8</a:t>
            </a:r>
            <a:endParaRPr lang="en-IN" sz="2400" b="1" u="sng" dirty="0">
              <a:solidFill>
                <a:schemeClr val="bg1"/>
              </a:solidFill>
              <a:latin typeface="+mj-lt"/>
            </a:endParaRPr>
          </a:p>
        </p:txBody>
      </p:sp>
      <p:sp>
        <p:nvSpPr>
          <p:cNvPr id="9" name="Rectangle 8">
            <a:extLst>
              <a:ext uri="{FF2B5EF4-FFF2-40B4-BE49-F238E27FC236}">
                <a16:creationId xmlns:a16="http://schemas.microsoft.com/office/drawing/2014/main" id="{7BCB0CE9-BEBA-4142-8670-2A26DB589807}"/>
              </a:ext>
            </a:extLst>
          </p:cNvPr>
          <p:cNvSpPr/>
          <p:nvPr/>
        </p:nvSpPr>
        <p:spPr>
          <a:xfrm>
            <a:off x="161391" y="790445"/>
            <a:ext cx="4623787" cy="584775"/>
          </a:xfrm>
          <a:prstGeom prst="rect">
            <a:avLst/>
          </a:prstGeom>
          <a:ln>
            <a:solidFill>
              <a:schemeClr val="accent1"/>
            </a:solidFill>
          </a:ln>
        </p:spPr>
        <p:txBody>
          <a:bodyPr wrap="square">
            <a:spAutoFit/>
          </a:bodyPr>
          <a:lstStyle/>
          <a:p>
            <a:r>
              <a:rPr lang="en-US" sz="1600" b="1" dirty="0">
                <a:solidFill>
                  <a:schemeClr val="bg1"/>
                </a:solidFill>
                <a:latin typeface="+mj-lt"/>
              </a:rPr>
              <a:t>Display the Dependent wise of Attired and Existing Customer.</a:t>
            </a:r>
          </a:p>
        </p:txBody>
      </p:sp>
    </p:spTree>
    <p:extLst>
      <p:ext uri="{BB962C8B-B14F-4D97-AF65-F5344CB8AC3E}">
        <p14:creationId xmlns:p14="http://schemas.microsoft.com/office/powerpoint/2010/main" val="304751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19</a:t>
            </a:fld>
            <a:endParaRPr lang="en-US" noProof="0"/>
          </a:p>
        </p:txBody>
      </p:sp>
      <p:sp>
        <p:nvSpPr>
          <p:cNvPr id="4" name="Rectangle 3">
            <a:extLst>
              <a:ext uri="{FF2B5EF4-FFF2-40B4-BE49-F238E27FC236}">
                <a16:creationId xmlns:a16="http://schemas.microsoft.com/office/drawing/2014/main" id="{9520AE7E-1020-4270-9A06-D6A257F55A4C}"/>
              </a:ext>
            </a:extLst>
          </p:cNvPr>
          <p:cNvSpPr/>
          <p:nvPr/>
        </p:nvSpPr>
        <p:spPr>
          <a:xfrm>
            <a:off x="103203" y="2076319"/>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5" name="Rectangle 4">
            <a:extLst>
              <a:ext uri="{FF2B5EF4-FFF2-40B4-BE49-F238E27FC236}">
                <a16:creationId xmlns:a16="http://schemas.microsoft.com/office/drawing/2014/main" id="{06C72A7E-6FCB-4EB1-8871-59981CB9BBAF}"/>
              </a:ext>
            </a:extLst>
          </p:cNvPr>
          <p:cNvSpPr/>
          <p:nvPr/>
        </p:nvSpPr>
        <p:spPr>
          <a:xfrm>
            <a:off x="5025376" y="114515"/>
            <a:ext cx="6862212" cy="369332"/>
          </a:xfrm>
          <a:prstGeom prst="rect">
            <a:avLst/>
          </a:prstGeom>
          <a:ln>
            <a:solidFill>
              <a:srgbClr val="FF0000"/>
            </a:solidFill>
          </a:ln>
        </p:spPr>
        <p:txBody>
          <a:bodyPr wrap="square">
            <a:spAutoFit/>
          </a:bodyPr>
          <a:lstStyle/>
          <a:p>
            <a:pPr algn="ctr"/>
            <a:r>
              <a:rPr lang="en-US" b="1" u="sng" dirty="0">
                <a:latin typeface="+mj-lt"/>
              </a:rPr>
              <a:t>AVERAGE UTLIZATION VS CREDIT</a:t>
            </a:r>
            <a:endParaRPr lang="en-IN" u="sng" dirty="0">
              <a:latin typeface="+mj-lt"/>
            </a:endParaRPr>
          </a:p>
        </p:txBody>
      </p:sp>
      <p:sp>
        <p:nvSpPr>
          <p:cNvPr id="6" name="Rectangle 5">
            <a:extLst>
              <a:ext uri="{FF2B5EF4-FFF2-40B4-BE49-F238E27FC236}">
                <a16:creationId xmlns:a16="http://schemas.microsoft.com/office/drawing/2014/main" id="{A4193D4E-CBB9-444C-ABB2-2576DC0C6D5D}"/>
              </a:ext>
            </a:extLst>
          </p:cNvPr>
          <p:cNvSpPr/>
          <p:nvPr/>
        </p:nvSpPr>
        <p:spPr>
          <a:xfrm>
            <a:off x="103203" y="2741759"/>
            <a:ext cx="4623787" cy="830997"/>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Mostly Graduate Customer are from Graduation and High schools Education. </a:t>
            </a:r>
          </a:p>
        </p:txBody>
      </p:sp>
      <p:pic>
        <p:nvPicPr>
          <p:cNvPr id="7" name="Picture 6">
            <a:extLst>
              <a:ext uri="{FF2B5EF4-FFF2-40B4-BE49-F238E27FC236}">
                <a16:creationId xmlns:a16="http://schemas.microsoft.com/office/drawing/2014/main" id="{B054C79D-EC02-40A4-BAA0-360F22C86312}"/>
              </a:ext>
            </a:extLst>
          </p:cNvPr>
          <p:cNvPicPr>
            <a:picLocks noChangeAspect="1"/>
          </p:cNvPicPr>
          <p:nvPr/>
        </p:nvPicPr>
        <p:blipFill>
          <a:blip r:embed="rId2"/>
          <a:stretch>
            <a:fillRect/>
          </a:stretch>
        </p:blipFill>
        <p:spPr>
          <a:xfrm>
            <a:off x="5073104" y="814649"/>
            <a:ext cx="6862211" cy="44389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5F6F2E0A-798D-4ACE-A14C-8971DC5A9102}"/>
              </a:ext>
            </a:extLst>
          </p:cNvPr>
          <p:cNvSpPr/>
          <p:nvPr/>
        </p:nvSpPr>
        <p:spPr>
          <a:xfrm>
            <a:off x="161392" y="1145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TASK-9</a:t>
            </a:r>
            <a:endParaRPr lang="en-IN" sz="2400" b="1" u="sng" dirty="0">
              <a:solidFill>
                <a:schemeClr val="bg1"/>
              </a:solidFill>
              <a:latin typeface="+mj-lt"/>
            </a:endParaRPr>
          </a:p>
        </p:txBody>
      </p:sp>
      <p:sp>
        <p:nvSpPr>
          <p:cNvPr id="9" name="Rectangle 8">
            <a:extLst>
              <a:ext uri="{FF2B5EF4-FFF2-40B4-BE49-F238E27FC236}">
                <a16:creationId xmlns:a16="http://schemas.microsoft.com/office/drawing/2014/main" id="{ED4D469A-83F1-4291-B288-816D271249FC}"/>
              </a:ext>
            </a:extLst>
          </p:cNvPr>
          <p:cNvSpPr/>
          <p:nvPr/>
        </p:nvSpPr>
        <p:spPr>
          <a:xfrm>
            <a:off x="161391" y="790445"/>
            <a:ext cx="4623787" cy="584775"/>
          </a:xfrm>
          <a:prstGeom prst="rect">
            <a:avLst/>
          </a:prstGeom>
          <a:ln>
            <a:solidFill>
              <a:schemeClr val="accent1"/>
            </a:solidFill>
          </a:ln>
        </p:spPr>
        <p:txBody>
          <a:bodyPr wrap="square">
            <a:spAutoFit/>
          </a:bodyPr>
          <a:lstStyle/>
          <a:p>
            <a:r>
              <a:rPr lang="en-US" sz="1600" b="1" dirty="0">
                <a:solidFill>
                  <a:schemeClr val="bg1"/>
                </a:solidFill>
                <a:latin typeface="+mj-lt"/>
              </a:rPr>
              <a:t>Display the Education Wise count of Customer.</a:t>
            </a:r>
          </a:p>
        </p:txBody>
      </p:sp>
    </p:spTree>
    <p:extLst>
      <p:ext uri="{BB962C8B-B14F-4D97-AF65-F5344CB8AC3E}">
        <p14:creationId xmlns:p14="http://schemas.microsoft.com/office/powerpoint/2010/main" val="275266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2403B-9B51-491B-81D2-063FF238D2F9}"/>
              </a:ext>
            </a:extLst>
          </p:cNvPr>
          <p:cNvSpPr>
            <a:spLocks noGrp="1"/>
          </p:cNvSpPr>
          <p:nvPr>
            <p:ph type="sldNum" sz="quarter" idx="12"/>
          </p:nvPr>
        </p:nvSpPr>
        <p:spPr/>
        <p:txBody>
          <a:bodyPr/>
          <a:lstStyle/>
          <a:p>
            <a:fld id="{13D2E340-0663-474B-992C-9192B5C45E57}" type="slidenum">
              <a:rPr lang="en-US" noProof="0" smtClean="0"/>
              <a:t>2</a:t>
            </a:fld>
            <a:endParaRPr lang="en-US" noProof="0"/>
          </a:p>
        </p:txBody>
      </p:sp>
      <p:sp>
        <p:nvSpPr>
          <p:cNvPr id="6" name="Title 1">
            <a:extLst>
              <a:ext uri="{FF2B5EF4-FFF2-40B4-BE49-F238E27FC236}">
                <a16:creationId xmlns:a16="http://schemas.microsoft.com/office/drawing/2014/main" id="{4FAB824D-ADEF-458F-84BE-FDBFDCE51036}"/>
              </a:ext>
            </a:extLst>
          </p:cNvPr>
          <p:cNvSpPr txBox="1">
            <a:spLocks/>
          </p:cNvSpPr>
          <p:nvPr/>
        </p:nvSpPr>
        <p:spPr>
          <a:xfrm>
            <a:off x="814645" y="2485506"/>
            <a:ext cx="10449100" cy="714894"/>
          </a:xfrm>
          <a:prstGeom prst="rect">
            <a:avLst/>
          </a:prstGeom>
          <a:ln>
            <a:solidFill>
              <a:srgbClr val="FF0000"/>
            </a:solidFill>
          </a:ln>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3500" b="1" u="sng" dirty="0"/>
              <a:t>BANK CUSTOMER CHURN DATA ANALYSIS</a:t>
            </a:r>
          </a:p>
        </p:txBody>
      </p:sp>
      <p:sp>
        <p:nvSpPr>
          <p:cNvPr id="9" name="Title 1">
            <a:extLst>
              <a:ext uri="{FF2B5EF4-FFF2-40B4-BE49-F238E27FC236}">
                <a16:creationId xmlns:a16="http://schemas.microsoft.com/office/drawing/2014/main" id="{46A524AA-9064-44E4-9033-4FED561B6C4B}"/>
              </a:ext>
            </a:extLst>
          </p:cNvPr>
          <p:cNvSpPr txBox="1">
            <a:spLocks/>
          </p:cNvSpPr>
          <p:nvPr/>
        </p:nvSpPr>
        <p:spPr>
          <a:xfrm>
            <a:off x="814646" y="182880"/>
            <a:ext cx="4921135" cy="631767"/>
          </a:xfrm>
          <a:prstGeom prst="rect">
            <a:avLst/>
          </a:prstGeom>
          <a:ln>
            <a:solidFill>
              <a:srgbClr val="FF0000"/>
            </a:solidFill>
          </a:ln>
        </p:spPr>
        <p:txBody>
          <a:bodyPr vert="horz" lIns="91440" tIns="45720" rIns="91440" bIns="45720" rtlCol="0" anchor="ctr">
            <a:normAutofit fontScale="75000" lnSpcReduction="2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4000" b="1" u="sng" dirty="0"/>
              <a:t>PROJECT OBJECTIVE</a:t>
            </a:r>
          </a:p>
        </p:txBody>
      </p:sp>
      <p:sp>
        <p:nvSpPr>
          <p:cNvPr id="5" name="Rectangle 4">
            <a:extLst>
              <a:ext uri="{FF2B5EF4-FFF2-40B4-BE49-F238E27FC236}">
                <a16:creationId xmlns:a16="http://schemas.microsoft.com/office/drawing/2014/main" id="{F256BB20-7FDD-4779-8F73-7CC19D19F995}"/>
              </a:ext>
            </a:extLst>
          </p:cNvPr>
          <p:cNvSpPr/>
          <p:nvPr/>
        </p:nvSpPr>
        <p:spPr>
          <a:xfrm>
            <a:off x="814645" y="1121909"/>
            <a:ext cx="10449100" cy="923330"/>
          </a:xfrm>
          <a:prstGeom prst="rect">
            <a:avLst/>
          </a:prstGeom>
          <a:ln>
            <a:solidFill>
              <a:schemeClr val="accent1"/>
            </a:solidFill>
          </a:ln>
        </p:spPr>
        <p:txBody>
          <a:bodyPr wrap="square">
            <a:spAutoFit/>
          </a:bodyPr>
          <a:lstStyle/>
          <a:p>
            <a:r>
              <a:rPr lang="en-US" b="1" dirty="0">
                <a:latin typeface="+mj-lt"/>
              </a:rPr>
              <a:t>Analyze the customer data of a North American bank and build an interactive dashboard using Tableau. Building a dashboard will involve analyzing the data and presenting the results using appropriate charts/graphs.</a:t>
            </a:r>
            <a:endParaRPr lang="en-US" b="1" dirty="0">
              <a:effectLst/>
              <a:latin typeface="+mj-lt"/>
            </a:endParaRPr>
          </a:p>
        </p:txBody>
      </p:sp>
      <p:sp>
        <p:nvSpPr>
          <p:cNvPr id="7" name="Rectangle 6">
            <a:extLst>
              <a:ext uri="{FF2B5EF4-FFF2-40B4-BE49-F238E27FC236}">
                <a16:creationId xmlns:a16="http://schemas.microsoft.com/office/drawing/2014/main" id="{27904B7A-37D4-46B2-84C1-A89AD5193B72}"/>
              </a:ext>
            </a:extLst>
          </p:cNvPr>
          <p:cNvSpPr/>
          <p:nvPr/>
        </p:nvSpPr>
        <p:spPr>
          <a:xfrm>
            <a:off x="814645" y="3521033"/>
            <a:ext cx="10449100" cy="1200329"/>
          </a:xfrm>
          <a:prstGeom prst="rect">
            <a:avLst/>
          </a:prstGeom>
          <a:ln>
            <a:solidFill>
              <a:schemeClr val="accent1"/>
            </a:solidFill>
          </a:ln>
        </p:spPr>
        <p:txBody>
          <a:bodyPr wrap="square">
            <a:spAutoFit/>
          </a:bodyPr>
          <a:lstStyle/>
          <a:p>
            <a:r>
              <a:rPr lang="en-US" b="1" dirty="0">
                <a:latin typeface="+mj-lt"/>
              </a:rPr>
              <a:t>A certain bank in North America wants to perform customer churn analysis, as the credit card business of the bank is not performing very well. Churn analysis will help the bank evaluate the customers who have stopped purchasing the credit card of the bank and figure out measures to reduce the bank's customer loss rate.</a:t>
            </a:r>
          </a:p>
        </p:txBody>
      </p:sp>
    </p:spTree>
    <p:extLst>
      <p:ext uri="{BB962C8B-B14F-4D97-AF65-F5344CB8AC3E}">
        <p14:creationId xmlns:p14="http://schemas.microsoft.com/office/powerpoint/2010/main" val="285635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CF396-A8D7-44B2-B83D-08447178AB2D}"/>
              </a:ext>
            </a:extLst>
          </p:cNvPr>
          <p:cNvSpPr>
            <a:spLocks noGrp="1"/>
          </p:cNvSpPr>
          <p:nvPr>
            <p:ph type="sldNum" sz="quarter" idx="12"/>
          </p:nvPr>
        </p:nvSpPr>
        <p:spPr/>
        <p:txBody>
          <a:bodyPr/>
          <a:lstStyle/>
          <a:p>
            <a:fld id="{13D2E340-0663-474B-992C-9192B5C45E57}" type="slidenum">
              <a:rPr lang="en-US" noProof="0" smtClean="0"/>
              <a:t>20</a:t>
            </a:fld>
            <a:endParaRPr lang="en-US" noProof="0"/>
          </a:p>
        </p:txBody>
      </p:sp>
      <p:sp>
        <p:nvSpPr>
          <p:cNvPr id="4" name="Title 1">
            <a:extLst>
              <a:ext uri="{FF2B5EF4-FFF2-40B4-BE49-F238E27FC236}">
                <a16:creationId xmlns:a16="http://schemas.microsoft.com/office/drawing/2014/main" id="{0307321C-831E-45AE-83AC-1F5A05CFFFC6}"/>
              </a:ext>
            </a:extLst>
          </p:cNvPr>
          <p:cNvSpPr txBox="1">
            <a:spLocks/>
          </p:cNvSpPr>
          <p:nvPr/>
        </p:nvSpPr>
        <p:spPr>
          <a:xfrm>
            <a:off x="4399177" y="83127"/>
            <a:ext cx="3193473" cy="465512"/>
          </a:xfrm>
          <a:prstGeom prst="rect">
            <a:avLst/>
          </a:prstGeom>
          <a:ln>
            <a:solidFill>
              <a:srgbClr val="FF0000"/>
            </a:solidFill>
          </a:ln>
        </p:spPr>
        <p:txBody>
          <a:bodyPr vert="horz" lIns="91440" tIns="45720" rIns="91440" bIns="45720" rtlCol="0" anchor="ctr">
            <a:normAutofit fontScale="97500" lnSpcReduction="1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3300" b="1" u="sng" dirty="0"/>
              <a:t>DASHBOARD</a:t>
            </a:r>
          </a:p>
        </p:txBody>
      </p:sp>
      <p:pic>
        <p:nvPicPr>
          <p:cNvPr id="3" name="Picture 2">
            <a:extLst>
              <a:ext uri="{FF2B5EF4-FFF2-40B4-BE49-F238E27FC236}">
                <a16:creationId xmlns:a16="http://schemas.microsoft.com/office/drawing/2014/main" id="{34C0E996-A3FF-4156-BAB3-BB64E533CFF3}"/>
              </a:ext>
            </a:extLst>
          </p:cNvPr>
          <p:cNvPicPr>
            <a:picLocks noChangeAspect="1"/>
          </p:cNvPicPr>
          <p:nvPr/>
        </p:nvPicPr>
        <p:blipFill>
          <a:blip r:embed="rId2"/>
          <a:stretch>
            <a:fillRect/>
          </a:stretch>
        </p:blipFill>
        <p:spPr>
          <a:xfrm>
            <a:off x="207818" y="681644"/>
            <a:ext cx="11576193" cy="5397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3338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21</a:t>
            </a:fld>
            <a:endParaRPr lang="en-US" noProof="0"/>
          </a:p>
        </p:txBody>
      </p:sp>
      <p:sp>
        <p:nvSpPr>
          <p:cNvPr id="4" name="Rectangle 3">
            <a:extLst>
              <a:ext uri="{FF2B5EF4-FFF2-40B4-BE49-F238E27FC236}">
                <a16:creationId xmlns:a16="http://schemas.microsoft.com/office/drawing/2014/main" id="{43107BD1-6A05-4FCE-8EFE-0022D6499EF1}"/>
              </a:ext>
            </a:extLst>
          </p:cNvPr>
          <p:cNvSpPr/>
          <p:nvPr/>
        </p:nvSpPr>
        <p:spPr>
          <a:xfrm>
            <a:off x="133005" y="122828"/>
            <a:ext cx="4593428"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CONCLUSION</a:t>
            </a:r>
            <a:endParaRPr lang="en-IN" sz="2400" u="sng" dirty="0">
              <a:solidFill>
                <a:schemeClr val="bg1"/>
              </a:solidFill>
              <a:latin typeface="+mj-lt"/>
            </a:endParaRPr>
          </a:p>
        </p:txBody>
      </p:sp>
      <p:sp>
        <p:nvSpPr>
          <p:cNvPr id="5" name="Rectangle 4">
            <a:extLst>
              <a:ext uri="{FF2B5EF4-FFF2-40B4-BE49-F238E27FC236}">
                <a16:creationId xmlns:a16="http://schemas.microsoft.com/office/drawing/2014/main" id="{04B19C83-E0E1-40D2-9566-402A31CA01B7}"/>
              </a:ext>
            </a:extLst>
          </p:cNvPr>
          <p:cNvSpPr/>
          <p:nvPr/>
        </p:nvSpPr>
        <p:spPr>
          <a:xfrm>
            <a:off x="5011069" y="556009"/>
            <a:ext cx="6772942" cy="2062103"/>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US" sz="1600" b="1" dirty="0"/>
              <a:t>There are Total 1627 Customer who are Attired. The Attrition Rate is 57.18% in Female and 42.82%  in Male. Mostly 40-44 and 44-28 Age group are Attired more than other Age Group. Those who Dependent of 2 and 3 are also more Attired. Mostly Existing Customer are Belongs From Blue Card Category but Count of Attired Customer are High as compared to Other Card Category. Those Who are Earning less than $40k and $40k-60k the Attired customer are more. In the Region of England the Attired Customer is Approx. 800</a:t>
            </a:r>
          </a:p>
        </p:txBody>
      </p:sp>
    </p:spTree>
    <p:extLst>
      <p:ext uri="{BB962C8B-B14F-4D97-AF65-F5344CB8AC3E}">
        <p14:creationId xmlns:p14="http://schemas.microsoft.com/office/powerpoint/2010/main" val="156906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448887" y="1246909"/>
            <a:ext cx="4995949" cy="4364182"/>
          </a:xfrm>
        </p:spPr>
        <p:txBody>
          <a:bodyPr>
            <a:normAutofit/>
          </a:bodyPr>
          <a:lstStyle/>
          <a:p>
            <a:pPr algn="r"/>
            <a:r>
              <a:rPr lang="en-US" sz="8800" dirty="0"/>
              <a:t> THANK  YOU </a:t>
            </a:r>
            <a:endParaRPr lang="en-US" sz="5400" dirty="0"/>
          </a:p>
        </p:txBody>
      </p:sp>
      <p:sp>
        <p:nvSpPr>
          <p:cNvPr id="4" name="Title 1">
            <a:extLst>
              <a:ext uri="{FF2B5EF4-FFF2-40B4-BE49-F238E27FC236}">
                <a16:creationId xmlns:a16="http://schemas.microsoft.com/office/drawing/2014/main" id="{1485CA94-FA8D-4F58-A8BA-9D04C86B4B80}"/>
              </a:ext>
            </a:extLst>
          </p:cNvPr>
          <p:cNvSpPr txBox="1">
            <a:spLocks/>
          </p:cNvSpPr>
          <p:nvPr/>
        </p:nvSpPr>
        <p:spPr>
          <a:xfrm>
            <a:off x="5685905" y="4630190"/>
            <a:ext cx="4405745" cy="98090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r"/>
            <a:r>
              <a:rPr lang="en-US" sz="6600" dirty="0"/>
              <a:t> </a:t>
            </a:r>
            <a:r>
              <a:rPr lang="en-US" sz="4400" dirty="0"/>
              <a:t>VIPUL</a:t>
            </a:r>
            <a:r>
              <a:rPr lang="en-US" sz="6600" dirty="0"/>
              <a:t> </a:t>
            </a:r>
            <a:r>
              <a:rPr lang="en-US" sz="4400" dirty="0"/>
              <a:t>GOUR </a:t>
            </a:r>
            <a:endParaRPr lang="en-US" sz="4000" dirty="0"/>
          </a:p>
        </p:txBody>
      </p:sp>
    </p:spTree>
    <p:extLst>
      <p:ext uri="{BB962C8B-B14F-4D97-AF65-F5344CB8AC3E}">
        <p14:creationId xmlns:p14="http://schemas.microsoft.com/office/powerpoint/2010/main" val="56513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CF396-A8D7-44B2-B83D-08447178AB2D}"/>
              </a:ext>
            </a:extLst>
          </p:cNvPr>
          <p:cNvSpPr>
            <a:spLocks noGrp="1"/>
          </p:cNvSpPr>
          <p:nvPr>
            <p:ph type="sldNum" sz="quarter" idx="12"/>
          </p:nvPr>
        </p:nvSpPr>
        <p:spPr/>
        <p:txBody>
          <a:bodyPr/>
          <a:lstStyle/>
          <a:p>
            <a:fld id="{13D2E340-0663-474B-992C-9192B5C45E57}" type="slidenum">
              <a:rPr lang="en-US" noProof="0" smtClean="0"/>
              <a:t>3</a:t>
            </a:fld>
            <a:endParaRPr lang="en-US" noProof="0"/>
          </a:p>
        </p:txBody>
      </p:sp>
      <p:sp>
        <p:nvSpPr>
          <p:cNvPr id="3" name="Rectangle 2">
            <a:extLst>
              <a:ext uri="{FF2B5EF4-FFF2-40B4-BE49-F238E27FC236}">
                <a16:creationId xmlns:a16="http://schemas.microsoft.com/office/drawing/2014/main" id="{19E1BC70-1492-417A-ABC3-FA19561E1558}"/>
              </a:ext>
            </a:extLst>
          </p:cNvPr>
          <p:cNvSpPr/>
          <p:nvPr/>
        </p:nvSpPr>
        <p:spPr>
          <a:xfrm>
            <a:off x="872836" y="1726474"/>
            <a:ext cx="9842269" cy="2585323"/>
          </a:xfrm>
          <a:prstGeom prst="rect">
            <a:avLst/>
          </a:prstGeom>
          <a:ln>
            <a:solidFill>
              <a:schemeClr val="accent1"/>
            </a:solidFill>
          </a:ln>
        </p:spPr>
        <p:txBody>
          <a:bodyPr wrap="square">
            <a:spAutoFit/>
          </a:bodyPr>
          <a:lstStyle/>
          <a:p>
            <a:r>
              <a:rPr lang="en-US" b="1" dirty="0">
                <a:latin typeface="+mj-lt"/>
              </a:rPr>
              <a:t>Perform the below steps on the data before loading the dataset into Tableau Public:</a:t>
            </a:r>
          </a:p>
          <a:p>
            <a:pPr marL="285750" indent="-285750">
              <a:buFont typeface="Wingdings" panose="05000000000000000000" pitchFamily="2" charset="2"/>
              <a:buChar char="q"/>
            </a:pPr>
            <a:r>
              <a:rPr lang="en-US" b="1" dirty="0">
                <a:latin typeface="+mj-lt"/>
              </a:rPr>
              <a:t>Display the summary statistics of the dataset.</a:t>
            </a:r>
          </a:p>
          <a:p>
            <a:pPr marL="285750" indent="-285750">
              <a:buFont typeface="Wingdings" panose="05000000000000000000" pitchFamily="2" charset="2"/>
              <a:buChar char="q"/>
            </a:pPr>
            <a:r>
              <a:rPr lang="en-US" b="1" dirty="0">
                <a:latin typeface="+mj-lt"/>
              </a:rPr>
              <a:t>Identify the outliers in the dataset. (if there any)</a:t>
            </a:r>
          </a:p>
          <a:p>
            <a:pPr marL="285750" indent="-285750">
              <a:buFont typeface="Wingdings" panose="05000000000000000000" pitchFamily="2" charset="2"/>
              <a:buChar char="q"/>
            </a:pPr>
            <a:r>
              <a:rPr lang="en-US" b="1" dirty="0">
                <a:latin typeface="+mj-lt"/>
              </a:rPr>
              <a:t>Identify the missing values in the dataset and display the count of missing values.</a:t>
            </a:r>
          </a:p>
          <a:p>
            <a:br>
              <a:rPr lang="en-US" b="1" dirty="0">
                <a:latin typeface="+mj-lt"/>
              </a:rPr>
            </a:br>
            <a:r>
              <a:rPr lang="en-US" b="1" dirty="0">
                <a:latin typeface="+mj-lt"/>
              </a:rPr>
              <a:t>Perform data imputation, using whichever method suits most logically for the given columns in the dataset.</a:t>
            </a:r>
            <a:endParaRPr lang="en-US" b="1" dirty="0">
              <a:effectLst/>
              <a:latin typeface="+mj-lt"/>
            </a:endParaRPr>
          </a:p>
        </p:txBody>
      </p:sp>
      <p:sp>
        <p:nvSpPr>
          <p:cNvPr id="4" name="Title 1">
            <a:extLst>
              <a:ext uri="{FF2B5EF4-FFF2-40B4-BE49-F238E27FC236}">
                <a16:creationId xmlns:a16="http://schemas.microsoft.com/office/drawing/2014/main" id="{0307321C-831E-45AE-83AC-1F5A05CFFFC6}"/>
              </a:ext>
            </a:extLst>
          </p:cNvPr>
          <p:cNvSpPr txBox="1">
            <a:spLocks/>
          </p:cNvSpPr>
          <p:nvPr/>
        </p:nvSpPr>
        <p:spPr>
          <a:xfrm>
            <a:off x="1388224" y="249382"/>
            <a:ext cx="8811492" cy="631767"/>
          </a:xfrm>
          <a:prstGeom prst="rect">
            <a:avLst/>
          </a:prstGeom>
          <a:ln>
            <a:solidFill>
              <a:srgbClr val="FF0000"/>
            </a:solidFill>
          </a:ln>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4000" b="1" u="sng" dirty="0"/>
              <a:t>DATA CLEANING CONDITION </a:t>
            </a:r>
          </a:p>
        </p:txBody>
      </p:sp>
    </p:spTree>
    <p:extLst>
      <p:ext uri="{BB962C8B-B14F-4D97-AF65-F5344CB8AC3E}">
        <p14:creationId xmlns:p14="http://schemas.microsoft.com/office/powerpoint/2010/main" val="64135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4</a:t>
            </a:fld>
            <a:endParaRPr lang="en-US" noProof="0"/>
          </a:p>
        </p:txBody>
      </p:sp>
      <p:sp>
        <p:nvSpPr>
          <p:cNvPr id="5" name="Title 1">
            <a:extLst>
              <a:ext uri="{FF2B5EF4-FFF2-40B4-BE49-F238E27FC236}">
                <a16:creationId xmlns:a16="http://schemas.microsoft.com/office/drawing/2014/main" id="{AC7153B0-40E8-4591-9C9A-FF7F1B3665B7}"/>
              </a:ext>
            </a:extLst>
          </p:cNvPr>
          <p:cNvSpPr txBox="1">
            <a:spLocks/>
          </p:cNvSpPr>
          <p:nvPr/>
        </p:nvSpPr>
        <p:spPr>
          <a:xfrm>
            <a:off x="83124" y="182879"/>
            <a:ext cx="4746571" cy="498765"/>
          </a:xfrm>
          <a:prstGeom prst="rect">
            <a:avLst/>
          </a:prstGeom>
          <a:ln>
            <a:solidFill>
              <a:srgbClr val="FF0000"/>
            </a:solidFill>
          </a:ln>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2400" b="1" i="0" u="sng" dirty="0">
                <a:solidFill>
                  <a:schemeClr val="bg1"/>
                </a:solidFill>
              </a:rPr>
              <a:t>DATA CLEANING PROCESS </a:t>
            </a:r>
          </a:p>
        </p:txBody>
      </p:sp>
      <p:sp>
        <p:nvSpPr>
          <p:cNvPr id="4" name="Rectangle 3">
            <a:extLst>
              <a:ext uri="{FF2B5EF4-FFF2-40B4-BE49-F238E27FC236}">
                <a16:creationId xmlns:a16="http://schemas.microsoft.com/office/drawing/2014/main" id="{5D65E2F0-E93E-49B9-AC8A-31641DBDDE39}"/>
              </a:ext>
            </a:extLst>
          </p:cNvPr>
          <p:cNvSpPr/>
          <p:nvPr/>
        </p:nvSpPr>
        <p:spPr>
          <a:xfrm>
            <a:off x="83125" y="761225"/>
            <a:ext cx="4746570" cy="3539430"/>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After importing Specialized Library, load the data in csv file.</a:t>
            </a:r>
          </a:p>
          <a:p>
            <a:pPr marL="285750" indent="-285750">
              <a:buFont typeface="Wingdings" panose="05000000000000000000" pitchFamily="2" charset="2"/>
              <a:buChar char="q"/>
            </a:pPr>
            <a:r>
              <a:rPr lang="en-US" sz="1600" b="1" dirty="0">
                <a:solidFill>
                  <a:schemeClr val="bg1"/>
                </a:solidFill>
                <a:latin typeface="+mj-lt"/>
              </a:rPr>
              <a:t>Understanding The Data at Level 0,The shape of the data is 10,127 Rows and 20 Columns.</a:t>
            </a:r>
          </a:p>
          <a:p>
            <a:pPr marL="285750" indent="-285750">
              <a:buFont typeface="Wingdings" panose="05000000000000000000" pitchFamily="2" charset="2"/>
              <a:buChar char="q"/>
            </a:pPr>
            <a:r>
              <a:rPr lang="en-US" sz="1600" b="1" dirty="0">
                <a:solidFill>
                  <a:schemeClr val="bg1"/>
                </a:solidFill>
                <a:latin typeface="+mj-lt"/>
              </a:rPr>
              <a:t>In the Card Category columns have 132 Null Values.</a:t>
            </a:r>
          </a:p>
          <a:p>
            <a:pPr marL="285750" indent="-285750">
              <a:buFont typeface="Wingdings" panose="05000000000000000000" pitchFamily="2" charset="2"/>
              <a:buChar char="q"/>
            </a:pPr>
            <a:r>
              <a:rPr lang="en-US" sz="1600" b="1" dirty="0">
                <a:solidFill>
                  <a:schemeClr val="bg1"/>
                </a:solidFill>
                <a:latin typeface="+mj-lt"/>
              </a:rPr>
              <a:t>In the Credit Limit columns have 60 Null Values.</a:t>
            </a:r>
          </a:p>
          <a:p>
            <a:pPr marL="285750" indent="-285750">
              <a:buFont typeface="Wingdings" panose="05000000000000000000" pitchFamily="2" charset="2"/>
              <a:buChar char="q"/>
            </a:pPr>
            <a:r>
              <a:rPr lang="en-US" sz="1600" b="1" dirty="0">
                <a:solidFill>
                  <a:schemeClr val="bg1"/>
                </a:solidFill>
                <a:latin typeface="+mj-lt"/>
              </a:rPr>
              <a:t>Apply imputations Method we can easily Handle Null Values.</a:t>
            </a:r>
          </a:p>
          <a:p>
            <a:pPr marL="285750" indent="-285750">
              <a:buFont typeface="Wingdings" panose="05000000000000000000" pitchFamily="2" charset="2"/>
              <a:buChar char="q"/>
            </a:pPr>
            <a:r>
              <a:rPr lang="en-US" sz="1600" b="1" dirty="0">
                <a:solidFill>
                  <a:schemeClr val="bg1"/>
                </a:solidFill>
                <a:latin typeface="+mj-lt"/>
              </a:rPr>
              <a:t>After that understanding the Main Columns like all the Numerical columns and apply Outlier Analysis.</a:t>
            </a:r>
          </a:p>
        </p:txBody>
      </p:sp>
      <p:pic>
        <p:nvPicPr>
          <p:cNvPr id="2" name="Picture 1">
            <a:extLst>
              <a:ext uri="{FF2B5EF4-FFF2-40B4-BE49-F238E27FC236}">
                <a16:creationId xmlns:a16="http://schemas.microsoft.com/office/drawing/2014/main" id="{B1FE4D51-E4D7-4BC1-954B-5091C47B5A5B}"/>
              </a:ext>
            </a:extLst>
          </p:cNvPr>
          <p:cNvPicPr>
            <a:picLocks noChangeAspect="1"/>
          </p:cNvPicPr>
          <p:nvPr/>
        </p:nvPicPr>
        <p:blipFill>
          <a:blip r:embed="rId2"/>
          <a:stretch>
            <a:fillRect/>
          </a:stretch>
        </p:blipFill>
        <p:spPr>
          <a:xfrm>
            <a:off x="5030100" y="274904"/>
            <a:ext cx="2332207" cy="972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1F4B861-ED00-4797-AC86-595CE13C2DB0}"/>
              </a:ext>
            </a:extLst>
          </p:cNvPr>
          <p:cNvPicPr>
            <a:picLocks noChangeAspect="1"/>
          </p:cNvPicPr>
          <p:nvPr/>
        </p:nvPicPr>
        <p:blipFill>
          <a:blip r:embed="rId3"/>
          <a:stretch>
            <a:fillRect/>
          </a:stretch>
        </p:blipFill>
        <p:spPr>
          <a:xfrm>
            <a:off x="7590016" y="112199"/>
            <a:ext cx="4193995" cy="1367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04FB707-F93D-4455-9843-FDA507EBE91B}"/>
              </a:ext>
            </a:extLst>
          </p:cNvPr>
          <p:cNvPicPr>
            <a:picLocks noChangeAspect="1"/>
          </p:cNvPicPr>
          <p:nvPr/>
        </p:nvPicPr>
        <p:blipFill>
          <a:blip r:embed="rId4"/>
          <a:stretch>
            <a:fillRect/>
          </a:stretch>
        </p:blipFill>
        <p:spPr>
          <a:xfrm>
            <a:off x="5058859" y="1479655"/>
            <a:ext cx="2330752" cy="36362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7DCE2AE8-19FC-4456-BF07-56DFE50EE9CE}"/>
              </a:ext>
            </a:extLst>
          </p:cNvPr>
          <p:cNvPicPr>
            <a:picLocks noChangeAspect="1"/>
          </p:cNvPicPr>
          <p:nvPr/>
        </p:nvPicPr>
        <p:blipFill>
          <a:blip r:embed="rId5"/>
          <a:stretch>
            <a:fillRect/>
          </a:stretch>
        </p:blipFill>
        <p:spPr>
          <a:xfrm>
            <a:off x="7590016" y="1671101"/>
            <a:ext cx="2524815" cy="35157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CE3CA121-4DA2-4E99-934B-2B77ABC222B5}"/>
              </a:ext>
            </a:extLst>
          </p:cNvPr>
          <p:cNvSpPr txBox="1">
            <a:spLocks/>
          </p:cNvSpPr>
          <p:nvPr/>
        </p:nvSpPr>
        <p:spPr>
          <a:xfrm>
            <a:off x="5412089" y="5291389"/>
            <a:ext cx="1367819" cy="498765"/>
          </a:xfrm>
          <a:prstGeom prst="rect">
            <a:avLst/>
          </a:prstGeom>
          <a:ln>
            <a:solidFill>
              <a:srgbClr val="FF0000"/>
            </a:solidFill>
          </a:ln>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1800" b="1" i="0" u="sng" dirty="0">
                <a:solidFill>
                  <a:schemeClr val="tx1"/>
                </a:solidFill>
              </a:rPr>
              <a:t> BEFORE</a:t>
            </a:r>
          </a:p>
        </p:txBody>
      </p:sp>
      <p:sp>
        <p:nvSpPr>
          <p:cNvPr id="10" name="Title 1">
            <a:extLst>
              <a:ext uri="{FF2B5EF4-FFF2-40B4-BE49-F238E27FC236}">
                <a16:creationId xmlns:a16="http://schemas.microsoft.com/office/drawing/2014/main" id="{E28970AF-C2FC-450A-AD83-5B074DB22F42}"/>
              </a:ext>
            </a:extLst>
          </p:cNvPr>
          <p:cNvSpPr txBox="1">
            <a:spLocks/>
          </p:cNvSpPr>
          <p:nvPr/>
        </p:nvSpPr>
        <p:spPr>
          <a:xfrm>
            <a:off x="8133122" y="5358209"/>
            <a:ext cx="1160507" cy="498765"/>
          </a:xfrm>
          <a:prstGeom prst="rect">
            <a:avLst/>
          </a:prstGeom>
          <a:ln>
            <a:solidFill>
              <a:srgbClr val="FF0000"/>
            </a:solidFill>
          </a:ln>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1800" b="1" i="0" u="sng" dirty="0">
                <a:solidFill>
                  <a:schemeClr val="tx1"/>
                </a:solidFill>
              </a:rPr>
              <a:t>AFTER</a:t>
            </a:r>
          </a:p>
        </p:txBody>
      </p:sp>
    </p:spTree>
    <p:extLst>
      <p:ext uri="{BB962C8B-B14F-4D97-AF65-F5344CB8AC3E}">
        <p14:creationId xmlns:p14="http://schemas.microsoft.com/office/powerpoint/2010/main" val="331922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5</a:t>
            </a:fld>
            <a:endParaRPr lang="en-US" noProof="0"/>
          </a:p>
        </p:txBody>
      </p:sp>
      <p:sp>
        <p:nvSpPr>
          <p:cNvPr id="2" name="Rectangle 1">
            <a:extLst>
              <a:ext uri="{FF2B5EF4-FFF2-40B4-BE49-F238E27FC236}">
                <a16:creationId xmlns:a16="http://schemas.microsoft.com/office/drawing/2014/main" id="{436F9839-EB5F-4081-980E-4365063371CF}"/>
              </a:ext>
            </a:extLst>
          </p:cNvPr>
          <p:cNvSpPr/>
          <p:nvPr/>
        </p:nvSpPr>
        <p:spPr>
          <a:xfrm>
            <a:off x="5124090" y="181016"/>
            <a:ext cx="6555292" cy="646331"/>
          </a:xfrm>
          <a:prstGeom prst="rect">
            <a:avLst/>
          </a:prstGeom>
          <a:ln>
            <a:solidFill>
              <a:srgbClr val="FF0000"/>
            </a:solidFill>
          </a:ln>
        </p:spPr>
        <p:txBody>
          <a:bodyPr wrap="square">
            <a:spAutoFit/>
          </a:bodyPr>
          <a:lstStyle/>
          <a:p>
            <a:pPr algn="ctr"/>
            <a:r>
              <a:rPr lang="en-US" b="1" u="sng" dirty="0">
                <a:latin typeface="+mj-lt"/>
              </a:rPr>
              <a:t>PERCENTAGE OF ATTRITED AND EXISTING CUSTOMER </a:t>
            </a:r>
            <a:endParaRPr lang="en-IN" u="sng" dirty="0">
              <a:latin typeface="+mj-lt"/>
            </a:endParaRPr>
          </a:p>
        </p:txBody>
      </p:sp>
      <p:pic>
        <p:nvPicPr>
          <p:cNvPr id="4" name="Picture 3">
            <a:extLst>
              <a:ext uri="{FF2B5EF4-FFF2-40B4-BE49-F238E27FC236}">
                <a16:creationId xmlns:a16="http://schemas.microsoft.com/office/drawing/2014/main" id="{AAA9FF54-4F64-4FA3-A72B-1C71DD6B9124}"/>
              </a:ext>
            </a:extLst>
          </p:cNvPr>
          <p:cNvPicPr>
            <a:picLocks noChangeAspect="1"/>
          </p:cNvPicPr>
          <p:nvPr/>
        </p:nvPicPr>
        <p:blipFill>
          <a:blip r:embed="rId2"/>
          <a:stretch>
            <a:fillRect/>
          </a:stretch>
        </p:blipFill>
        <p:spPr>
          <a:xfrm>
            <a:off x="5419488" y="1223033"/>
            <a:ext cx="6079838" cy="4411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1E2E2C1B-1DD4-4D18-9EF6-2C220C1D6031}"/>
              </a:ext>
            </a:extLst>
          </p:cNvPr>
          <p:cNvSpPr/>
          <p:nvPr/>
        </p:nvSpPr>
        <p:spPr>
          <a:xfrm>
            <a:off x="139811" y="2815231"/>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6" name="Rectangle 5">
            <a:extLst>
              <a:ext uri="{FF2B5EF4-FFF2-40B4-BE49-F238E27FC236}">
                <a16:creationId xmlns:a16="http://schemas.microsoft.com/office/drawing/2014/main" id="{D3B11901-EA62-48E0-B275-CEBFE3422C96}"/>
              </a:ext>
            </a:extLst>
          </p:cNvPr>
          <p:cNvSpPr/>
          <p:nvPr/>
        </p:nvSpPr>
        <p:spPr>
          <a:xfrm>
            <a:off x="139811" y="3595865"/>
            <a:ext cx="4623787" cy="1077218"/>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Mostly Existing Customer are there that is 83.93%</a:t>
            </a:r>
          </a:p>
          <a:p>
            <a:pPr marL="285750" indent="-285750">
              <a:buFont typeface="Wingdings" panose="05000000000000000000" pitchFamily="2" charset="2"/>
              <a:buChar char="q"/>
            </a:pPr>
            <a:r>
              <a:rPr lang="en-US" sz="1600" b="1" dirty="0">
                <a:solidFill>
                  <a:schemeClr val="bg1"/>
                </a:solidFill>
                <a:latin typeface="+mj-lt"/>
              </a:rPr>
              <a:t>There are 16.07% customers are Attired customer.</a:t>
            </a:r>
          </a:p>
        </p:txBody>
      </p:sp>
      <p:sp>
        <p:nvSpPr>
          <p:cNvPr id="7" name="Rectangle 6">
            <a:extLst>
              <a:ext uri="{FF2B5EF4-FFF2-40B4-BE49-F238E27FC236}">
                <a16:creationId xmlns:a16="http://schemas.microsoft.com/office/drawing/2014/main" id="{11970094-9CA9-4330-9241-DE55507C57FB}"/>
              </a:ext>
            </a:extLst>
          </p:cNvPr>
          <p:cNvSpPr/>
          <p:nvPr/>
        </p:nvSpPr>
        <p:spPr>
          <a:xfrm>
            <a:off x="139810" y="181016"/>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TASK-1</a:t>
            </a:r>
            <a:endParaRPr lang="en-IN" sz="2400" b="1" u="sng" dirty="0">
              <a:solidFill>
                <a:schemeClr val="bg1"/>
              </a:solidFill>
              <a:latin typeface="+mj-lt"/>
            </a:endParaRPr>
          </a:p>
        </p:txBody>
      </p:sp>
      <p:sp>
        <p:nvSpPr>
          <p:cNvPr id="8" name="Rectangle 7">
            <a:extLst>
              <a:ext uri="{FF2B5EF4-FFF2-40B4-BE49-F238E27FC236}">
                <a16:creationId xmlns:a16="http://schemas.microsoft.com/office/drawing/2014/main" id="{395A973F-463C-43DE-A4CA-AA58806675C3}"/>
              </a:ext>
            </a:extLst>
          </p:cNvPr>
          <p:cNvSpPr/>
          <p:nvPr/>
        </p:nvSpPr>
        <p:spPr>
          <a:xfrm>
            <a:off x="139809" y="827347"/>
            <a:ext cx="4623787" cy="646331"/>
          </a:xfrm>
          <a:prstGeom prst="rect">
            <a:avLst/>
          </a:prstGeom>
          <a:ln>
            <a:solidFill>
              <a:schemeClr val="accent1"/>
            </a:solidFill>
          </a:ln>
        </p:spPr>
        <p:txBody>
          <a:bodyPr wrap="square">
            <a:spAutoFit/>
          </a:bodyPr>
          <a:lstStyle/>
          <a:p>
            <a:r>
              <a:rPr lang="en-US" b="1" dirty="0">
                <a:solidFill>
                  <a:schemeClr val="bg1"/>
                </a:solidFill>
              </a:rPr>
              <a:t>Display the percentage of the attired and the existing customers from the data.</a:t>
            </a:r>
            <a:endParaRPr lang="en-US" b="1" dirty="0">
              <a:solidFill>
                <a:schemeClr val="bg1"/>
              </a:solidFill>
              <a:latin typeface="+mj-lt"/>
            </a:endParaRPr>
          </a:p>
        </p:txBody>
      </p:sp>
    </p:spTree>
    <p:extLst>
      <p:ext uri="{BB962C8B-B14F-4D97-AF65-F5344CB8AC3E}">
        <p14:creationId xmlns:p14="http://schemas.microsoft.com/office/powerpoint/2010/main" val="303890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6</a:t>
            </a:fld>
            <a:endParaRPr lang="en-US" noProof="0"/>
          </a:p>
        </p:txBody>
      </p:sp>
      <p:sp>
        <p:nvSpPr>
          <p:cNvPr id="5" name="Rectangle 4">
            <a:extLst>
              <a:ext uri="{FF2B5EF4-FFF2-40B4-BE49-F238E27FC236}">
                <a16:creationId xmlns:a16="http://schemas.microsoft.com/office/drawing/2014/main" id="{1C8C727F-FABA-4361-8298-8F1845822B6D}"/>
              </a:ext>
            </a:extLst>
          </p:cNvPr>
          <p:cNvSpPr/>
          <p:nvPr/>
        </p:nvSpPr>
        <p:spPr>
          <a:xfrm>
            <a:off x="5088441" y="189329"/>
            <a:ext cx="6823697" cy="646331"/>
          </a:xfrm>
          <a:prstGeom prst="rect">
            <a:avLst/>
          </a:prstGeom>
          <a:ln>
            <a:solidFill>
              <a:srgbClr val="FF0000"/>
            </a:solidFill>
          </a:ln>
        </p:spPr>
        <p:txBody>
          <a:bodyPr wrap="square">
            <a:spAutoFit/>
          </a:bodyPr>
          <a:lstStyle/>
          <a:p>
            <a:pPr algn="ctr"/>
            <a:r>
              <a:rPr lang="en-US" b="1" u="sng" dirty="0">
                <a:latin typeface="+mj-lt"/>
              </a:rPr>
              <a:t>GENDER WISE ATTRITED AND EXISTING CUSTOMER </a:t>
            </a:r>
            <a:endParaRPr lang="en-IN" u="sng" dirty="0">
              <a:latin typeface="+mj-lt"/>
            </a:endParaRPr>
          </a:p>
        </p:txBody>
      </p:sp>
      <p:pic>
        <p:nvPicPr>
          <p:cNvPr id="2" name="Picture 1">
            <a:extLst>
              <a:ext uri="{FF2B5EF4-FFF2-40B4-BE49-F238E27FC236}">
                <a16:creationId xmlns:a16="http://schemas.microsoft.com/office/drawing/2014/main" id="{6E75503F-DB7A-4489-A2E9-0806B0F0D7E9}"/>
              </a:ext>
            </a:extLst>
          </p:cNvPr>
          <p:cNvPicPr>
            <a:picLocks noChangeAspect="1"/>
          </p:cNvPicPr>
          <p:nvPr/>
        </p:nvPicPr>
        <p:blipFill>
          <a:blip r:embed="rId2"/>
          <a:stretch>
            <a:fillRect/>
          </a:stretch>
        </p:blipFill>
        <p:spPr>
          <a:xfrm>
            <a:off x="5088441" y="1280809"/>
            <a:ext cx="6899564" cy="3482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4E2D192A-B769-46DF-8A77-767DE9E457E6}"/>
              </a:ext>
            </a:extLst>
          </p:cNvPr>
          <p:cNvSpPr/>
          <p:nvPr/>
        </p:nvSpPr>
        <p:spPr>
          <a:xfrm>
            <a:off x="139810" y="2701328"/>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6" name="Rectangle 5">
            <a:extLst>
              <a:ext uri="{FF2B5EF4-FFF2-40B4-BE49-F238E27FC236}">
                <a16:creationId xmlns:a16="http://schemas.microsoft.com/office/drawing/2014/main" id="{B34AC682-BE3E-42C1-BC5D-368D85943E5E}"/>
              </a:ext>
            </a:extLst>
          </p:cNvPr>
          <p:cNvSpPr/>
          <p:nvPr/>
        </p:nvSpPr>
        <p:spPr>
          <a:xfrm>
            <a:off x="128138" y="3439755"/>
            <a:ext cx="4623787" cy="1323439"/>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There are 40.25% Existing Customer is Male and 6.86% customers are Attired.</a:t>
            </a:r>
          </a:p>
          <a:p>
            <a:pPr marL="285750" indent="-285750">
              <a:buFont typeface="Wingdings" panose="05000000000000000000" pitchFamily="2" charset="2"/>
              <a:buChar char="q"/>
            </a:pPr>
            <a:r>
              <a:rPr lang="en-US" sz="1600" b="1" dirty="0">
                <a:solidFill>
                  <a:schemeClr val="bg1"/>
                </a:solidFill>
                <a:latin typeface="+mj-lt"/>
              </a:rPr>
              <a:t>There are 43.69% Existing Customer is Female and 9.20% Customer are Attired.</a:t>
            </a:r>
          </a:p>
        </p:txBody>
      </p:sp>
      <p:sp>
        <p:nvSpPr>
          <p:cNvPr id="7" name="Rectangle 6">
            <a:extLst>
              <a:ext uri="{FF2B5EF4-FFF2-40B4-BE49-F238E27FC236}">
                <a16:creationId xmlns:a16="http://schemas.microsoft.com/office/drawing/2014/main" id="{3F03C9CF-DCA6-405F-A037-717832305E0A}"/>
              </a:ext>
            </a:extLst>
          </p:cNvPr>
          <p:cNvSpPr/>
          <p:nvPr/>
        </p:nvSpPr>
        <p:spPr>
          <a:xfrm>
            <a:off x="128139" y="1672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TASK-2</a:t>
            </a:r>
            <a:endParaRPr lang="en-IN" sz="2400" b="1" u="sng" dirty="0">
              <a:solidFill>
                <a:schemeClr val="bg1"/>
              </a:solidFill>
              <a:latin typeface="+mj-lt"/>
            </a:endParaRPr>
          </a:p>
        </p:txBody>
      </p:sp>
      <p:sp>
        <p:nvSpPr>
          <p:cNvPr id="8" name="Rectangle 7">
            <a:extLst>
              <a:ext uri="{FF2B5EF4-FFF2-40B4-BE49-F238E27FC236}">
                <a16:creationId xmlns:a16="http://schemas.microsoft.com/office/drawing/2014/main" id="{39B6EB73-1C82-469F-AEBD-7234DDF511B4}"/>
              </a:ext>
            </a:extLst>
          </p:cNvPr>
          <p:cNvSpPr/>
          <p:nvPr/>
        </p:nvSpPr>
        <p:spPr>
          <a:xfrm>
            <a:off x="139810" y="827347"/>
            <a:ext cx="4612116" cy="646331"/>
          </a:xfrm>
          <a:prstGeom prst="rect">
            <a:avLst/>
          </a:prstGeom>
          <a:ln>
            <a:solidFill>
              <a:schemeClr val="accent1"/>
            </a:solidFill>
          </a:ln>
        </p:spPr>
        <p:txBody>
          <a:bodyPr wrap="square">
            <a:spAutoFit/>
          </a:bodyPr>
          <a:lstStyle/>
          <a:p>
            <a:r>
              <a:rPr lang="en-US" b="1" dirty="0">
                <a:solidFill>
                  <a:schemeClr val="bg1"/>
                </a:solidFill>
              </a:rPr>
              <a:t>Display gender-wise percentage of the attired and the existing customers.</a:t>
            </a:r>
            <a:endParaRPr lang="en-US" b="1" dirty="0">
              <a:solidFill>
                <a:schemeClr val="bg1"/>
              </a:solidFill>
              <a:latin typeface="+mj-lt"/>
            </a:endParaRPr>
          </a:p>
        </p:txBody>
      </p:sp>
    </p:spTree>
    <p:extLst>
      <p:ext uri="{BB962C8B-B14F-4D97-AF65-F5344CB8AC3E}">
        <p14:creationId xmlns:p14="http://schemas.microsoft.com/office/powerpoint/2010/main" val="108472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7</a:t>
            </a:fld>
            <a:endParaRPr lang="en-US" noProof="0"/>
          </a:p>
        </p:txBody>
      </p:sp>
      <p:pic>
        <p:nvPicPr>
          <p:cNvPr id="2" name="Picture 1">
            <a:extLst>
              <a:ext uri="{FF2B5EF4-FFF2-40B4-BE49-F238E27FC236}">
                <a16:creationId xmlns:a16="http://schemas.microsoft.com/office/drawing/2014/main" id="{41211D60-36DB-4E34-ACBA-9F31B9D1E6A3}"/>
              </a:ext>
            </a:extLst>
          </p:cNvPr>
          <p:cNvPicPr>
            <a:picLocks noChangeAspect="1"/>
          </p:cNvPicPr>
          <p:nvPr/>
        </p:nvPicPr>
        <p:blipFill>
          <a:blip r:embed="rId2"/>
          <a:stretch>
            <a:fillRect/>
          </a:stretch>
        </p:blipFill>
        <p:spPr>
          <a:xfrm>
            <a:off x="5112327" y="1153580"/>
            <a:ext cx="6875678" cy="3858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C868CE2C-BD80-423A-B1CA-43E26D4446CA}"/>
              </a:ext>
            </a:extLst>
          </p:cNvPr>
          <p:cNvSpPr/>
          <p:nvPr/>
        </p:nvSpPr>
        <p:spPr>
          <a:xfrm>
            <a:off x="5025376" y="147767"/>
            <a:ext cx="6758635" cy="646331"/>
          </a:xfrm>
          <a:prstGeom prst="rect">
            <a:avLst/>
          </a:prstGeom>
          <a:ln>
            <a:solidFill>
              <a:srgbClr val="FF0000"/>
            </a:solidFill>
          </a:ln>
        </p:spPr>
        <p:txBody>
          <a:bodyPr wrap="square">
            <a:spAutoFit/>
          </a:bodyPr>
          <a:lstStyle/>
          <a:p>
            <a:pPr algn="ctr"/>
            <a:r>
              <a:rPr lang="en-US" b="1" u="sng" dirty="0">
                <a:latin typeface="+mj-lt"/>
              </a:rPr>
              <a:t>REGION WISE ATTRITED AND EXISTING CUSTOMER</a:t>
            </a:r>
            <a:endParaRPr lang="en-IN" u="sng" dirty="0">
              <a:latin typeface="+mj-lt"/>
            </a:endParaRPr>
          </a:p>
        </p:txBody>
      </p:sp>
      <p:sp>
        <p:nvSpPr>
          <p:cNvPr id="9" name="Rectangle 8">
            <a:extLst>
              <a:ext uri="{FF2B5EF4-FFF2-40B4-BE49-F238E27FC236}">
                <a16:creationId xmlns:a16="http://schemas.microsoft.com/office/drawing/2014/main" id="{8623BBC7-DDB0-4C3A-83BE-9C9DB4DFF97B}"/>
              </a:ext>
            </a:extLst>
          </p:cNvPr>
          <p:cNvSpPr/>
          <p:nvPr/>
        </p:nvSpPr>
        <p:spPr>
          <a:xfrm>
            <a:off x="144767" y="2973113"/>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7" name="Rectangle 6">
            <a:extLst>
              <a:ext uri="{FF2B5EF4-FFF2-40B4-BE49-F238E27FC236}">
                <a16:creationId xmlns:a16="http://schemas.microsoft.com/office/drawing/2014/main" id="{10E73A49-4F6B-49AA-B318-AE03EBF11954}"/>
              </a:ext>
            </a:extLst>
          </p:cNvPr>
          <p:cNvSpPr/>
          <p:nvPr/>
        </p:nvSpPr>
        <p:spPr>
          <a:xfrm>
            <a:off x="144766" y="3654054"/>
            <a:ext cx="4623787" cy="1077218"/>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In England and Scotland mostly Customers are Existing customer that is 44.56 % and 23.75%.</a:t>
            </a:r>
          </a:p>
          <a:p>
            <a:pPr marL="285750" indent="-285750">
              <a:buFont typeface="Wingdings" panose="05000000000000000000" pitchFamily="2" charset="2"/>
              <a:buChar char="q"/>
            </a:pPr>
            <a:r>
              <a:rPr lang="en-US" sz="1600" b="1" dirty="0" err="1">
                <a:solidFill>
                  <a:schemeClr val="bg1"/>
                </a:solidFill>
                <a:latin typeface="+mj-lt"/>
              </a:rPr>
              <a:t>Attrited</a:t>
            </a:r>
            <a:r>
              <a:rPr lang="en-US" sz="1600" b="1" dirty="0">
                <a:solidFill>
                  <a:schemeClr val="bg1"/>
                </a:solidFill>
                <a:latin typeface="+mj-lt"/>
              </a:rPr>
              <a:t> customer in England is 8.69%.</a:t>
            </a:r>
          </a:p>
        </p:txBody>
      </p:sp>
      <p:sp>
        <p:nvSpPr>
          <p:cNvPr id="8" name="Rectangle 7">
            <a:extLst>
              <a:ext uri="{FF2B5EF4-FFF2-40B4-BE49-F238E27FC236}">
                <a16:creationId xmlns:a16="http://schemas.microsoft.com/office/drawing/2014/main" id="{3A67EA79-CEDC-48FC-8DE3-D62DA3855EDA}"/>
              </a:ext>
            </a:extLst>
          </p:cNvPr>
          <p:cNvSpPr/>
          <p:nvPr/>
        </p:nvSpPr>
        <p:spPr>
          <a:xfrm>
            <a:off x="128139" y="1672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TASK-3</a:t>
            </a:r>
            <a:endParaRPr lang="en-IN" sz="2400" b="1" u="sng" dirty="0">
              <a:solidFill>
                <a:schemeClr val="bg1"/>
              </a:solidFill>
              <a:latin typeface="+mj-lt"/>
            </a:endParaRPr>
          </a:p>
        </p:txBody>
      </p:sp>
      <p:sp>
        <p:nvSpPr>
          <p:cNvPr id="10" name="Rectangle 9">
            <a:extLst>
              <a:ext uri="{FF2B5EF4-FFF2-40B4-BE49-F238E27FC236}">
                <a16:creationId xmlns:a16="http://schemas.microsoft.com/office/drawing/2014/main" id="{AE47DA3C-5C9D-445C-A2A9-C1960F42499A}"/>
              </a:ext>
            </a:extLst>
          </p:cNvPr>
          <p:cNvSpPr/>
          <p:nvPr/>
        </p:nvSpPr>
        <p:spPr>
          <a:xfrm>
            <a:off x="139810" y="827347"/>
            <a:ext cx="4612116" cy="646331"/>
          </a:xfrm>
          <a:prstGeom prst="rect">
            <a:avLst/>
          </a:prstGeom>
          <a:ln>
            <a:solidFill>
              <a:schemeClr val="accent1"/>
            </a:solidFill>
          </a:ln>
        </p:spPr>
        <p:txBody>
          <a:bodyPr wrap="square">
            <a:spAutoFit/>
          </a:bodyPr>
          <a:lstStyle/>
          <a:p>
            <a:r>
              <a:rPr lang="en-US" b="1" dirty="0">
                <a:solidFill>
                  <a:schemeClr val="bg1"/>
                </a:solidFill>
              </a:rPr>
              <a:t>Display region-wise percentage of the attired and the existing customers.</a:t>
            </a:r>
            <a:endParaRPr lang="en-US" b="1" dirty="0">
              <a:solidFill>
                <a:schemeClr val="bg1"/>
              </a:solidFill>
              <a:latin typeface="+mj-lt"/>
            </a:endParaRPr>
          </a:p>
        </p:txBody>
      </p:sp>
    </p:spTree>
    <p:extLst>
      <p:ext uri="{BB962C8B-B14F-4D97-AF65-F5344CB8AC3E}">
        <p14:creationId xmlns:p14="http://schemas.microsoft.com/office/powerpoint/2010/main" val="1284079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8</a:t>
            </a:fld>
            <a:endParaRPr lang="en-US" noProof="0"/>
          </a:p>
        </p:txBody>
      </p:sp>
      <p:sp>
        <p:nvSpPr>
          <p:cNvPr id="9" name="Rectangle 8">
            <a:extLst>
              <a:ext uri="{FF2B5EF4-FFF2-40B4-BE49-F238E27FC236}">
                <a16:creationId xmlns:a16="http://schemas.microsoft.com/office/drawing/2014/main" id="{A5B8B4B3-A9D4-49D4-8C6D-E9765B431FAC}"/>
              </a:ext>
            </a:extLst>
          </p:cNvPr>
          <p:cNvSpPr/>
          <p:nvPr/>
        </p:nvSpPr>
        <p:spPr>
          <a:xfrm>
            <a:off x="5121691" y="117601"/>
            <a:ext cx="6791499" cy="646331"/>
          </a:xfrm>
          <a:prstGeom prst="rect">
            <a:avLst/>
          </a:prstGeom>
          <a:ln>
            <a:solidFill>
              <a:srgbClr val="FF0000"/>
            </a:solidFill>
          </a:ln>
        </p:spPr>
        <p:txBody>
          <a:bodyPr wrap="square">
            <a:spAutoFit/>
          </a:bodyPr>
          <a:lstStyle/>
          <a:p>
            <a:pPr algn="ctr"/>
            <a:r>
              <a:rPr lang="en-US" b="1" u="sng" dirty="0">
                <a:latin typeface="+mj-lt"/>
              </a:rPr>
              <a:t>CARD CATEGORY WISE ATTRITED AND EXISTING CUSTOMER </a:t>
            </a:r>
            <a:endParaRPr lang="en-IN" u="sng" dirty="0">
              <a:latin typeface="+mj-lt"/>
            </a:endParaRPr>
          </a:p>
        </p:txBody>
      </p:sp>
      <p:sp>
        <p:nvSpPr>
          <p:cNvPr id="10" name="Rectangle 9">
            <a:extLst>
              <a:ext uri="{FF2B5EF4-FFF2-40B4-BE49-F238E27FC236}">
                <a16:creationId xmlns:a16="http://schemas.microsoft.com/office/drawing/2014/main" id="{17436271-2078-4103-9338-DF3E616767EE}"/>
              </a:ext>
            </a:extLst>
          </p:cNvPr>
          <p:cNvSpPr/>
          <p:nvPr/>
        </p:nvSpPr>
        <p:spPr>
          <a:xfrm>
            <a:off x="103202" y="2610733"/>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6" name="Rectangle 5">
            <a:extLst>
              <a:ext uri="{FF2B5EF4-FFF2-40B4-BE49-F238E27FC236}">
                <a16:creationId xmlns:a16="http://schemas.microsoft.com/office/drawing/2014/main" id="{723A2E1C-85FE-4572-960E-C5F49EAA9931}"/>
              </a:ext>
            </a:extLst>
          </p:cNvPr>
          <p:cNvSpPr/>
          <p:nvPr/>
        </p:nvSpPr>
        <p:spPr>
          <a:xfrm>
            <a:off x="103201" y="3301512"/>
            <a:ext cx="4623787" cy="1815882"/>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In Blue Card Category Mostly Customers are Existing Customer that is 78.27% and Attired customer approx. is 15.02%</a:t>
            </a:r>
          </a:p>
          <a:p>
            <a:pPr marL="285750" indent="-285750">
              <a:buFont typeface="Wingdings" panose="05000000000000000000" pitchFamily="2" charset="2"/>
              <a:buChar char="q"/>
            </a:pPr>
            <a:r>
              <a:rPr lang="en-US" sz="1600" b="1" dirty="0">
                <a:solidFill>
                  <a:schemeClr val="bg1"/>
                </a:solidFill>
                <a:latin typeface="+mj-lt"/>
              </a:rPr>
              <a:t>There are Very less Existing Customer and Attired Customer are in Silver, Gold, Platinum Card Category.</a:t>
            </a:r>
          </a:p>
        </p:txBody>
      </p:sp>
      <p:pic>
        <p:nvPicPr>
          <p:cNvPr id="4" name="Picture 3">
            <a:extLst>
              <a:ext uri="{FF2B5EF4-FFF2-40B4-BE49-F238E27FC236}">
                <a16:creationId xmlns:a16="http://schemas.microsoft.com/office/drawing/2014/main" id="{06F7CADF-5AD1-4D34-92DC-8140680682B6}"/>
              </a:ext>
            </a:extLst>
          </p:cNvPr>
          <p:cNvPicPr>
            <a:picLocks noChangeAspect="1"/>
          </p:cNvPicPr>
          <p:nvPr/>
        </p:nvPicPr>
        <p:blipFill>
          <a:blip r:embed="rId2"/>
          <a:stretch>
            <a:fillRect/>
          </a:stretch>
        </p:blipFill>
        <p:spPr>
          <a:xfrm>
            <a:off x="5138827" y="1346000"/>
            <a:ext cx="6791499" cy="34753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E294F620-26C0-44BE-B97A-02CD7D7EC52C}"/>
              </a:ext>
            </a:extLst>
          </p:cNvPr>
          <p:cNvSpPr/>
          <p:nvPr/>
        </p:nvSpPr>
        <p:spPr>
          <a:xfrm>
            <a:off x="128139" y="1672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TASK-4</a:t>
            </a:r>
            <a:endParaRPr lang="en-IN" sz="2400" b="1" u="sng" dirty="0">
              <a:solidFill>
                <a:schemeClr val="bg1"/>
              </a:solidFill>
              <a:latin typeface="+mj-lt"/>
            </a:endParaRPr>
          </a:p>
        </p:txBody>
      </p:sp>
      <p:sp>
        <p:nvSpPr>
          <p:cNvPr id="8" name="Rectangle 7">
            <a:extLst>
              <a:ext uri="{FF2B5EF4-FFF2-40B4-BE49-F238E27FC236}">
                <a16:creationId xmlns:a16="http://schemas.microsoft.com/office/drawing/2014/main" id="{6FAA2C33-6E8B-4EF4-ACF3-B5B572578B13}"/>
              </a:ext>
            </a:extLst>
          </p:cNvPr>
          <p:cNvSpPr/>
          <p:nvPr/>
        </p:nvSpPr>
        <p:spPr>
          <a:xfrm>
            <a:off x="128139" y="827347"/>
            <a:ext cx="4623787" cy="646331"/>
          </a:xfrm>
          <a:prstGeom prst="rect">
            <a:avLst/>
          </a:prstGeom>
          <a:ln>
            <a:solidFill>
              <a:schemeClr val="accent1"/>
            </a:solidFill>
          </a:ln>
        </p:spPr>
        <p:txBody>
          <a:bodyPr wrap="square">
            <a:spAutoFit/>
          </a:bodyPr>
          <a:lstStyle/>
          <a:p>
            <a:r>
              <a:rPr lang="en-US" b="1" dirty="0">
                <a:solidFill>
                  <a:schemeClr val="bg1"/>
                </a:solidFill>
              </a:rPr>
              <a:t>Display the percentage of the attired and the existing customers for each card category.</a:t>
            </a:r>
            <a:endParaRPr lang="en-US" b="1" dirty="0">
              <a:solidFill>
                <a:schemeClr val="bg1"/>
              </a:solidFill>
              <a:latin typeface="+mj-lt"/>
            </a:endParaRPr>
          </a:p>
        </p:txBody>
      </p:sp>
    </p:spTree>
    <p:extLst>
      <p:ext uri="{BB962C8B-B14F-4D97-AF65-F5344CB8AC3E}">
        <p14:creationId xmlns:p14="http://schemas.microsoft.com/office/powerpoint/2010/main" val="400453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9</a:t>
            </a:fld>
            <a:endParaRPr lang="en-US" noProof="0"/>
          </a:p>
        </p:txBody>
      </p:sp>
      <p:pic>
        <p:nvPicPr>
          <p:cNvPr id="2" name="Picture 1">
            <a:extLst>
              <a:ext uri="{FF2B5EF4-FFF2-40B4-BE49-F238E27FC236}">
                <a16:creationId xmlns:a16="http://schemas.microsoft.com/office/drawing/2014/main" id="{C96414B6-0D2E-4708-A072-B5BE2F02958F}"/>
              </a:ext>
            </a:extLst>
          </p:cNvPr>
          <p:cNvPicPr>
            <a:picLocks noChangeAspect="1"/>
          </p:cNvPicPr>
          <p:nvPr/>
        </p:nvPicPr>
        <p:blipFill>
          <a:blip r:embed="rId2"/>
          <a:stretch>
            <a:fillRect/>
          </a:stretch>
        </p:blipFill>
        <p:spPr>
          <a:xfrm>
            <a:off x="5054136" y="1564189"/>
            <a:ext cx="6992943" cy="32728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D0143CF1-A03D-401B-A06E-F8052F38FB9F}"/>
              </a:ext>
            </a:extLst>
          </p:cNvPr>
          <p:cNvSpPr/>
          <p:nvPr/>
        </p:nvSpPr>
        <p:spPr>
          <a:xfrm>
            <a:off x="5088355" y="765992"/>
            <a:ext cx="6924503" cy="646331"/>
          </a:xfrm>
          <a:prstGeom prst="rect">
            <a:avLst/>
          </a:prstGeom>
          <a:ln>
            <a:solidFill>
              <a:srgbClr val="FF0000"/>
            </a:solidFill>
          </a:ln>
        </p:spPr>
        <p:txBody>
          <a:bodyPr wrap="square">
            <a:spAutoFit/>
          </a:bodyPr>
          <a:lstStyle/>
          <a:p>
            <a:pPr algn="ctr"/>
            <a:r>
              <a:rPr lang="en-US" b="1" u="sng" dirty="0">
                <a:latin typeface="+mj-lt"/>
              </a:rPr>
              <a:t>INCOME CATEGORY WISE ATTRITED AND EXISTING CUSTOMER</a:t>
            </a:r>
            <a:endParaRPr lang="en-IN" u="sng" dirty="0">
              <a:latin typeface="+mj-lt"/>
            </a:endParaRPr>
          </a:p>
        </p:txBody>
      </p:sp>
      <p:sp>
        <p:nvSpPr>
          <p:cNvPr id="9" name="Rectangle 8">
            <a:extLst>
              <a:ext uri="{FF2B5EF4-FFF2-40B4-BE49-F238E27FC236}">
                <a16:creationId xmlns:a16="http://schemas.microsoft.com/office/drawing/2014/main" id="{5906DC66-1AED-4DF6-B26A-BCB19A6497F1}"/>
              </a:ext>
            </a:extLst>
          </p:cNvPr>
          <p:cNvSpPr/>
          <p:nvPr/>
        </p:nvSpPr>
        <p:spPr>
          <a:xfrm>
            <a:off x="144921" y="2633272"/>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6" name="Rectangle 5">
            <a:extLst>
              <a:ext uri="{FF2B5EF4-FFF2-40B4-BE49-F238E27FC236}">
                <a16:creationId xmlns:a16="http://schemas.microsoft.com/office/drawing/2014/main" id="{1CDC72AC-31E0-4C3B-AA94-EDA3D4442440}"/>
              </a:ext>
            </a:extLst>
          </p:cNvPr>
          <p:cNvSpPr/>
          <p:nvPr/>
        </p:nvSpPr>
        <p:spPr>
          <a:xfrm>
            <a:off x="144921" y="3433767"/>
            <a:ext cx="4623787" cy="830997"/>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sz="1600" b="1" dirty="0">
                <a:solidFill>
                  <a:schemeClr val="bg1"/>
                </a:solidFill>
                <a:latin typeface="+mj-lt"/>
              </a:rPr>
              <a:t>Mostly Customer who are Less than $40k are belongs to Existing Customer and the Attired Customer is 6.04%.</a:t>
            </a:r>
          </a:p>
        </p:txBody>
      </p:sp>
      <p:sp>
        <p:nvSpPr>
          <p:cNvPr id="7" name="Rectangle 6">
            <a:extLst>
              <a:ext uri="{FF2B5EF4-FFF2-40B4-BE49-F238E27FC236}">
                <a16:creationId xmlns:a16="http://schemas.microsoft.com/office/drawing/2014/main" id="{5BA3F2F7-4CA9-4928-A63E-2F2FDBD16ECB}"/>
              </a:ext>
            </a:extLst>
          </p:cNvPr>
          <p:cNvSpPr/>
          <p:nvPr/>
        </p:nvSpPr>
        <p:spPr>
          <a:xfrm>
            <a:off x="128139" y="167215"/>
            <a:ext cx="4623786"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TASK-5</a:t>
            </a:r>
            <a:endParaRPr lang="en-IN" sz="2400" b="1" u="sng" dirty="0">
              <a:solidFill>
                <a:schemeClr val="bg1"/>
              </a:solidFill>
              <a:latin typeface="+mj-lt"/>
            </a:endParaRPr>
          </a:p>
        </p:txBody>
      </p:sp>
      <p:sp>
        <p:nvSpPr>
          <p:cNvPr id="5" name="Rectangle 4">
            <a:extLst>
              <a:ext uri="{FF2B5EF4-FFF2-40B4-BE49-F238E27FC236}">
                <a16:creationId xmlns:a16="http://schemas.microsoft.com/office/drawing/2014/main" id="{C8FC6E1B-3893-429E-B524-F5A30855E525}"/>
              </a:ext>
            </a:extLst>
          </p:cNvPr>
          <p:cNvSpPr/>
          <p:nvPr/>
        </p:nvSpPr>
        <p:spPr>
          <a:xfrm>
            <a:off x="128139" y="841925"/>
            <a:ext cx="4640569" cy="646331"/>
          </a:xfrm>
          <a:prstGeom prst="rect">
            <a:avLst/>
          </a:prstGeom>
          <a:ln>
            <a:solidFill>
              <a:schemeClr val="accent1"/>
            </a:solidFill>
          </a:ln>
        </p:spPr>
        <p:txBody>
          <a:bodyPr wrap="square">
            <a:spAutoFit/>
          </a:bodyPr>
          <a:lstStyle/>
          <a:p>
            <a:r>
              <a:rPr lang="en-US" b="1" dirty="0">
                <a:solidFill>
                  <a:schemeClr val="bg1"/>
                </a:solidFill>
              </a:rPr>
              <a:t>Display the percentage of the attired and the existing customers for each income category.</a:t>
            </a:r>
            <a:endParaRPr lang="en-IN" dirty="0">
              <a:solidFill>
                <a:schemeClr val="bg1"/>
              </a:solidFill>
            </a:endParaRPr>
          </a:p>
        </p:txBody>
      </p:sp>
    </p:spTree>
    <p:extLst>
      <p:ext uri="{BB962C8B-B14F-4D97-AF65-F5344CB8AC3E}">
        <p14:creationId xmlns:p14="http://schemas.microsoft.com/office/powerpoint/2010/main" val="112761574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2.xml><?xml version="1.0" encoding="utf-8"?>
<ds:datastoreItem xmlns:ds="http://schemas.openxmlformats.org/officeDocument/2006/customXml" ds:itemID="{6DB4AFBF-E012-4607-B95C-D9E661912AC6}">
  <ds:schemaRefs>
    <ds:schemaRef ds:uri="http://purl.org/dc/dcmitype/"/>
    <ds:schemaRef ds:uri="http://purl.org/dc/elements/1.1/"/>
    <ds:schemaRef ds:uri="http://www.w3.org/XML/1998/namespace"/>
    <ds:schemaRef ds:uri="http://purl.org/dc/terms/"/>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937</Words>
  <Application>Microsoft Office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Schoolbook</vt:lpstr>
      <vt:lpstr>Corbel</vt:lpstr>
      <vt:lpstr>Wingdings</vt:lpstr>
      <vt:lpstr>Headlines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2023-03-30T16:40:16Z</dcterms:created>
  <dcterms:modified xsi:type="dcterms:W3CDTF">2023-09-21T19:21:07Z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