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26"/>
  </p:notesMasterIdLst>
  <p:sldIdLst>
    <p:sldId id="256" r:id="rId5"/>
    <p:sldId id="294" r:id="rId6"/>
    <p:sldId id="308" r:id="rId7"/>
    <p:sldId id="305" r:id="rId8"/>
    <p:sldId id="307" r:id="rId9"/>
    <p:sldId id="306" r:id="rId10"/>
    <p:sldId id="310" r:id="rId11"/>
    <p:sldId id="309" r:id="rId12"/>
    <p:sldId id="314" r:id="rId13"/>
    <p:sldId id="313" r:id="rId14"/>
    <p:sldId id="312" r:id="rId15"/>
    <p:sldId id="311" r:id="rId16"/>
    <p:sldId id="317" r:id="rId17"/>
    <p:sldId id="316" r:id="rId18"/>
    <p:sldId id="315" r:id="rId19"/>
    <p:sldId id="319" r:id="rId20"/>
    <p:sldId id="321" r:id="rId21"/>
    <p:sldId id="322" r:id="rId22"/>
    <p:sldId id="320" r:id="rId23"/>
    <p:sldId id="323"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6357" autoAdjust="0"/>
  </p:normalViewPr>
  <p:slideViewPr>
    <p:cSldViewPr snapToGrid="0">
      <p:cViewPr varScale="1">
        <p:scale>
          <a:sx n="92" d="100"/>
          <a:sy n="92" d="100"/>
        </p:scale>
        <p:origin x="365" y="67"/>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9/20/2023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9/20/2023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9/20/2023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9/20/2023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9/20/2023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9/20/2023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9/20/2023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9/20/2023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9/20/2023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9/20/2023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9/20/2023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149629" y="2263829"/>
            <a:ext cx="5228706" cy="1867597"/>
          </a:xfrm>
          <a:ln>
            <a:noFill/>
          </a:ln>
        </p:spPr>
        <p:txBody>
          <a:bodyPr>
            <a:normAutofit fontScale="90000"/>
          </a:bodyPr>
          <a:lstStyle/>
          <a:p>
            <a:pPr algn="r"/>
            <a:r>
              <a:rPr lang="en-US" sz="8000" b="1" u="sng" dirty="0"/>
              <a:t>PROJECT</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5552903" y="3197628"/>
            <a:ext cx="6156959" cy="2072641"/>
          </a:xfrm>
        </p:spPr>
        <p:txBody>
          <a:bodyPr/>
          <a:lstStyle/>
          <a:p>
            <a:pPr algn="ctr"/>
            <a:r>
              <a:rPr lang="en-US" sz="6600" b="1" u="sng" dirty="0"/>
              <a:t> </a:t>
            </a:r>
          </a:p>
        </p:txBody>
      </p:sp>
      <p:sp>
        <p:nvSpPr>
          <p:cNvPr id="7" name="Subtitle 2">
            <a:extLst>
              <a:ext uri="{FF2B5EF4-FFF2-40B4-BE49-F238E27FC236}">
                <a16:creationId xmlns:a16="http://schemas.microsoft.com/office/drawing/2014/main" id="{994C28CE-7A41-4544-A9AD-12882002B13E}"/>
              </a:ext>
            </a:extLst>
          </p:cNvPr>
          <p:cNvSpPr txBox="1">
            <a:spLocks/>
          </p:cNvSpPr>
          <p:nvPr/>
        </p:nvSpPr>
        <p:spPr>
          <a:xfrm>
            <a:off x="7035339" y="2186247"/>
            <a:ext cx="3192086" cy="1011381"/>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ctr"/>
            <a:r>
              <a:rPr lang="en-US" sz="5400" b="1" u="sng" dirty="0"/>
              <a:t> </a:t>
            </a:r>
            <a:r>
              <a:rPr lang="en-US" sz="6000" b="1" u="sng" dirty="0"/>
              <a:t> </a:t>
            </a:r>
          </a:p>
        </p:txBody>
      </p:sp>
      <p:sp>
        <p:nvSpPr>
          <p:cNvPr id="5" name="Title 1">
            <a:extLst>
              <a:ext uri="{FF2B5EF4-FFF2-40B4-BE49-F238E27FC236}">
                <a16:creationId xmlns:a16="http://schemas.microsoft.com/office/drawing/2014/main" id="{3EDD4FE8-9C17-4DE3-8028-7594B0F7CEEA}"/>
              </a:ext>
            </a:extLst>
          </p:cNvPr>
          <p:cNvSpPr txBox="1">
            <a:spLocks/>
          </p:cNvSpPr>
          <p:nvPr/>
        </p:nvSpPr>
        <p:spPr>
          <a:xfrm>
            <a:off x="5552903" y="1377141"/>
            <a:ext cx="6639097" cy="3640974"/>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7200" u="sng" dirty="0"/>
              <a:t>MOVIE RENTAL DATA ANALYSIS</a:t>
            </a:r>
            <a:r>
              <a:rPr lang="en-US" sz="8000" u="sng" dirty="0"/>
              <a:t> </a:t>
            </a:r>
            <a:endParaRPr lang="en-US" sz="4800" u="sng" dirty="0"/>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10</a:t>
            </a:fld>
            <a:endParaRPr lang="en-US" noProof="0"/>
          </a:p>
        </p:txBody>
      </p:sp>
      <p:sp>
        <p:nvSpPr>
          <p:cNvPr id="6" name="Rectangle 5">
            <a:extLst>
              <a:ext uri="{FF2B5EF4-FFF2-40B4-BE49-F238E27FC236}">
                <a16:creationId xmlns:a16="http://schemas.microsoft.com/office/drawing/2014/main" id="{92EEAF12-5822-4D93-9005-8AA64965B915}"/>
              </a:ext>
            </a:extLst>
          </p:cNvPr>
          <p:cNvSpPr/>
          <p:nvPr/>
        </p:nvSpPr>
        <p:spPr>
          <a:xfrm>
            <a:off x="157942" y="226971"/>
            <a:ext cx="4480559"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7" name="Text Placeholder 33">
            <a:extLst>
              <a:ext uri="{FF2B5EF4-FFF2-40B4-BE49-F238E27FC236}">
                <a16:creationId xmlns:a16="http://schemas.microsoft.com/office/drawing/2014/main" id="{AD3856B1-0B55-44D0-830C-4A1CE5B0A3B5}"/>
              </a:ext>
            </a:extLst>
          </p:cNvPr>
          <p:cNvSpPr>
            <a:spLocks noGrp="1"/>
          </p:cNvSpPr>
          <p:nvPr>
            <p:ph type="body" sz="quarter" idx="18"/>
          </p:nvPr>
        </p:nvSpPr>
        <p:spPr>
          <a:xfrm>
            <a:off x="5026428" y="335036"/>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pic>
        <p:nvPicPr>
          <p:cNvPr id="8" name="Picture 7">
            <a:extLst>
              <a:ext uri="{FF2B5EF4-FFF2-40B4-BE49-F238E27FC236}">
                <a16:creationId xmlns:a16="http://schemas.microsoft.com/office/drawing/2014/main" id="{794399CC-5E4C-4F41-A504-B6952D85C908}"/>
              </a:ext>
            </a:extLst>
          </p:cNvPr>
          <p:cNvPicPr>
            <a:picLocks noChangeAspect="1"/>
          </p:cNvPicPr>
          <p:nvPr/>
        </p:nvPicPr>
        <p:blipFill>
          <a:blip r:embed="rId2"/>
          <a:stretch>
            <a:fillRect/>
          </a:stretch>
        </p:blipFill>
        <p:spPr>
          <a:xfrm>
            <a:off x="5026428" y="1046698"/>
            <a:ext cx="2861653" cy="21869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CB67A2A-054A-4567-A4DB-C96BF92A6834}"/>
              </a:ext>
            </a:extLst>
          </p:cNvPr>
          <p:cNvPicPr>
            <a:picLocks noChangeAspect="1"/>
          </p:cNvPicPr>
          <p:nvPr/>
        </p:nvPicPr>
        <p:blipFill>
          <a:blip r:embed="rId3"/>
          <a:stretch>
            <a:fillRect/>
          </a:stretch>
        </p:blipFill>
        <p:spPr>
          <a:xfrm>
            <a:off x="8268155" y="1046698"/>
            <a:ext cx="2929099" cy="2186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D21344F8-913A-447C-9AC3-3EE41C11D404}"/>
              </a:ext>
            </a:extLst>
          </p:cNvPr>
          <p:cNvPicPr>
            <a:picLocks noChangeAspect="1"/>
          </p:cNvPicPr>
          <p:nvPr/>
        </p:nvPicPr>
        <p:blipFill>
          <a:blip r:embed="rId4"/>
          <a:stretch>
            <a:fillRect/>
          </a:stretch>
        </p:blipFill>
        <p:spPr>
          <a:xfrm>
            <a:off x="5026428" y="3462808"/>
            <a:ext cx="2861653" cy="2144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 Placeholder 33">
            <a:extLst>
              <a:ext uri="{FF2B5EF4-FFF2-40B4-BE49-F238E27FC236}">
                <a16:creationId xmlns:a16="http://schemas.microsoft.com/office/drawing/2014/main" id="{F3CB3B75-A106-4F7A-AE8D-EA46AC685B11}"/>
              </a:ext>
            </a:extLst>
          </p:cNvPr>
          <p:cNvSpPr txBox="1">
            <a:spLocks/>
          </p:cNvSpPr>
          <p:nvPr/>
        </p:nvSpPr>
        <p:spPr>
          <a:xfrm>
            <a:off x="157941" y="817542"/>
            <a:ext cx="4480560" cy="2416110"/>
          </a:xfrm>
          <a:prstGeom prst="rect">
            <a:avLst/>
          </a:prstGeom>
          <a:ln>
            <a:solidFill>
              <a:schemeClr val="accent1"/>
            </a:solidFill>
          </a:ln>
        </p:spPr>
        <p:txBody>
          <a:bodyPr vert="horz" lIns="91440" tIns="45720" rIns="91440" bIns="45720" rtlCol="0">
            <a:normAutofit fontScale="92500" lnSpcReduction="10000"/>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lgn="l">
              <a:buFont typeface="Wingdings" panose="05000000000000000000" pitchFamily="2" charset="2"/>
              <a:buChar char="q"/>
            </a:pPr>
            <a:r>
              <a:rPr lang="en-US" sz="1400" b="1" dirty="0"/>
              <a:t>There are </a:t>
            </a:r>
            <a:r>
              <a:rPr lang="en-US" sz="1400" b="1" u="sng" dirty="0"/>
              <a:t>Total 90 Movies where replacement cost is less than 11</a:t>
            </a:r>
            <a:r>
              <a:rPr lang="en-US" sz="1400" b="1" dirty="0"/>
              <a:t>.</a:t>
            </a:r>
          </a:p>
          <a:p>
            <a:pPr marL="342900" indent="-342900" algn="l">
              <a:buFont typeface="Wingdings" panose="05000000000000000000" pitchFamily="2" charset="2"/>
              <a:buChar char="q"/>
            </a:pPr>
            <a:r>
              <a:rPr lang="en-US" sz="1400" b="1" dirty="0"/>
              <a:t>Total </a:t>
            </a:r>
            <a:r>
              <a:rPr lang="en-US" sz="1400" b="1" u="sng" dirty="0"/>
              <a:t>49 movies where replacement cost is 10.99</a:t>
            </a:r>
          </a:p>
          <a:p>
            <a:pPr marL="342900" indent="-342900" algn="l">
              <a:buFont typeface="Wingdings" panose="05000000000000000000" pitchFamily="2" charset="2"/>
              <a:buChar char="q"/>
            </a:pPr>
            <a:r>
              <a:rPr lang="en-US" sz="1400" b="1" dirty="0"/>
              <a:t>Total </a:t>
            </a:r>
            <a:r>
              <a:rPr lang="en-US" sz="1400" b="1" u="sng" dirty="0"/>
              <a:t>41 Movies where replacement cost is 9.99</a:t>
            </a:r>
          </a:p>
          <a:p>
            <a:pPr marL="342900" indent="-342900" algn="l">
              <a:buFont typeface="Wingdings" panose="05000000000000000000" pitchFamily="2" charset="2"/>
              <a:buChar char="q"/>
            </a:pPr>
            <a:r>
              <a:rPr lang="en-US" sz="1400" b="1" dirty="0"/>
              <a:t>There are </a:t>
            </a:r>
            <a:r>
              <a:rPr lang="en-US" sz="1400" b="1" u="sng" dirty="0"/>
              <a:t>TOTAL 424 Movies  where replacement cost is between 11 and 20.</a:t>
            </a:r>
          </a:p>
          <a:p>
            <a:pPr marL="342900" indent="-342900" algn="l">
              <a:buFont typeface="Wingdings" panose="05000000000000000000" pitchFamily="2" charset="2"/>
              <a:buChar char="q"/>
            </a:pPr>
            <a:r>
              <a:rPr lang="en-US" sz="1400" b="1" u="sng" dirty="0"/>
              <a:t>There are Total 1000 Movies, the Maximum  Replacement cost is 29.99 and Minimum Replacement cost is 9.99</a:t>
            </a:r>
            <a:endParaRPr lang="en-US" sz="1400" b="1" dirty="0"/>
          </a:p>
        </p:txBody>
      </p:sp>
    </p:spTree>
    <p:extLst>
      <p:ext uri="{BB962C8B-B14F-4D97-AF65-F5344CB8AC3E}">
        <p14:creationId xmlns:p14="http://schemas.microsoft.com/office/powerpoint/2010/main" val="115570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11</a:t>
            </a:fld>
            <a:endParaRPr lang="en-US" noProof="0"/>
          </a:p>
        </p:txBody>
      </p:sp>
      <p:sp>
        <p:nvSpPr>
          <p:cNvPr id="4" name="Rectangle 3">
            <a:extLst>
              <a:ext uri="{FF2B5EF4-FFF2-40B4-BE49-F238E27FC236}">
                <a16:creationId xmlns:a16="http://schemas.microsoft.com/office/drawing/2014/main" id="{0972D5BA-E8AC-47F5-B160-B8F820AD2BFC}"/>
              </a:ext>
            </a:extLst>
          </p:cNvPr>
          <p:cNvSpPr/>
          <p:nvPr/>
        </p:nvSpPr>
        <p:spPr>
          <a:xfrm>
            <a:off x="1486946" y="97456"/>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ASK-6</a:t>
            </a:r>
          </a:p>
        </p:txBody>
      </p:sp>
      <p:sp>
        <p:nvSpPr>
          <p:cNvPr id="2" name="Rectangle 1">
            <a:extLst>
              <a:ext uri="{FF2B5EF4-FFF2-40B4-BE49-F238E27FC236}">
                <a16:creationId xmlns:a16="http://schemas.microsoft.com/office/drawing/2014/main" id="{BCFC5B5F-B11A-4FBF-9645-5423E180F9BF}"/>
              </a:ext>
            </a:extLst>
          </p:cNvPr>
          <p:cNvSpPr/>
          <p:nvPr/>
        </p:nvSpPr>
        <p:spPr>
          <a:xfrm>
            <a:off x="114989" y="969464"/>
            <a:ext cx="4696691" cy="646331"/>
          </a:xfrm>
          <a:prstGeom prst="rect">
            <a:avLst/>
          </a:prstGeom>
          <a:ln>
            <a:solidFill>
              <a:schemeClr val="accent1"/>
            </a:solidFill>
          </a:ln>
        </p:spPr>
        <p:txBody>
          <a:bodyPr wrap="square">
            <a:spAutoFit/>
          </a:bodyPr>
          <a:lstStyle/>
          <a:p>
            <a:r>
              <a:rPr lang="en-IN" b="1" dirty="0">
                <a:solidFill>
                  <a:schemeClr val="bg1"/>
                </a:solidFill>
              </a:rPr>
              <a:t>Display the names of the top 3 movies with the greatest number of actors.</a:t>
            </a:r>
          </a:p>
        </p:txBody>
      </p:sp>
      <p:sp>
        <p:nvSpPr>
          <p:cNvPr id="5" name="Title 1">
            <a:extLst>
              <a:ext uri="{FF2B5EF4-FFF2-40B4-BE49-F238E27FC236}">
                <a16:creationId xmlns:a16="http://schemas.microsoft.com/office/drawing/2014/main" id="{5AC6A0D9-667B-4201-8FAD-12A0F00096B2}"/>
              </a:ext>
            </a:extLst>
          </p:cNvPr>
          <p:cNvSpPr>
            <a:spLocks noGrp="1"/>
          </p:cNvSpPr>
          <p:nvPr>
            <p:ph type="title"/>
          </p:nvPr>
        </p:nvSpPr>
        <p:spPr>
          <a:xfrm>
            <a:off x="7268095" y="247773"/>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6" name="Rectangle 5">
            <a:extLst>
              <a:ext uri="{FF2B5EF4-FFF2-40B4-BE49-F238E27FC236}">
                <a16:creationId xmlns:a16="http://schemas.microsoft.com/office/drawing/2014/main" id="{EC225C98-34C3-484E-9097-3683FFF46473}"/>
              </a:ext>
            </a:extLst>
          </p:cNvPr>
          <p:cNvSpPr/>
          <p:nvPr/>
        </p:nvSpPr>
        <p:spPr>
          <a:xfrm>
            <a:off x="5209309" y="1066538"/>
            <a:ext cx="6328755" cy="1477328"/>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CREATE VIEW COUNT_OF_ACTOR AS Select title as "MOVIE TITLE",Count(actor_id) from film inner join film_actor on film_actor.film_id=</a:t>
            </a:r>
            <a:r>
              <a:rPr lang="en-IN" b="1" dirty="0" err="1"/>
              <a:t>film.film_id</a:t>
            </a:r>
            <a:r>
              <a:rPr lang="en-IN" b="1" dirty="0"/>
              <a:t> group by title order by count(actor_id) desc ;</a:t>
            </a:r>
          </a:p>
          <a:p>
            <a:pPr marL="285750" indent="-285750">
              <a:buFont typeface="Wingdings" panose="05000000000000000000" pitchFamily="2" charset="2"/>
              <a:buChar char="q"/>
            </a:pPr>
            <a:r>
              <a:rPr lang="en-IN" b="1" dirty="0"/>
              <a:t>SELECT *FROM COUNT_OF_ACTOR;</a:t>
            </a:r>
          </a:p>
        </p:txBody>
      </p:sp>
      <p:sp>
        <p:nvSpPr>
          <p:cNvPr id="7" name="Text Placeholder 33">
            <a:extLst>
              <a:ext uri="{FF2B5EF4-FFF2-40B4-BE49-F238E27FC236}">
                <a16:creationId xmlns:a16="http://schemas.microsoft.com/office/drawing/2014/main" id="{10EB0245-1D9D-40E0-BF3F-45657DF0687B}"/>
              </a:ext>
            </a:extLst>
          </p:cNvPr>
          <p:cNvSpPr>
            <a:spLocks noGrp="1"/>
          </p:cNvSpPr>
          <p:nvPr>
            <p:ph type="body" sz="quarter" idx="18"/>
          </p:nvPr>
        </p:nvSpPr>
        <p:spPr>
          <a:xfrm>
            <a:off x="5209309" y="2863970"/>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8" name="Rectangle 7">
            <a:extLst>
              <a:ext uri="{FF2B5EF4-FFF2-40B4-BE49-F238E27FC236}">
                <a16:creationId xmlns:a16="http://schemas.microsoft.com/office/drawing/2014/main" id="{C0E522E7-F4E4-4E60-B086-E9E26C21D9DC}"/>
              </a:ext>
            </a:extLst>
          </p:cNvPr>
          <p:cNvSpPr/>
          <p:nvPr/>
        </p:nvSpPr>
        <p:spPr>
          <a:xfrm>
            <a:off x="114990" y="2633137"/>
            <a:ext cx="4588624"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9" name="Picture 8">
            <a:extLst>
              <a:ext uri="{FF2B5EF4-FFF2-40B4-BE49-F238E27FC236}">
                <a16:creationId xmlns:a16="http://schemas.microsoft.com/office/drawing/2014/main" id="{CA85410F-97FA-4923-A1AF-F46547C99E53}"/>
              </a:ext>
            </a:extLst>
          </p:cNvPr>
          <p:cNvPicPr>
            <a:picLocks noChangeAspect="1"/>
          </p:cNvPicPr>
          <p:nvPr/>
        </p:nvPicPr>
        <p:blipFill>
          <a:blip r:embed="rId2"/>
          <a:stretch>
            <a:fillRect/>
          </a:stretch>
        </p:blipFill>
        <p:spPr>
          <a:xfrm>
            <a:off x="5286150" y="3522305"/>
            <a:ext cx="2772793" cy="266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 Placeholder 33">
            <a:extLst>
              <a:ext uri="{FF2B5EF4-FFF2-40B4-BE49-F238E27FC236}">
                <a16:creationId xmlns:a16="http://schemas.microsoft.com/office/drawing/2014/main" id="{FC72A36B-5EB1-4631-90F8-F79F62F5BD35}"/>
              </a:ext>
            </a:extLst>
          </p:cNvPr>
          <p:cNvSpPr txBox="1">
            <a:spLocks/>
          </p:cNvSpPr>
          <p:nvPr/>
        </p:nvSpPr>
        <p:spPr>
          <a:xfrm>
            <a:off x="65113" y="3346476"/>
            <a:ext cx="4746567" cy="1721191"/>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There are only </a:t>
            </a:r>
            <a:r>
              <a:rPr lang="en-US" sz="1300" b="1" u="sng" dirty="0"/>
              <a:t>997 RECORDS OF MOVIES NAME</a:t>
            </a:r>
            <a:r>
              <a:rPr lang="en-US" sz="1300" b="1" dirty="0"/>
              <a:t>.</a:t>
            </a:r>
          </a:p>
          <a:p>
            <a:pPr marL="285750" indent="-285750" algn="l">
              <a:buFont typeface="Wingdings" panose="05000000000000000000" pitchFamily="2" charset="2"/>
              <a:buChar char="q"/>
            </a:pPr>
            <a:r>
              <a:rPr lang="en-US" sz="1300" b="1" u="sng" dirty="0"/>
              <a:t>LAMBS CINCINATTI </a:t>
            </a:r>
            <a:r>
              <a:rPr lang="en-US" sz="1300" b="1" dirty="0"/>
              <a:t>have the </a:t>
            </a:r>
            <a:r>
              <a:rPr lang="en-US" sz="1300" b="1" u="sng" dirty="0"/>
              <a:t>HIGHEST NO OF ACTOR WORK IN THIS MOVIE</a:t>
            </a:r>
            <a:r>
              <a:rPr lang="en-US" sz="1300" b="1" dirty="0"/>
              <a:t>.</a:t>
            </a:r>
          </a:p>
          <a:p>
            <a:pPr marL="285750" indent="-285750" algn="l">
              <a:buFont typeface="Wingdings" panose="05000000000000000000" pitchFamily="2" charset="2"/>
              <a:buChar char="q"/>
            </a:pPr>
            <a:r>
              <a:rPr lang="en-US" sz="1300" b="1" dirty="0"/>
              <a:t>LIKE </a:t>
            </a:r>
            <a:r>
              <a:rPr lang="en-US" sz="1300" b="1" u="sng" dirty="0"/>
              <a:t>‘BAKED CLEOPATRA’,’DOLLS RAGE’,’MOON BUNCH’,SHOCK CABIN’</a:t>
            </a:r>
            <a:r>
              <a:rPr lang="en-US" sz="1300" b="1" dirty="0"/>
              <a:t> have only </a:t>
            </a:r>
            <a:r>
              <a:rPr lang="en-US" sz="1300" b="1" u="sng" dirty="0"/>
              <a:t>1 ACTOR WORKED </a:t>
            </a:r>
            <a:r>
              <a:rPr lang="en-US" sz="1300" b="1" dirty="0"/>
              <a:t>In this MOVIE and many more.</a:t>
            </a:r>
            <a:endParaRPr lang="en-IN" sz="1300" b="1" dirty="0"/>
          </a:p>
        </p:txBody>
      </p:sp>
    </p:spTree>
    <p:extLst>
      <p:ext uri="{BB962C8B-B14F-4D97-AF65-F5344CB8AC3E}">
        <p14:creationId xmlns:p14="http://schemas.microsoft.com/office/powerpoint/2010/main" val="283678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12</a:t>
            </a:fld>
            <a:endParaRPr lang="en-US" noProof="0"/>
          </a:p>
        </p:txBody>
      </p:sp>
      <p:sp>
        <p:nvSpPr>
          <p:cNvPr id="2" name="Rectangle 1">
            <a:extLst>
              <a:ext uri="{FF2B5EF4-FFF2-40B4-BE49-F238E27FC236}">
                <a16:creationId xmlns:a16="http://schemas.microsoft.com/office/drawing/2014/main" id="{82866F20-294E-4934-9447-711923E31299}"/>
              </a:ext>
            </a:extLst>
          </p:cNvPr>
          <p:cNvSpPr/>
          <p:nvPr/>
        </p:nvSpPr>
        <p:spPr>
          <a:xfrm>
            <a:off x="113604" y="925805"/>
            <a:ext cx="4699461" cy="1754326"/>
          </a:xfrm>
          <a:prstGeom prst="rect">
            <a:avLst/>
          </a:prstGeom>
          <a:ln>
            <a:solidFill>
              <a:schemeClr val="accent1"/>
            </a:solidFill>
          </a:ln>
        </p:spPr>
        <p:txBody>
          <a:bodyPr wrap="square">
            <a:spAutoFit/>
          </a:bodyPr>
          <a:lstStyle/>
          <a:p>
            <a:r>
              <a:rPr lang="en-IN" b="1" dirty="0">
                <a:solidFill>
                  <a:schemeClr val="bg1"/>
                </a:solidFill>
              </a:rPr>
              <a:t>'Music of Queen' and 'Kris Kristofferson' have seen an unlikely resurgence. As an unintended consequence, films starting with #the letters 'K' and 'Q' have also soared in popularity. Display the titles of the movies starting with the letters 'K' and 'Q.</a:t>
            </a:r>
          </a:p>
        </p:txBody>
      </p:sp>
      <p:sp>
        <p:nvSpPr>
          <p:cNvPr id="4" name="Rectangle 3">
            <a:extLst>
              <a:ext uri="{FF2B5EF4-FFF2-40B4-BE49-F238E27FC236}">
                <a16:creationId xmlns:a16="http://schemas.microsoft.com/office/drawing/2014/main" id="{A5116FB7-E5D7-47AA-AF49-7134AB6F6B1E}"/>
              </a:ext>
            </a:extLst>
          </p:cNvPr>
          <p:cNvSpPr/>
          <p:nvPr/>
        </p:nvSpPr>
        <p:spPr>
          <a:xfrm>
            <a:off x="1486946" y="97456"/>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ASK-7</a:t>
            </a:r>
          </a:p>
        </p:txBody>
      </p:sp>
      <p:sp>
        <p:nvSpPr>
          <p:cNvPr id="5" name="Title 1">
            <a:extLst>
              <a:ext uri="{FF2B5EF4-FFF2-40B4-BE49-F238E27FC236}">
                <a16:creationId xmlns:a16="http://schemas.microsoft.com/office/drawing/2014/main" id="{68267542-5BEA-4AF4-8B67-500FA88590EA}"/>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6" name="Rectangle 5">
            <a:extLst>
              <a:ext uri="{FF2B5EF4-FFF2-40B4-BE49-F238E27FC236}">
                <a16:creationId xmlns:a16="http://schemas.microsoft.com/office/drawing/2014/main" id="{390BE60F-0870-48F2-AF56-215DCF433F74}"/>
              </a:ext>
            </a:extLst>
          </p:cNvPr>
          <p:cNvSpPr/>
          <p:nvPr/>
        </p:nvSpPr>
        <p:spPr>
          <a:xfrm>
            <a:off x="5150368" y="925805"/>
            <a:ext cx="6446637" cy="369332"/>
          </a:xfrm>
          <a:prstGeom prst="rect">
            <a:avLst/>
          </a:prstGeom>
          <a:ln>
            <a:solidFill>
              <a:srgbClr val="FF0000"/>
            </a:solidFill>
          </a:ln>
        </p:spPr>
        <p:txBody>
          <a:bodyPr wrap="none">
            <a:spAutoFit/>
          </a:bodyPr>
          <a:lstStyle/>
          <a:p>
            <a:pPr marL="285750" indent="-285750">
              <a:buFont typeface="Wingdings" panose="05000000000000000000" pitchFamily="2" charset="2"/>
              <a:buChar char="q"/>
            </a:pPr>
            <a:r>
              <a:rPr lang="en-IN" b="1" dirty="0"/>
              <a:t>select title from  film where title like "K%" or title like "Q%" ;</a:t>
            </a:r>
          </a:p>
        </p:txBody>
      </p:sp>
      <p:sp>
        <p:nvSpPr>
          <p:cNvPr id="7" name="Rectangle 6">
            <a:extLst>
              <a:ext uri="{FF2B5EF4-FFF2-40B4-BE49-F238E27FC236}">
                <a16:creationId xmlns:a16="http://schemas.microsoft.com/office/drawing/2014/main" id="{73353D51-C0DC-4A86-B095-2CC54D941C62}"/>
              </a:ext>
            </a:extLst>
          </p:cNvPr>
          <p:cNvSpPr/>
          <p:nvPr/>
        </p:nvSpPr>
        <p:spPr>
          <a:xfrm>
            <a:off x="113604" y="2969802"/>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8" name="Text Placeholder 33">
            <a:extLst>
              <a:ext uri="{FF2B5EF4-FFF2-40B4-BE49-F238E27FC236}">
                <a16:creationId xmlns:a16="http://schemas.microsoft.com/office/drawing/2014/main" id="{144FA4D5-5802-4FBA-B909-FA6853C8A996}"/>
              </a:ext>
            </a:extLst>
          </p:cNvPr>
          <p:cNvSpPr>
            <a:spLocks noGrp="1"/>
          </p:cNvSpPr>
          <p:nvPr>
            <p:ph type="body" sz="quarter" idx="18"/>
          </p:nvPr>
        </p:nvSpPr>
        <p:spPr>
          <a:xfrm>
            <a:off x="5150368" y="2099199"/>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pic>
        <p:nvPicPr>
          <p:cNvPr id="9" name="Picture 8">
            <a:extLst>
              <a:ext uri="{FF2B5EF4-FFF2-40B4-BE49-F238E27FC236}">
                <a16:creationId xmlns:a16="http://schemas.microsoft.com/office/drawing/2014/main" id="{35EF7786-1223-4D71-B6C6-676097D8E673}"/>
              </a:ext>
            </a:extLst>
          </p:cNvPr>
          <p:cNvPicPr>
            <a:picLocks noChangeAspect="1"/>
          </p:cNvPicPr>
          <p:nvPr/>
        </p:nvPicPr>
        <p:blipFill>
          <a:blip r:embed="rId2"/>
          <a:stretch>
            <a:fillRect/>
          </a:stretch>
        </p:blipFill>
        <p:spPr>
          <a:xfrm>
            <a:off x="5220062" y="2786575"/>
            <a:ext cx="2779940" cy="2581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33">
            <a:extLst>
              <a:ext uri="{FF2B5EF4-FFF2-40B4-BE49-F238E27FC236}">
                <a16:creationId xmlns:a16="http://schemas.microsoft.com/office/drawing/2014/main" id="{FEC0C19C-1EB4-4B87-BD48-623539175050}"/>
              </a:ext>
            </a:extLst>
          </p:cNvPr>
          <p:cNvSpPr txBox="1">
            <a:spLocks/>
          </p:cNvSpPr>
          <p:nvPr/>
        </p:nvSpPr>
        <p:spPr>
          <a:xfrm>
            <a:off x="113603" y="3640977"/>
            <a:ext cx="4699461" cy="1064028"/>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There are </a:t>
            </a:r>
            <a:r>
              <a:rPr lang="en-US" sz="1300" b="1" u="sng" dirty="0"/>
              <a:t>Total 15 MOVIES</a:t>
            </a:r>
            <a:r>
              <a:rPr lang="en-US" sz="1300" b="1" dirty="0"/>
              <a:t> which are </a:t>
            </a:r>
            <a:r>
              <a:rPr lang="en-US" sz="1300" b="1" u="sng" dirty="0"/>
              <a:t>starting with K and Q</a:t>
            </a:r>
            <a:r>
              <a:rPr lang="en-US" sz="1300" b="1" dirty="0"/>
              <a:t>.</a:t>
            </a:r>
          </a:p>
          <a:p>
            <a:pPr marL="285750" indent="-285750" algn="l">
              <a:buFont typeface="Wingdings" panose="05000000000000000000" pitchFamily="2" charset="2"/>
              <a:buChar char="q"/>
            </a:pPr>
            <a:r>
              <a:rPr lang="en-US" sz="1300" b="1" dirty="0"/>
              <a:t>There are </a:t>
            </a:r>
            <a:r>
              <a:rPr lang="en-US" sz="1300" b="1" u="sng" dirty="0"/>
              <a:t>12 MOVIES which are starting with K</a:t>
            </a:r>
            <a:r>
              <a:rPr lang="en-US" sz="1300" b="1" dirty="0"/>
              <a:t>.</a:t>
            </a:r>
          </a:p>
          <a:p>
            <a:pPr marL="285750" indent="-285750" algn="l">
              <a:buFont typeface="Wingdings" panose="05000000000000000000" pitchFamily="2" charset="2"/>
              <a:buChar char="q"/>
            </a:pPr>
            <a:r>
              <a:rPr lang="en-US" sz="1300" b="1" dirty="0"/>
              <a:t>There are only </a:t>
            </a:r>
            <a:r>
              <a:rPr lang="en-US" sz="1300" b="1" u="sng" dirty="0"/>
              <a:t>3 MOVIES which starting with Q</a:t>
            </a:r>
            <a:r>
              <a:rPr lang="en-US" sz="1300" b="1" dirty="0"/>
              <a:t>.</a:t>
            </a:r>
          </a:p>
          <a:p>
            <a:pPr marL="285750" indent="-285750" algn="l">
              <a:buFont typeface="Wingdings" panose="05000000000000000000" pitchFamily="2" charset="2"/>
              <a:buChar char="q"/>
            </a:pPr>
            <a:endParaRPr lang="en-US" sz="1300" b="1" dirty="0"/>
          </a:p>
        </p:txBody>
      </p:sp>
    </p:spTree>
    <p:extLst>
      <p:ext uri="{BB962C8B-B14F-4D97-AF65-F5344CB8AC3E}">
        <p14:creationId xmlns:p14="http://schemas.microsoft.com/office/powerpoint/2010/main" val="40317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13</a:t>
            </a:fld>
            <a:endParaRPr lang="en-US" noProof="0"/>
          </a:p>
        </p:txBody>
      </p:sp>
      <p:sp>
        <p:nvSpPr>
          <p:cNvPr id="2" name="Rectangle 1">
            <a:extLst>
              <a:ext uri="{FF2B5EF4-FFF2-40B4-BE49-F238E27FC236}">
                <a16:creationId xmlns:a16="http://schemas.microsoft.com/office/drawing/2014/main" id="{822F58AE-E899-4AF6-8216-74ADA0EEDCE2}"/>
              </a:ext>
            </a:extLst>
          </p:cNvPr>
          <p:cNvSpPr/>
          <p:nvPr/>
        </p:nvSpPr>
        <p:spPr>
          <a:xfrm>
            <a:off x="151010" y="869712"/>
            <a:ext cx="4624649" cy="923330"/>
          </a:xfrm>
          <a:prstGeom prst="rect">
            <a:avLst/>
          </a:prstGeom>
          <a:ln>
            <a:solidFill>
              <a:schemeClr val="accent1"/>
            </a:solidFill>
          </a:ln>
        </p:spPr>
        <p:txBody>
          <a:bodyPr wrap="square">
            <a:spAutoFit/>
          </a:bodyPr>
          <a:lstStyle/>
          <a:p>
            <a:r>
              <a:rPr lang="en-IN" b="1" dirty="0">
                <a:solidFill>
                  <a:schemeClr val="bg1"/>
                </a:solidFill>
              </a:rPr>
              <a:t>The film 'Agent Truman' has been a great success. Display the names of all actors who appeared in this film.</a:t>
            </a:r>
          </a:p>
        </p:txBody>
      </p:sp>
      <p:sp>
        <p:nvSpPr>
          <p:cNvPr id="4" name="Rectangle 3">
            <a:extLst>
              <a:ext uri="{FF2B5EF4-FFF2-40B4-BE49-F238E27FC236}">
                <a16:creationId xmlns:a16="http://schemas.microsoft.com/office/drawing/2014/main" id="{D94FB410-A1AA-4E87-8052-A427BFAC5AE4}"/>
              </a:ext>
            </a:extLst>
          </p:cNvPr>
          <p:cNvSpPr/>
          <p:nvPr/>
        </p:nvSpPr>
        <p:spPr>
          <a:xfrm>
            <a:off x="1486946" y="97456"/>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ASK-8</a:t>
            </a:r>
          </a:p>
        </p:txBody>
      </p:sp>
      <p:sp>
        <p:nvSpPr>
          <p:cNvPr id="5" name="Rectangle 4">
            <a:extLst>
              <a:ext uri="{FF2B5EF4-FFF2-40B4-BE49-F238E27FC236}">
                <a16:creationId xmlns:a16="http://schemas.microsoft.com/office/drawing/2014/main" id="{4A684320-066E-4485-955D-4487A8B5714E}"/>
              </a:ext>
            </a:extLst>
          </p:cNvPr>
          <p:cNvSpPr/>
          <p:nvPr/>
        </p:nvSpPr>
        <p:spPr>
          <a:xfrm>
            <a:off x="5325687" y="915879"/>
            <a:ext cx="6096000" cy="1754326"/>
          </a:xfrm>
          <a:prstGeom prst="rect">
            <a:avLst/>
          </a:prstGeom>
          <a:ln>
            <a:solidFill>
              <a:srgbClr val="FF0000"/>
            </a:solidFill>
          </a:ln>
        </p:spPr>
        <p:txBody>
          <a:bodyPr>
            <a:spAutoFit/>
          </a:bodyPr>
          <a:lstStyle/>
          <a:p>
            <a:pPr marL="285750" indent="-285750">
              <a:buFont typeface="Wingdings" panose="05000000000000000000" pitchFamily="2" charset="2"/>
              <a:buChar char="q"/>
            </a:pPr>
            <a:r>
              <a:rPr lang="en-IN" b="1" dirty="0"/>
              <a:t>CREATE VIEW SEARCH_AGENT_TRUMAN AS </a:t>
            </a:r>
          </a:p>
          <a:p>
            <a:r>
              <a:rPr lang="en-IN" b="1" dirty="0"/>
              <a:t>Select </a:t>
            </a:r>
            <a:r>
              <a:rPr lang="en-IN" b="1" dirty="0" err="1"/>
              <a:t>first_name,last_name</a:t>
            </a:r>
            <a:r>
              <a:rPr lang="en-IN" b="1" dirty="0"/>
              <a:t> from film inner join film_actor on </a:t>
            </a:r>
            <a:r>
              <a:rPr lang="en-IN" b="1" dirty="0" err="1"/>
              <a:t>film_actor.film_id</a:t>
            </a:r>
            <a:r>
              <a:rPr lang="en-IN" b="1" dirty="0"/>
              <a:t>=</a:t>
            </a:r>
            <a:r>
              <a:rPr lang="en-IN" b="1" dirty="0" err="1"/>
              <a:t>film.film_id</a:t>
            </a:r>
            <a:r>
              <a:rPr lang="en-IN" b="1" dirty="0"/>
              <a:t> inner join actor on </a:t>
            </a:r>
            <a:r>
              <a:rPr lang="en-IN" b="1" dirty="0" err="1"/>
              <a:t>actor.actor_id</a:t>
            </a:r>
            <a:r>
              <a:rPr lang="en-IN" b="1" dirty="0"/>
              <a:t>=</a:t>
            </a:r>
            <a:r>
              <a:rPr lang="en-IN" b="1" dirty="0" err="1"/>
              <a:t>film_actor.actor_id</a:t>
            </a:r>
            <a:r>
              <a:rPr lang="en-IN" b="1" dirty="0"/>
              <a:t> where title="AGENT TRUMAN“ ;</a:t>
            </a:r>
          </a:p>
          <a:p>
            <a:pPr marL="285750" indent="-285750">
              <a:buFont typeface="Wingdings" panose="05000000000000000000" pitchFamily="2" charset="2"/>
              <a:buChar char="q"/>
            </a:pPr>
            <a:r>
              <a:rPr lang="en-IN" b="1" dirty="0"/>
              <a:t>SELECT *FROM SEARCH_AGENT_TRUMAN;</a:t>
            </a:r>
          </a:p>
        </p:txBody>
      </p:sp>
      <p:sp>
        <p:nvSpPr>
          <p:cNvPr id="6" name="Title 1">
            <a:extLst>
              <a:ext uri="{FF2B5EF4-FFF2-40B4-BE49-F238E27FC236}">
                <a16:creationId xmlns:a16="http://schemas.microsoft.com/office/drawing/2014/main" id="{A620E85E-38C1-4947-AB74-A80FC30CE79D}"/>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7" name="Text Placeholder 33">
            <a:extLst>
              <a:ext uri="{FF2B5EF4-FFF2-40B4-BE49-F238E27FC236}">
                <a16:creationId xmlns:a16="http://schemas.microsoft.com/office/drawing/2014/main" id="{853EB5D2-F8DA-429E-92D2-28BF95B5CFA6}"/>
              </a:ext>
            </a:extLst>
          </p:cNvPr>
          <p:cNvSpPr>
            <a:spLocks noGrp="1"/>
          </p:cNvSpPr>
          <p:nvPr>
            <p:ph type="body" sz="quarter" idx="18"/>
          </p:nvPr>
        </p:nvSpPr>
        <p:spPr>
          <a:xfrm>
            <a:off x="5325687" y="2946494"/>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8" name="Rectangle 7">
            <a:extLst>
              <a:ext uri="{FF2B5EF4-FFF2-40B4-BE49-F238E27FC236}">
                <a16:creationId xmlns:a16="http://schemas.microsoft.com/office/drawing/2014/main" id="{D486BA16-A47A-4AA2-8668-E4CCA019B7E1}"/>
              </a:ext>
            </a:extLst>
          </p:cNvPr>
          <p:cNvSpPr/>
          <p:nvPr/>
        </p:nvSpPr>
        <p:spPr>
          <a:xfrm>
            <a:off x="113603" y="2208540"/>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9" name="Picture 8">
            <a:extLst>
              <a:ext uri="{FF2B5EF4-FFF2-40B4-BE49-F238E27FC236}">
                <a16:creationId xmlns:a16="http://schemas.microsoft.com/office/drawing/2014/main" id="{3D5A14F3-6AB5-4169-953A-E86894048D53}"/>
              </a:ext>
            </a:extLst>
          </p:cNvPr>
          <p:cNvPicPr>
            <a:picLocks noChangeAspect="1"/>
          </p:cNvPicPr>
          <p:nvPr/>
        </p:nvPicPr>
        <p:blipFill>
          <a:blip r:embed="rId2"/>
          <a:stretch>
            <a:fillRect/>
          </a:stretch>
        </p:blipFill>
        <p:spPr>
          <a:xfrm>
            <a:off x="5364542" y="3591760"/>
            <a:ext cx="2771924" cy="2094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33">
            <a:extLst>
              <a:ext uri="{FF2B5EF4-FFF2-40B4-BE49-F238E27FC236}">
                <a16:creationId xmlns:a16="http://schemas.microsoft.com/office/drawing/2014/main" id="{194E2DAD-2459-4FBE-82E0-FAA802CCA189}"/>
              </a:ext>
            </a:extLst>
          </p:cNvPr>
          <p:cNvSpPr txBox="1">
            <a:spLocks/>
          </p:cNvSpPr>
          <p:nvPr/>
        </p:nvSpPr>
        <p:spPr>
          <a:xfrm>
            <a:off x="113604" y="2946494"/>
            <a:ext cx="4662056" cy="1010364"/>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There are only </a:t>
            </a:r>
            <a:r>
              <a:rPr lang="en-US" sz="1300" b="1" u="sng" dirty="0"/>
              <a:t>7 ACTORS  who are working in ‘AGENT TRUMAN’ Movie</a:t>
            </a:r>
            <a:r>
              <a:rPr lang="en-US" sz="1300" b="1" dirty="0"/>
              <a:t>.</a:t>
            </a:r>
          </a:p>
          <a:p>
            <a:pPr marL="285750" indent="-285750" algn="l">
              <a:buFont typeface="Wingdings" panose="05000000000000000000" pitchFamily="2" charset="2"/>
              <a:buChar char="q"/>
            </a:pPr>
            <a:r>
              <a:rPr lang="en-US" sz="1300" b="1" dirty="0"/>
              <a:t>It contains First name and Last name of all 7 Actors.</a:t>
            </a:r>
          </a:p>
          <a:p>
            <a:pPr marL="285750" indent="-285750" algn="l">
              <a:buFont typeface="Wingdings" panose="05000000000000000000" pitchFamily="2" charset="2"/>
              <a:buChar char="q"/>
            </a:pPr>
            <a:endParaRPr lang="en-US" sz="1300" b="1" dirty="0"/>
          </a:p>
        </p:txBody>
      </p:sp>
    </p:spTree>
    <p:extLst>
      <p:ext uri="{BB962C8B-B14F-4D97-AF65-F5344CB8AC3E}">
        <p14:creationId xmlns:p14="http://schemas.microsoft.com/office/powerpoint/2010/main" val="221444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14</a:t>
            </a:fld>
            <a:endParaRPr lang="en-US" noProof="0"/>
          </a:p>
        </p:txBody>
      </p:sp>
      <p:sp>
        <p:nvSpPr>
          <p:cNvPr id="2" name="Rectangle 1">
            <a:extLst>
              <a:ext uri="{FF2B5EF4-FFF2-40B4-BE49-F238E27FC236}">
                <a16:creationId xmlns:a16="http://schemas.microsoft.com/office/drawing/2014/main" id="{D904BF85-994D-4CF7-86B3-513B36E51C33}"/>
              </a:ext>
            </a:extLst>
          </p:cNvPr>
          <p:cNvSpPr/>
          <p:nvPr/>
        </p:nvSpPr>
        <p:spPr>
          <a:xfrm>
            <a:off x="181491" y="947342"/>
            <a:ext cx="4563686" cy="1200329"/>
          </a:xfrm>
          <a:prstGeom prst="rect">
            <a:avLst/>
          </a:prstGeom>
          <a:ln>
            <a:solidFill>
              <a:schemeClr val="accent1"/>
            </a:solidFill>
          </a:ln>
        </p:spPr>
        <p:txBody>
          <a:bodyPr wrap="square">
            <a:spAutoFit/>
          </a:bodyPr>
          <a:lstStyle/>
          <a:p>
            <a:r>
              <a:rPr lang="en-IN" b="1" dirty="0">
                <a:solidFill>
                  <a:schemeClr val="bg1"/>
                </a:solidFill>
              </a:rPr>
              <a:t>Sales have been lagging among young families, so the management wants to promote family movies. Identify all the movies categorized as family films.</a:t>
            </a:r>
          </a:p>
        </p:txBody>
      </p:sp>
      <p:sp>
        <p:nvSpPr>
          <p:cNvPr id="4" name="Rectangle 3">
            <a:extLst>
              <a:ext uri="{FF2B5EF4-FFF2-40B4-BE49-F238E27FC236}">
                <a16:creationId xmlns:a16="http://schemas.microsoft.com/office/drawing/2014/main" id="{EA93CF3E-C8A2-4DB7-BADF-F81CA29A62DB}"/>
              </a:ext>
            </a:extLst>
          </p:cNvPr>
          <p:cNvSpPr/>
          <p:nvPr/>
        </p:nvSpPr>
        <p:spPr>
          <a:xfrm>
            <a:off x="1486945" y="97456"/>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ASK-9</a:t>
            </a:r>
          </a:p>
        </p:txBody>
      </p:sp>
      <p:sp>
        <p:nvSpPr>
          <p:cNvPr id="5" name="Title 1">
            <a:extLst>
              <a:ext uri="{FF2B5EF4-FFF2-40B4-BE49-F238E27FC236}">
                <a16:creationId xmlns:a16="http://schemas.microsoft.com/office/drawing/2014/main" id="{6F8CDFE1-2F0C-42F6-A4AE-CE0BB331A3E8}"/>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6" name="Rectangle 5">
            <a:extLst>
              <a:ext uri="{FF2B5EF4-FFF2-40B4-BE49-F238E27FC236}">
                <a16:creationId xmlns:a16="http://schemas.microsoft.com/office/drawing/2014/main" id="{3968539D-0BFE-4750-8C30-A93616999A08}"/>
              </a:ext>
            </a:extLst>
          </p:cNvPr>
          <p:cNvSpPr/>
          <p:nvPr/>
        </p:nvSpPr>
        <p:spPr>
          <a:xfrm>
            <a:off x="5195455" y="947342"/>
            <a:ext cx="6226232" cy="1754326"/>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CREATE VIEW FAMILY_MOVIES AS </a:t>
            </a:r>
          </a:p>
          <a:p>
            <a:r>
              <a:rPr lang="en-IN" b="1" dirty="0"/>
              <a:t>select  title  from film inner join </a:t>
            </a:r>
            <a:r>
              <a:rPr lang="en-IN" b="1" dirty="0" err="1"/>
              <a:t>film_category</a:t>
            </a:r>
            <a:r>
              <a:rPr lang="en-IN" b="1" dirty="0"/>
              <a:t> on </a:t>
            </a:r>
            <a:r>
              <a:rPr lang="en-IN" b="1" dirty="0" err="1"/>
              <a:t>film_category.film_id</a:t>
            </a:r>
            <a:r>
              <a:rPr lang="en-IN" b="1" dirty="0"/>
              <a:t>=</a:t>
            </a:r>
            <a:r>
              <a:rPr lang="en-IN" b="1" dirty="0" err="1"/>
              <a:t>film.film_id</a:t>
            </a:r>
            <a:r>
              <a:rPr lang="en-IN" b="1" dirty="0"/>
              <a:t> inner join category on </a:t>
            </a:r>
            <a:r>
              <a:rPr lang="en-IN" b="1" dirty="0" err="1"/>
              <a:t>film_category.category_id</a:t>
            </a:r>
            <a:r>
              <a:rPr lang="en-IN" b="1" dirty="0"/>
              <a:t>=</a:t>
            </a:r>
            <a:r>
              <a:rPr lang="en-IN" b="1" dirty="0" err="1"/>
              <a:t>category.category_id</a:t>
            </a:r>
            <a:r>
              <a:rPr lang="en-IN" b="1" dirty="0"/>
              <a:t> where name='family’;</a:t>
            </a:r>
          </a:p>
          <a:p>
            <a:pPr marL="285750" indent="-285750">
              <a:buFont typeface="Wingdings" panose="05000000000000000000" pitchFamily="2" charset="2"/>
              <a:buChar char="q"/>
            </a:pPr>
            <a:r>
              <a:rPr lang="en-IN" b="1" dirty="0"/>
              <a:t>SELECT *FROM FAMILY_MOVIES;</a:t>
            </a:r>
          </a:p>
        </p:txBody>
      </p:sp>
      <p:sp>
        <p:nvSpPr>
          <p:cNvPr id="7" name="Text Placeholder 33">
            <a:extLst>
              <a:ext uri="{FF2B5EF4-FFF2-40B4-BE49-F238E27FC236}">
                <a16:creationId xmlns:a16="http://schemas.microsoft.com/office/drawing/2014/main" id="{A34B2D77-391A-4E62-B8F0-87CB595144C6}"/>
              </a:ext>
            </a:extLst>
          </p:cNvPr>
          <p:cNvSpPr>
            <a:spLocks noGrp="1"/>
          </p:cNvSpPr>
          <p:nvPr>
            <p:ph type="body" sz="quarter" idx="18"/>
          </p:nvPr>
        </p:nvSpPr>
        <p:spPr>
          <a:xfrm>
            <a:off x="5195455" y="2893676"/>
            <a:ext cx="2979866"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8" name="Rectangle 7">
            <a:extLst>
              <a:ext uri="{FF2B5EF4-FFF2-40B4-BE49-F238E27FC236}">
                <a16:creationId xmlns:a16="http://schemas.microsoft.com/office/drawing/2014/main" id="{EDE2A005-25E6-4DE6-8980-F2447E557DCA}"/>
              </a:ext>
            </a:extLst>
          </p:cNvPr>
          <p:cNvSpPr/>
          <p:nvPr/>
        </p:nvSpPr>
        <p:spPr>
          <a:xfrm>
            <a:off x="113603" y="2662843"/>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9" name="Picture 8">
            <a:extLst>
              <a:ext uri="{FF2B5EF4-FFF2-40B4-BE49-F238E27FC236}">
                <a16:creationId xmlns:a16="http://schemas.microsoft.com/office/drawing/2014/main" id="{EF9503AA-D1DC-49BC-A122-F990077C5459}"/>
              </a:ext>
            </a:extLst>
          </p:cNvPr>
          <p:cNvPicPr>
            <a:picLocks noChangeAspect="1"/>
          </p:cNvPicPr>
          <p:nvPr/>
        </p:nvPicPr>
        <p:blipFill>
          <a:blip r:embed="rId2"/>
          <a:stretch>
            <a:fillRect/>
          </a:stretch>
        </p:blipFill>
        <p:spPr>
          <a:xfrm>
            <a:off x="5195456" y="3568190"/>
            <a:ext cx="2979866" cy="268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33">
            <a:extLst>
              <a:ext uri="{FF2B5EF4-FFF2-40B4-BE49-F238E27FC236}">
                <a16:creationId xmlns:a16="http://schemas.microsoft.com/office/drawing/2014/main" id="{BFC34B63-3A6D-4181-823F-E091AE6FDE39}"/>
              </a:ext>
            </a:extLst>
          </p:cNvPr>
          <p:cNvSpPr txBox="1">
            <a:spLocks/>
          </p:cNvSpPr>
          <p:nvPr/>
        </p:nvSpPr>
        <p:spPr>
          <a:xfrm>
            <a:off x="113603" y="3363713"/>
            <a:ext cx="4699461" cy="578853"/>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There are only </a:t>
            </a:r>
            <a:r>
              <a:rPr lang="en-US" sz="1300" b="1" u="sng" dirty="0"/>
              <a:t>69 movie which are Belongs To ‘FAMILY GENRE’.</a:t>
            </a:r>
          </a:p>
        </p:txBody>
      </p:sp>
    </p:spTree>
    <p:extLst>
      <p:ext uri="{BB962C8B-B14F-4D97-AF65-F5344CB8AC3E}">
        <p14:creationId xmlns:p14="http://schemas.microsoft.com/office/powerpoint/2010/main" val="4810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15</a:t>
            </a:fld>
            <a:endParaRPr lang="en-US" noProof="0"/>
          </a:p>
        </p:txBody>
      </p:sp>
      <p:sp>
        <p:nvSpPr>
          <p:cNvPr id="2" name="Rectangle 1">
            <a:extLst>
              <a:ext uri="{FF2B5EF4-FFF2-40B4-BE49-F238E27FC236}">
                <a16:creationId xmlns:a16="http://schemas.microsoft.com/office/drawing/2014/main" id="{8FE1AAD0-99B7-4B90-A386-D17E521439A4}"/>
              </a:ext>
            </a:extLst>
          </p:cNvPr>
          <p:cNvSpPr/>
          <p:nvPr/>
        </p:nvSpPr>
        <p:spPr>
          <a:xfrm>
            <a:off x="142698" y="813106"/>
            <a:ext cx="4624647" cy="3416320"/>
          </a:xfrm>
          <a:prstGeom prst="rect">
            <a:avLst/>
          </a:prstGeom>
          <a:ln>
            <a:solidFill>
              <a:schemeClr val="accent1"/>
            </a:solidFill>
          </a:ln>
        </p:spPr>
        <p:txBody>
          <a:bodyPr wrap="square">
            <a:spAutoFit/>
          </a:bodyPr>
          <a:lstStyle/>
          <a:p>
            <a:r>
              <a:rPr lang="en-IN" b="1" dirty="0">
                <a:solidFill>
                  <a:schemeClr val="bg1"/>
                </a:solidFill>
              </a:rPr>
              <a:t>The management wants to observe the rental rates and rental frequencies (Number of time the movie disc is rented).</a:t>
            </a:r>
          </a:p>
          <a:p>
            <a:pPr marL="285750" indent="-285750">
              <a:buFont typeface="Wingdings" panose="05000000000000000000" pitchFamily="2" charset="2"/>
              <a:buChar char="q"/>
            </a:pPr>
            <a:r>
              <a:rPr lang="en-IN" b="1" dirty="0">
                <a:solidFill>
                  <a:schemeClr val="bg1"/>
                </a:solidFill>
              </a:rPr>
              <a:t>Display the maximum, minimum, and average rental rates of movies based on their ratings. The output must be sorted in descending order of the average rental rates.</a:t>
            </a:r>
          </a:p>
          <a:p>
            <a:pPr marL="285750" indent="-285750">
              <a:buFont typeface="Wingdings" panose="05000000000000000000" pitchFamily="2" charset="2"/>
              <a:buChar char="q"/>
            </a:pPr>
            <a:r>
              <a:rPr lang="en-IN" b="1" dirty="0">
                <a:solidFill>
                  <a:schemeClr val="bg1"/>
                </a:solidFill>
              </a:rPr>
              <a:t>Display the movies in descending order of their rental frequencies, so the management can maintain more copies of those movies.</a:t>
            </a:r>
          </a:p>
        </p:txBody>
      </p:sp>
      <p:sp>
        <p:nvSpPr>
          <p:cNvPr id="4" name="Rectangle 3">
            <a:extLst>
              <a:ext uri="{FF2B5EF4-FFF2-40B4-BE49-F238E27FC236}">
                <a16:creationId xmlns:a16="http://schemas.microsoft.com/office/drawing/2014/main" id="{D88FE36B-99DC-4C90-A714-E2D88C579F74}"/>
              </a:ext>
            </a:extLst>
          </p:cNvPr>
          <p:cNvSpPr/>
          <p:nvPr/>
        </p:nvSpPr>
        <p:spPr>
          <a:xfrm>
            <a:off x="1486945" y="64205"/>
            <a:ext cx="2217274"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ASK-10</a:t>
            </a:r>
          </a:p>
        </p:txBody>
      </p:sp>
      <p:sp>
        <p:nvSpPr>
          <p:cNvPr id="5" name="Rectangle 4">
            <a:extLst>
              <a:ext uri="{FF2B5EF4-FFF2-40B4-BE49-F238E27FC236}">
                <a16:creationId xmlns:a16="http://schemas.microsoft.com/office/drawing/2014/main" id="{B93CE38A-E644-47DF-9B2B-861E219F831F}"/>
              </a:ext>
            </a:extLst>
          </p:cNvPr>
          <p:cNvSpPr/>
          <p:nvPr/>
        </p:nvSpPr>
        <p:spPr>
          <a:xfrm>
            <a:off x="5079076" y="953114"/>
            <a:ext cx="6359236" cy="2862322"/>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CREATE VIEW RATING AS Select </a:t>
            </a:r>
            <a:r>
              <a:rPr lang="en-IN" b="1" dirty="0" err="1"/>
              <a:t>rating,max</a:t>
            </a:r>
            <a:r>
              <a:rPr lang="en-IN" b="1" dirty="0"/>
              <a:t>(rental_rate),min(rental_rate),avg(rental_rate) from film group by rating;</a:t>
            </a:r>
          </a:p>
          <a:p>
            <a:pPr marL="285750" indent="-285750">
              <a:buFont typeface="Wingdings" panose="05000000000000000000" pitchFamily="2" charset="2"/>
              <a:buChar char="q"/>
            </a:pPr>
            <a:r>
              <a:rPr lang="en-IN" b="1" dirty="0"/>
              <a:t>SELECT *FROM RATING;</a:t>
            </a:r>
          </a:p>
          <a:p>
            <a:pPr marL="285750" indent="-285750">
              <a:buFont typeface="Wingdings" panose="05000000000000000000" pitchFamily="2" charset="2"/>
              <a:buChar char="q"/>
            </a:pPr>
            <a:r>
              <a:rPr lang="en-IN" b="1" dirty="0"/>
              <a:t>CREATE VIEW FREQUENCY_RENTED AS select </a:t>
            </a:r>
            <a:r>
              <a:rPr lang="en-IN" b="1" dirty="0" err="1"/>
              <a:t>film_id,title,count</a:t>
            </a:r>
            <a:r>
              <a:rPr lang="en-IN" b="1" dirty="0"/>
              <a:t>(</a:t>
            </a:r>
            <a:r>
              <a:rPr lang="en-IN" b="1" dirty="0" err="1"/>
              <a:t>inventory_id</a:t>
            </a:r>
            <a:r>
              <a:rPr lang="en-IN" b="1" dirty="0"/>
              <a:t>) as 'FREQUENTLY RENTED' from film  join inventory using (</a:t>
            </a:r>
            <a:r>
              <a:rPr lang="en-IN" b="1" dirty="0" err="1"/>
              <a:t>film_id</a:t>
            </a:r>
            <a:r>
              <a:rPr lang="en-IN" b="1" dirty="0"/>
              <a:t>)join rental using (</a:t>
            </a:r>
            <a:r>
              <a:rPr lang="en-IN" b="1" dirty="0" err="1"/>
              <a:t>inventory_id</a:t>
            </a:r>
            <a:r>
              <a:rPr lang="en-IN" b="1" dirty="0"/>
              <a:t>) group by </a:t>
            </a:r>
            <a:r>
              <a:rPr lang="en-IN" b="1" dirty="0" err="1"/>
              <a:t>film_id</a:t>
            </a:r>
            <a:r>
              <a:rPr lang="en-IN" b="1" dirty="0"/>
              <a:t> order by count(</a:t>
            </a:r>
            <a:r>
              <a:rPr lang="en-IN" b="1" dirty="0" err="1"/>
              <a:t>inventory_id</a:t>
            </a:r>
            <a:r>
              <a:rPr lang="en-IN" b="1" dirty="0"/>
              <a:t>) desc ;  </a:t>
            </a:r>
          </a:p>
          <a:p>
            <a:pPr marL="285750" indent="-285750">
              <a:buFont typeface="Wingdings" panose="05000000000000000000" pitchFamily="2" charset="2"/>
              <a:buChar char="q"/>
            </a:pPr>
            <a:r>
              <a:rPr lang="en-IN" b="1" dirty="0"/>
              <a:t>SELECT *FROM FREQUENCY_RENTED;</a:t>
            </a:r>
          </a:p>
        </p:txBody>
      </p:sp>
      <p:sp>
        <p:nvSpPr>
          <p:cNvPr id="6" name="Title 1">
            <a:extLst>
              <a:ext uri="{FF2B5EF4-FFF2-40B4-BE49-F238E27FC236}">
                <a16:creationId xmlns:a16="http://schemas.microsoft.com/office/drawing/2014/main" id="{12156045-4F5E-434F-B0B4-68583E5B6095}"/>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Tree>
    <p:extLst>
      <p:ext uri="{BB962C8B-B14F-4D97-AF65-F5344CB8AC3E}">
        <p14:creationId xmlns:p14="http://schemas.microsoft.com/office/powerpoint/2010/main" val="119116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16</a:t>
            </a:fld>
            <a:endParaRPr lang="en-US" noProof="0"/>
          </a:p>
        </p:txBody>
      </p:sp>
      <p:sp>
        <p:nvSpPr>
          <p:cNvPr id="4" name="Text Placeholder 33">
            <a:extLst>
              <a:ext uri="{FF2B5EF4-FFF2-40B4-BE49-F238E27FC236}">
                <a16:creationId xmlns:a16="http://schemas.microsoft.com/office/drawing/2014/main" id="{FAAD4225-DC2D-42DC-A60C-315C7B5932B8}"/>
              </a:ext>
            </a:extLst>
          </p:cNvPr>
          <p:cNvSpPr>
            <a:spLocks noGrp="1"/>
          </p:cNvSpPr>
          <p:nvPr>
            <p:ph type="body" sz="quarter" idx="18"/>
          </p:nvPr>
        </p:nvSpPr>
        <p:spPr>
          <a:xfrm>
            <a:off x="5101243" y="237148"/>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5" name="Rectangle 4">
            <a:extLst>
              <a:ext uri="{FF2B5EF4-FFF2-40B4-BE49-F238E27FC236}">
                <a16:creationId xmlns:a16="http://schemas.microsoft.com/office/drawing/2014/main" id="{878A1192-FFD6-433B-9395-ED85DBECEEE4}"/>
              </a:ext>
            </a:extLst>
          </p:cNvPr>
          <p:cNvSpPr/>
          <p:nvPr/>
        </p:nvSpPr>
        <p:spPr>
          <a:xfrm>
            <a:off x="96979" y="126849"/>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2" name="Picture 1">
            <a:extLst>
              <a:ext uri="{FF2B5EF4-FFF2-40B4-BE49-F238E27FC236}">
                <a16:creationId xmlns:a16="http://schemas.microsoft.com/office/drawing/2014/main" id="{F8479A02-572C-460E-8286-AFB2D2766EE0}"/>
              </a:ext>
            </a:extLst>
          </p:cNvPr>
          <p:cNvPicPr>
            <a:picLocks noChangeAspect="1"/>
          </p:cNvPicPr>
          <p:nvPr/>
        </p:nvPicPr>
        <p:blipFill>
          <a:blip r:embed="rId2"/>
          <a:stretch>
            <a:fillRect/>
          </a:stretch>
        </p:blipFill>
        <p:spPr>
          <a:xfrm>
            <a:off x="5101243" y="1004622"/>
            <a:ext cx="4563112" cy="1324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D6A6AF6-8FE7-488A-94D9-D2F0C4D3AA71}"/>
              </a:ext>
            </a:extLst>
          </p:cNvPr>
          <p:cNvPicPr>
            <a:picLocks noChangeAspect="1"/>
          </p:cNvPicPr>
          <p:nvPr/>
        </p:nvPicPr>
        <p:blipFill>
          <a:blip r:embed="rId3"/>
          <a:stretch>
            <a:fillRect/>
          </a:stretch>
        </p:blipFill>
        <p:spPr>
          <a:xfrm>
            <a:off x="5101244" y="2613750"/>
            <a:ext cx="4563112" cy="2629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Placeholder 33">
            <a:extLst>
              <a:ext uri="{FF2B5EF4-FFF2-40B4-BE49-F238E27FC236}">
                <a16:creationId xmlns:a16="http://schemas.microsoft.com/office/drawing/2014/main" id="{CBF89810-D703-47EE-91A0-6ACE7D07D976}"/>
              </a:ext>
            </a:extLst>
          </p:cNvPr>
          <p:cNvSpPr txBox="1">
            <a:spLocks/>
          </p:cNvSpPr>
          <p:nvPr/>
        </p:nvSpPr>
        <p:spPr>
          <a:xfrm>
            <a:off x="96978" y="861582"/>
            <a:ext cx="4699461" cy="2567418"/>
          </a:xfrm>
          <a:prstGeom prst="rect">
            <a:avLst/>
          </a:prstGeom>
          <a:ln>
            <a:solidFill>
              <a:schemeClr val="accent1"/>
            </a:solidFill>
          </a:ln>
        </p:spPr>
        <p:txBody>
          <a:bodyPr vert="horz" lIns="91440" tIns="45720" rIns="91440" bIns="45720" rtlCol="0">
            <a:no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The </a:t>
            </a:r>
            <a:r>
              <a:rPr lang="en-US" sz="1300" b="1" u="sng" dirty="0"/>
              <a:t>Maximum Rental rate is 4.99 and Minimum Rental Rate is 0.99 for all the Rating ( PG,G,NC-17,PG-13,R)</a:t>
            </a:r>
          </a:p>
          <a:p>
            <a:pPr marL="285750" indent="-285750" algn="l">
              <a:buFont typeface="Wingdings" panose="05000000000000000000" pitchFamily="2" charset="2"/>
              <a:buChar char="q"/>
            </a:pPr>
            <a:r>
              <a:rPr lang="en-US" sz="1300" b="1" dirty="0"/>
              <a:t>The </a:t>
            </a:r>
            <a:r>
              <a:rPr lang="en-US" sz="1300" b="1" u="sng" dirty="0"/>
              <a:t>Average Rental Rate Range is 2.5 to 3.10</a:t>
            </a:r>
          </a:p>
          <a:p>
            <a:pPr marL="285750" indent="-285750" algn="l">
              <a:buFont typeface="Wingdings" panose="05000000000000000000" pitchFamily="2" charset="2"/>
              <a:buChar char="q"/>
            </a:pPr>
            <a:r>
              <a:rPr lang="en-US" sz="1300" b="1" u="sng" dirty="0"/>
              <a:t>There are TOTAL 958 MOVIES which are FREQUENTLY RENTED.</a:t>
            </a:r>
          </a:p>
          <a:p>
            <a:pPr marL="285750" indent="-285750" algn="l">
              <a:buFont typeface="Wingdings" panose="05000000000000000000" pitchFamily="2" charset="2"/>
              <a:buChar char="q"/>
            </a:pPr>
            <a:r>
              <a:rPr lang="en-US" sz="1300" b="1" u="sng" dirty="0"/>
              <a:t>Like ‘Bucket Brotherhood’,’</a:t>
            </a:r>
            <a:r>
              <a:rPr lang="en-US" sz="1300" b="1" u="sng" dirty="0" err="1"/>
              <a:t>Roceteer</a:t>
            </a:r>
            <a:r>
              <a:rPr lang="en-US" sz="1300" b="1" u="sng" dirty="0"/>
              <a:t> Mother’ are Frequently Rented 34 and 33 times.</a:t>
            </a:r>
          </a:p>
          <a:p>
            <a:pPr marL="285750" indent="-285750" algn="l">
              <a:buFont typeface="Wingdings" panose="05000000000000000000" pitchFamily="2" charset="2"/>
              <a:buChar char="q"/>
            </a:pPr>
            <a:r>
              <a:rPr lang="en-US" sz="1300" b="1" u="sng" dirty="0"/>
              <a:t>‘Traffic Hobbit’ and ‘Hardly Robbers’ are least </a:t>
            </a:r>
            <a:r>
              <a:rPr lang="en-US" sz="1300" b="1" u="sng" dirty="0" err="1"/>
              <a:t>Frquently</a:t>
            </a:r>
            <a:r>
              <a:rPr lang="en-US" sz="1300" b="1" u="sng" dirty="0"/>
              <a:t> Rented Movies that is 5 and 4 times </a:t>
            </a:r>
          </a:p>
        </p:txBody>
      </p:sp>
    </p:spTree>
    <p:extLst>
      <p:ext uri="{BB962C8B-B14F-4D97-AF65-F5344CB8AC3E}">
        <p14:creationId xmlns:p14="http://schemas.microsoft.com/office/powerpoint/2010/main" val="296114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17</a:t>
            </a:fld>
            <a:endParaRPr lang="en-US" noProof="0"/>
          </a:p>
        </p:txBody>
      </p:sp>
      <p:sp>
        <p:nvSpPr>
          <p:cNvPr id="4" name="Rectangle 3">
            <a:extLst>
              <a:ext uri="{FF2B5EF4-FFF2-40B4-BE49-F238E27FC236}">
                <a16:creationId xmlns:a16="http://schemas.microsoft.com/office/drawing/2014/main" id="{7E62E828-FC9C-4E52-896E-1C3263CB653D}"/>
              </a:ext>
            </a:extLst>
          </p:cNvPr>
          <p:cNvSpPr/>
          <p:nvPr/>
        </p:nvSpPr>
        <p:spPr>
          <a:xfrm>
            <a:off x="146859" y="838800"/>
            <a:ext cx="4641272" cy="2308324"/>
          </a:xfrm>
          <a:prstGeom prst="rect">
            <a:avLst/>
          </a:prstGeom>
          <a:ln>
            <a:solidFill>
              <a:schemeClr val="accent1"/>
            </a:solidFill>
          </a:ln>
        </p:spPr>
        <p:txBody>
          <a:bodyPr wrap="square">
            <a:spAutoFit/>
          </a:bodyPr>
          <a:lstStyle/>
          <a:p>
            <a:r>
              <a:rPr lang="en-IN" b="1" dirty="0">
                <a:solidFill>
                  <a:schemeClr val="bg1"/>
                </a:solidFill>
              </a:rPr>
              <a:t>In how many film categories, the difference between the average film replacement cost ((disc-DVD/Blue Ray) and the average film rental rate is greater than $15?</a:t>
            </a:r>
          </a:p>
          <a:p>
            <a:pPr marL="285750" indent="-285750">
              <a:buFont typeface="Wingdings" panose="05000000000000000000" pitchFamily="2" charset="2"/>
              <a:buChar char="q"/>
            </a:pPr>
            <a:r>
              <a:rPr lang="en-IN" b="1" dirty="0">
                <a:solidFill>
                  <a:schemeClr val="bg1"/>
                </a:solidFill>
              </a:rPr>
              <a:t>Display the list of all film categories identified above, along with the corresponding average film replacement cost and average film rental rate.</a:t>
            </a:r>
          </a:p>
        </p:txBody>
      </p:sp>
      <p:sp>
        <p:nvSpPr>
          <p:cNvPr id="5" name="Rectangle 4">
            <a:extLst>
              <a:ext uri="{FF2B5EF4-FFF2-40B4-BE49-F238E27FC236}">
                <a16:creationId xmlns:a16="http://schemas.microsoft.com/office/drawing/2014/main" id="{DCE91A78-3880-44E7-BC0A-2CE795238D7A}"/>
              </a:ext>
            </a:extLst>
          </p:cNvPr>
          <p:cNvSpPr/>
          <p:nvPr/>
        </p:nvSpPr>
        <p:spPr>
          <a:xfrm>
            <a:off x="5184371" y="830656"/>
            <a:ext cx="6519950" cy="5078313"/>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CREATE VIEW AVERAGE AS select name , avg((replacement_cost)-(rental_rate)) as 'GREATER THAN 15' , count(title) as "NO OF MOVIES" from film inner join film_category on film_category.film_id=film.film_id inner join category on category.category_id=</a:t>
            </a:r>
            <a:r>
              <a:rPr lang="en-IN" b="1" dirty="0" err="1"/>
              <a:t>film_category.category_id</a:t>
            </a:r>
            <a:r>
              <a:rPr lang="en-IN" b="1" dirty="0"/>
              <a:t> group by name having avg((replacement_cost)-(rental_rate)) &gt;=15 order by count(title) desc;</a:t>
            </a:r>
          </a:p>
          <a:p>
            <a:endParaRPr lang="en-IN" b="1" dirty="0"/>
          </a:p>
          <a:p>
            <a:pPr marL="285750" indent="-285750">
              <a:buFont typeface="Wingdings" panose="05000000000000000000" pitchFamily="2" charset="2"/>
              <a:buChar char="q"/>
            </a:pPr>
            <a:r>
              <a:rPr lang="en-IN" b="1" dirty="0"/>
              <a:t>SELECT *FROM AVERAGE;</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CREATE VIEW ALL_AVERAGE AS select name , avg(replacement_cost),AVG(rental_rate), count(title) as </a:t>
            </a:r>
          </a:p>
          <a:p>
            <a:r>
              <a:rPr lang="en-IN" b="1" dirty="0"/>
              <a:t>"NO OF MOVIES" from film inner join film_category on film_category.film_id=film.film_id inner join category on category.category_id=film_category.category_id group by name order by count(title) desc;</a:t>
            </a:r>
          </a:p>
          <a:p>
            <a:endParaRPr lang="en-IN" b="1" dirty="0"/>
          </a:p>
          <a:p>
            <a:pPr marL="285750" indent="-285750">
              <a:buFont typeface="Wingdings" panose="05000000000000000000" pitchFamily="2" charset="2"/>
              <a:buChar char="q"/>
            </a:pPr>
            <a:r>
              <a:rPr lang="en-IN" b="1" dirty="0"/>
              <a:t>Select *from ALL_AVERAGE;</a:t>
            </a:r>
          </a:p>
        </p:txBody>
      </p:sp>
      <p:sp>
        <p:nvSpPr>
          <p:cNvPr id="6" name="Rectangle 5">
            <a:extLst>
              <a:ext uri="{FF2B5EF4-FFF2-40B4-BE49-F238E27FC236}">
                <a16:creationId xmlns:a16="http://schemas.microsoft.com/office/drawing/2014/main" id="{5CDF853E-4459-4D74-BA6C-B9B5C75DE126}"/>
              </a:ext>
            </a:extLst>
          </p:cNvPr>
          <p:cNvSpPr/>
          <p:nvPr/>
        </p:nvSpPr>
        <p:spPr>
          <a:xfrm>
            <a:off x="1486945" y="64205"/>
            <a:ext cx="2217274"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ASK-11</a:t>
            </a:r>
          </a:p>
        </p:txBody>
      </p:sp>
      <p:sp>
        <p:nvSpPr>
          <p:cNvPr id="7" name="Title 1">
            <a:extLst>
              <a:ext uri="{FF2B5EF4-FFF2-40B4-BE49-F238E27FC236}">
                <a16:creationId xmlns:a16="http://schemas.microsoft.com/office/drawing/2014/main" id="{9CE4553C-A113-4336-90E5-627DBA90AD54}"/>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Tree>
    <p:extLst>
      <p:ext uri="{BB962C8B-B14F-4D97-AF65-F5344CB8AC3E}">
        <p14:creationId xmlns:p14="http://schemas.microsoft.com/office/powerpoint/2010/main" val="176781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18</a:t>
            </a:fld>
            <a:endParaRPr lang="en-US" noProof="0"/>
          </a:p>
        </p:txBody>
      </p:sp>
      <p:sp>
        <p:nvSpPr>
          <p:cNvPr id="4" name="Text Placeholder 33">
            <a:extLst>
              <a:ext uri="{FF2B5EF4-FFF2-40B4-BE49-F238E27FC236}">
                <a16:creationId xmlns:a16="http://schemas.microsoft.com/office/drawing/2014/main" id="{7674E544-DA0C-4B73-ACB5-05A1E2DC03CD}"/>
              </a:ext>
            </a:extLst>
          </p:cNvPr>
          <p:cNvSpPr>
            <a:spLocks noGrp="1"/>
          </p:cNvSpPr>
          <p:nvPr>
            <p:ph type="body" sz="quarter" idx="18"/>
          </p:nvPr>
        </p:nvSpPr>
        <p:spPr>
          <a:xfrm>
            <a:off x="5076306" y="295337"/>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5" name="Rectangle 4">
            <a:extLst>
              <a:ext uri="{FF2B5EF4-FFF2-40B4-BE49-F238E27FC236}">
                <a16:creationId xmlns:a16="http://schemas.microsoft.com/office/drawing/2014/main" id="{4BB33887-7BB6-4E76-A5B3-51C883EA1A95}"/>
              </a:ext>
            </a:extLst>
          </p:cNvPr>
          <p:cNvSpPr/>
          <p:nvPr/>
        </p:nvSpPr>
        <p:spPr>
          <a:xfrm>
            <a:off x="105291" y="166549"/>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2" name="Picture 1">
            <a:extLst>
              <a:ext uri="{FF2B5EF4-FFF2-40B4-BE49-F238E27FC236}">
                <a16:creationId xmlns:a16="http://schemas.microsoft.com/office/drawing/2014/main" id="{7EE6A7FA-0A04-4140-BFC3-0850BCE300D8}"/>
              </a:ext>
            </a:extLst>
          </p:cNvPr>
          <p:cNvPicPr>
            <a:picLocks noChangeAspect="1"/>
          </p:cNvPicPr>
          <p:nvPr/>
        </p:nvPicPr>
        <p:blipFill>
          <a:blip r:embed="rId2"/>
          <a:stretch>
            <a:fillRect/>
          </a:stretch>
        </p:blipFill>
        <p:spPr>
          <a:xfrm>
            <a:off x="5076306" y="1052673"/>
            <a:ext cx="4208272" cy="2106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4E84736-220D-4B6F-AD27-1AE375961569}"/>
              </a:ext>
            </a:extLst>
          </p:cNvPr>
          <p:cNvPicPr>
            <a:picLocks noChangeAspect="1"/>
          </p:cNvPicPr>
          <p:nvPr/>
        </p:nvPicPr>
        <p:blipFill>
          <a:blip r:embed="rId3"/>
          <a:stretch>
            <a:fillRect/>
          </a:stretch>
        </p:blipFill>
        <p:spPr>
          <a:xfrm>
            <a:off x="5076306" y="3453970"/>
            <a:ext cx="4208272" cy="2153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Placeholder 33">
            <a:extLst>
              <a:ext uri="{FF2B5EF4-FFF2-40B4-BE49-F238E27FC236}">
                <a16:creationId xmlns:a16="http://schemas.microsoft.com/office/drawing/2014/main" id="{A4D4EE81-5F49-494A-BE02-4E72CE27C279}"/>
              </a:ext>
            </a:extLst>
          </p:cNvPr>
          <p:cNvSpPr txBox="1">
            <a:spLocks/>
          </p:cNvSpPr>
          <p:nvPr/>
        </p:nvSpPr>
        <p:spPr>
          <a:xfrm>
            <a:off x="105290" y="773718"/>
            <a:ext cx="4699461" cy="1919606"/>
          </a:xfrm>
          <a:prstGeom prst="rect">
            <a:avLst/>
          </a:prstGeom>
          <a:ln>
            <a:solidFill>
              <a:schemeClr val="accent1"/>
            </a:solidFill>
          </a:ln>
        </p:spPr>
        <p:txBody>
          <a:bodyPr vert="horz" lIns="91440" tIns="45720" rIns="91440" bIns="45720" rtlCol="0">
            <a:no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 There are </a:t>
            </a:r>
            <a:r>
              <a:rPr lang="en-US" sz="1300" b="1" u="sng" dirty="0"/>
              <a:t>16 Genres where  Average  Replacement cost and Rental Rate is Greater than 15</a:t>
            </a:r>
            <a:r>
              <a:rPr lang="en-US" sz="1300" b="1" dirty="0"/>
              <a:t>.</a:t>
            </a:r>
          </a:p>
          <a:p>
            <a:pPr marL="285750" indent="-285750" algn="l">
              <a:buFont typeface="Wingdings" panose="05000000000000000000" pitchFamily="2" charset="2"/>
              <a:buChar char="q"/>
            </a:pPr>
            <a:r>
              <a:rPr lang="en-US" sz="1300" b="1" dirty="0"/>
              <a:t>There are </a:t>
            </a:r>
            <a:r>
              <a:rPr lang="en-US" sz="1300" b="1" u="sng" dirty="0"/>
              <a:t>Total 16 Genres ,Maximum Average Replacement cost is  Approx.  22 and  Minimum Average Replacement cost is Approx. 18</a:t>
            </a:r>
          </a:p>
          <a:p>
            <a:pPr marL="285750" indent="-285750" algn="l">
              <a:buFont typeface="Wingdings" panose="05000000000000000000" pitchFamily="2" charset="2"/>
              <a:buChar char="q"/>
            </a:pPr>
            <a:r>
              <a:rPr lang="en-US" sz="1300" b="1" dirty="0"/>
              <a:t>The </a:t>
            </a:r>
            <a:r>
              <a:rPr lang="en-US" sz="1300" b="1" u="sng" dirty="0"/>
              <a:t>Maximum Average Rental Rate is approx. 3.5 and Minimum Average Rental Rate is approx. 2.5 </a:t>
            </a:r>
          </a:p>
          <a:p>
            <a:pPr marL="285750" indent="-285750" algn="l">
              <a:buFont typeface="Wingdings" panose="05000000000000000000" pitchFamily="2" charset="2"/>
              <a:buChar char="q"/>
            </a:pPr>
            <a:endParaRPr lang="en-US" sz="1300" b="1" dirty="0"/>
          </a:p>
          <a:p>
            <a:pPr marL="285750" indent="-285750" algn="l">
              <a:buFont typeface="Wingdings" panose="05000000000000000000" pitchFamily="2" charset="2"/>
              <a:buChar char="q"/>
            </a:pPr>
            <a:endParaRPr lang="en-US" sz="1300" b="1" u="sng" dirty="0"/>
          </a:p>
        </p:txBody>
      </p:sp>
    </p:spTree>
    <p:extLst>
      <p:ext uri="{BB962C8B-B14F-4D97-AF65-F5344CB8AC3E}">
        <p14:creationId xmlns:p14="http://schemas.microsoft.com/office/powerpoint/2010/main" val="67630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19</a:t>
            </a:fld>
            <a:endParaRPr lang="en-US" noProof="0"/>
          </a:p>
        </p:txBody>
      </p:sp>
      <p:sp>
        <p:nvSpPr>
          <p:cNvPr id="2" name="Rectangle 1">
            <a:extLst>
              <a:ext uri="{FF2B5EF4-FFF2-40B4-BE49-F238E27FC236}">
                <a16:creationId xmlns:a16="http://schemas.microsoft.com/office/drawing/2014/main" id="{169B788E-F145-4740-99F4-B6C72A189789}"/>
              </a:ext>
            </a:extLst>
          </p:cNvPr>
          <p:cNvSpPr/>
          <p:nvPr/>
        </p:nvSpPr>
        <p:spPr>
          <a:xfrm>
            <a:off x="66502" y="869711"/>
            <a:ext cx="4729942" cy="646331"/>
          </a:xfrm>
          <a:prstGeom prst="rect">
            <a:avLst/>
          </a:prstGeom>
          <a:ln>
            <a:solidFill>
              <a:schemeClr val="accent1"/>
            </a:solidFill>
          </a:ln>
        </p:spPr>
        <p:txBody>
          <a:bodyPr wrap="square">
            <a:spAutoFit/>
          </a:bodyPr>
          <a:lstStyle/>
          <a:p>
            <a:r>
              <a:rPr lang="en-IN" b="1" dirty="0">
                <a:solidFill>
                  <a:schemeClr val="bg1"/>
                </a:solidFill>
              </a:rPr>
              <a:t>Display the film categories in which the number of movies is greater than 70.</a:t>
            </a:r>
          </a:p>
        </p:txBody>
      </p:sp>
      <p:sp>
        <p:nvSpPr>
          <p:cNvPr id="4" name="Rectangle 3">
            <a:extLst>
              <a:ext uri="{FF2B5EF4-FFF2-40B4-BE49-F238E27FC236}">
                <a16:creationId xmlns:a16="http://schemas.microsoft.com/office/drawing/2014/main" id="{ADD40DC2-2429-4E88-8B52-2DED78C0BD38}"/>
              </a:ext>
            </a:extLst>
          </p:cNvPr>
          <p:cNvSpPr/>
          <p:nvPr/>
        </p:nvSpPr>
        <p:spPr>
          <a:xfrm>
            <a:off x="1486945" y="64205"/>
            <a:ext cx="2217274"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ASK-12</a:t>
            </a:r>
          </a:p>
        </p:txBody>
      </p:sp>
      <p:sp>
        <p:nvSpPr>
          <p:cNvPr id="5" name="Title 1">
            <a:extLst>
              <a:ext uri="{FF2B5EF4-FFF2-40B4-BE49-F238E27FC236}">
                <a16:creationId xmlns:a16="http://schemas.microsoft.com/office/drawing/2014/main" id="{C3FB1921-71D5-4155-94B3-6BB7DE6CAB9A}"/>
              </a:ext>
            </a:extLst>
          </p:cNvPr>
          <p:cNvSpPr>
            <a:spLocks noGrp="1"/>
          </p:cNvSpPr>
          <p:nvPr>
            <p:ph type="title"/>
          </p:nvPr>
        </p:nvSpPr>
        <p:spPr>
          <a:xfrm>
            <a:off x="7268095" y="97456"/>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6" name="Rectangle 5">
            <a:extLst>
              <a:ext uri="{FF2B5EF4-FFF2-40B4-BE49-F238E27FC236}">
                <a16:creationId xmlns:a16="http://schemas.microsoft.com/office/drawing/2014/main" id="{EBD315D4-0CC4-4E93-81DB-499D42104EA9}"/>
              </a:ext>
            </a:extLst>
          </p:cNvPr>
          <p:cNvSpPr/>
          <p:nvPr/>
        </p:nvSpPr>
        <p:spPr>
          <a:xfrm>
            <a:off x="5062784" y="874898"/>
            <a:ext cx="6621806" cy="2031325"/>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CREATE VIEW COUNT_OF_MOVIES AS select name , count(</a:t>
            </a:r>
            <a:r>
              <a:rPr lang="en-IN" b="1" dirty="0" err="1"/>
              <a:t>film_id</a:t>
            </a:r>
            <a:r>
              <a:rPr lang="en-IN" b="1" dirty="0"/>
              <a:t>) as 'NO OF FILMS BETWEEN 60 AND 70' from </a:t>
            </a:r>
            <a:r>
              <a:rPr lang="en-IN" b="1" dirty="0" err="1"/>
              <a:t>film_category</a:t>
            </a:r>
            <a:r>
              <a:rPr lang="en-IN" b="1" dirty="0"/>
              <a:t> inner join category on </a:t>
            </a:r>
            <a:r>
              <a:rPr lang="en-IN" b="1" dirty="0" err="1"/>
              <a:t>category.category_id</a:t>
            </a:r>
            <a:r>
              <a:rPr lang="en-IN" b="1" dirty="0"/>
              <a:t>=</a:t>
            </a:r>
            <a:r>
              <a:rPr lang="en-IN" b="1" dirty="0" err="1"/>
              <a:t>film_category.category_id</a:t>
            </a:r>
            <a:r>
              <a:rPr lang="en-IN" b="1" dirty="0"/>
              <a:t> group by name having count(</a:t>
            </a:r>
            <a:r>
              <a:rPr lang="en-IN" b="1" dirty="0" err="1"/>
              <a:t>film_id</a:t>
            </a:r>
            <a:r>
              <a:rPr lang="en-IN" b="1" dirty="0"/>
              <a:t>) between 60 and 70ORDER BY count(</a:t>
            </a:r>
            <a:r>
              <a:rPr lang="en-IN" b="1" dirty="0" err="1"/>
              <a:t>film_id</a:t>
            </a:r>
            <a:r>
              <a:rPr lang="en-IN" b="1" dirty="0"/>
              <a:t>) desc ;</a:t>
            </a:r>
          </a:p>
          <a:p>
            <a:pPr marL="285750" indent="-285750">
              <a:buFont typeface="Wingdings" panose="05000000000000000000" pitchFamily="2" charset="2"/>
              <a:buChar char="q"/>
            </a:pPr>
            <a:r>
              <a:rPr lang="en-IN" b="1" dirty="0"/>
              <a:t>SELECT *FROM COUNT_OF_MOVIES;</a:t>
            </a:r>
          </a:p>
        </p:txBody>
      </p:sp>
      <p:sp>
        <p:nvSpPr>
          <p:cNvPr id="7" name="Text Placeholder 33">
            <a:extLst>
              <a:ext uri="{FF2B5EF4-FFF2-40B4-BE49-F238E27FC236}">
                <a16:creationId xmlns:a16="http://schemas.microsoft.com/office/drawing/2014/main" id="{9BD23474-7510-422B-A00A-82EEE033AEC7}"/>
              </a:ext>
            </a:extLst>
          </p:cNvPr>
          <p:cNvSpPr>
            <a:spLocks noGrp="1"/>
          </p:cNvSpPr>
          <p:nvPr>
            <p:ph type="body" sz="quarter" idx="18"/>
          </p:nvPr>
        </p:nvSpPr>
        <p:spPr>
          <a:xfrm>
            <a:off x="5062784" y="3187747"/>
            <a:ext cx="2902281"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8" name="Rectangle 7">
            <a:extLst>
              <a:ext uri="{FF2B5EF4-FFF2-40B4-BE49-F238E27FC236}">
                <a16:creationId xmlns:a16="http://schemas.microsoft.com/office/drawing/2014/main" id="{5C48D9AF-3AAA-4636-BF25-0DFEFA782D19}"/>
              </a:ext>
            </a:extLst>
          </p:cNvPr>
          <p:cNvSpPr/>
          <p:nvPr/>
        </p:nvSpPr>
        <p:spPr>
          <a:xfrm>
            <a:off x="96983" y="2288159"/>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9" name="Picture 8">
            <a:extLst>
              <a:ext uri="{FF2B5EF4-FFF2-40B4-BE49-F238E27FC236}">
                <a16:creationId xmlns:a16="http://schemas.microsoft.com/office/drawing/2014/main" id="{831A233F-C316-404B-8C88-A2630D48CF4E}"/>
              </a:ext>
            </a:extLst>
          </p:cNvPr>
          <p:cNvPicPr>
            <a:picLocks noChangeAspect="1"/>
          </p:cNvPicPr>
          <p:nvPr/>
        </p:nvPicPr>
        <p:blipFill>
          <a:blip r:embed="rId2"/>
          <a:stretch>
            <a:fillRect/>
          </a:stretch>
        </p:blipFill>
        <p:spPr>
          <a:xfrm>
            <a:off x="5120973" y="3842642"/>
            <a:ext cx="2902281" cy="1673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AFC8409-E463-4885-AD80-D40AB0502525}"/>
              </a:ext>
            </a:extLst>
          </p:cNvPr>
          <p:cNvPicPr>
            <a:picLocks noChangeAspect="1"/>
          </p:cNvPicPr>
          <p:nvPr/>
        </p:nvPicPr>
        <p:blipFill>
          <a:blip r:embed="rId3"/>
          <a:stretch>
            <a:fillRect/>
          </a:stretch>
        </p:blipFill>
        <p:spPr>
          <a:xfrm>
            <a:off x="8274266" y="3842642"/>
            <a:ext cx="3410324" cy="1673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 Placeholder 33">
            <a:extLst>
              <a:ext uri="{FF2B5EF4-FFF2-40B4-BE49-F238E27FC236}">
                <a16:creationId xmlns:a16="http://schemas.microsoft.com/office/drawing/2014/main" id="{86EC2F66-7166-4C3B-8332-BF1B7C7CA8C0}"/>
              </a:ext>
            </a:extLst>
          </p:cNvPr>
          <p:cNvSpPr txBox="1">
            <a:spLocks/>
          </p:cNvSpPr>
          <p:nvPr/>
        </p:nvSpPr>
        <p:spPr>
          <a:xfrm>
            <a:off x="66502" y="2986029"/>
            <a:ext cx="4729942" cy="1673511"/>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  There are </a:t>
            </a:r>
            <a:r>
              <a:rPr lang="en-US" sz="1300" b="1" u="sng" dirty="0"/>
              <a:t>9 GENRE</a:t>
            </a:r>
            <a:r>
              <a:rPr lang="en-US" sz="1300" b="1" dirty="0"/>
              <a:t>  only where count of movies lie </a:t>
            </a:r>
            <a:r>
              <a:rPr lang="en-US" sz="1300" b="1" u="sng" dirty="0"/>
              <a:t>between 60 and 70</a:t>
            </a:r>
            <a:r>
              <a:rPr lang="en-US" sz="1300" b="1" dirty="0"/>
              <a:t>.</a:t>
            </a:r>
          </a:p>
          <a:p>
            <a:pPr marL="285750" indent="-285750" algn="l">
              <a:buFont typeface="Wingdings" panose="05000000000000000000" pitchFamily="2" charset="2"/>
              <a:buChar char="q"/>
            </a:pPr>
            <a:r>
              <a:rPr lang="en-US" sz="1300" b="1" dirty="0"/>
              <a:t> </a:t>
            </a:r>
            <a:r>
              <a:rPr lang="en-US" sz="1300" b="1" u="sng" dirty="0"/>
              <a:t>FAMILY GENRE</a:t>
            </a:r>
            <a:r>
              <a:rPr lang="en-US" sz="1300" b="1" dirty="0"/>
              <a:t> AND </a:t>
            </a:r>
            <a:r>
              <a:rPr lang="en-US" sz="1300" b="1" u="sng" dirty="0"/>
              <a:t>DOCUMENTARY GENRE</a:t>
            </a:r>
            <a:r>
              <a:rPr lang="en-US" sz="1300" b="1" dirty="0"/>
              <a:t>  have the HIGHEST COUNT OF MOVIES that’s </a:t>
            </a:r>
            <a:r>
              <a:rPr lang="en-US" sz="1300" b="1" u="sng" dirty="0"/>
              <a:t>69 and 68 movies</a:t>
            </a:r>
            <a:r>
              <a:rPr lang="en-US" sz="1300" b="1" dirty="0"/>
              <a:t>.</a:t>
            </a:r>
          </a:p>
          <a:p>
            <a:pPr marL="285750" indent="-285750" algn="l">
              <a:buFont typeface="Wingdings" panose="05000000000000000000" pitchFamily="2" charset="2"/>
              <a:buChar char="q"/>
            </a:pPr>
            <a:r>
              <a:rPr lang="en-US" sz="1300" b="1" u="sng" dirty="0"/>
              <a:t>CHILDREN GENRE , SCI-FI</a:t>
            </a:r>
            <a:r>
              <a:rPr lang="en-US" sz="1300" b="1" dirty="0"/>
              <a:t> and </a:t>
            </a:r>
            <a:r>
              <a:rPr lang="en-US" sz="1300" b="1" u="sng" dirty="0"/>
              <a:t>GAMES GENRE</a:t>
            </a:r>
            <a:r>
              <a:rPr lang="en-US" sz="1300" b="1" dirty="0"/>
              <a:t> have the </a:t>
            </a:r>
            <a:r>
              <a:rPr lang="en-US" sz="1300" b="1" u="sng" dirty="0"/>
              <a:t>Least Count of movies that’s 60,61 and 61 movies</a:t>
            </a:r>
            <a:r>
              <a:rPr lang="en-US" sz="1300" b="1" dirty="0"/>
              <a:t>.</a:t>
            </a:r>
          </a:p>
        </p:txBody>
      </p:sp>
    </p:spTree>
    <p:extLst>
      <p:ext uri="{BB962C8B-B14F-4D97-AF65-F5344CB8AC3E}">
        <p14:creationId xmlns:p14="http://schemas.microsoft.com/office/powerpoint/2010/main" val="7715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403B-9B51-491B-81D2-063FF238D2F9}"/>
              </a:ext>
            </a:extLst>
          </p:cNvPr>
          <p:cNvSpPr>
            <a:spLocks noGrp="1"/>
          </p:cNvSpPr>
          <p:nvPr>
            <p:ph type="sldNum" sz="quarter" idx="12"/>
          </p:nvPr>
        </p:nvSpPr>
        <p:spPr/>
        <p:txBody>
          <a:bodyPr/>
          <a:lstStyle/>
          <a:p>
            <a:fld id="{13D2E340-0663-474B-992C-9192B5C45E57}" type="slidenum">
              <a:rPr lang="en-US" noProof="0" smtClean="0"/>
              <a:t>2</a:t>
            </a:fld>
            <a:endParaRPr lang="en-US" noProof="0"/>
          </a:p>
        </p:txBody>
      </p:sp>
      <p:sp>
        <p:nvSpPr>
          <p:cNvPr id="5" name="Rectangle 4">
            <a:extLst>
              <a:ext uri="{FF2B5EF4-FFF2-40B4-BE49-F238E27FC236}">
                <a16:creationId xmlns:a16="http://schemas.microsoft.com/office/drawing/2014/main" id="{972E9677-D03C-4425-A57D-D403D57DFB63}"/>
              </a:ext>
            </a:extLst>
          </p:cNvPr>
          <p:cNvSpPr/>
          <p:nvPr/>
        </p:nvSpPr>
        <p:spPr>
          <a:xfrm>
            <a:off x="814645" y="3398812"/>
            <a:ext cx="9899073" cy="1477328"/>
          </a:xfrm>
          <a:prstGeom prst="rect">
            <a:avLst/>
          </a:prstGeom>
          <a:ln>
            <a:solidFill>
              <a:schemeClr val="accent1"/>
            </a:solidFill>
          </a:ln>
        </p:spPr>
        <p:txBody>
          <a:bodyPr wrap="square">
            <a:spAutoFit/>
          </a:bodyPr>
          <a:lstStyle/>
          <a:p>
            <a:r>
              <a:rPr lang="en-IN" b="1" dirty="0"/>
              <a:t>Movie On Rent is a chain of movie rental stores operating in a certain country. It has a vast collection of movies in DVD and Blue Ray disc formats. The management of the company wants to analyse what kind of movies are most often rented, which genres they belong to, and which actors appeared in them. It will help the management stock up the inventory as per audience's preferences for improved business.</a:t>
            </a:r>
          </a:p>
        </p:txBody>
      </p:sp>
      <p:sp>
        <p:nvSpPr>
          <p:cNvPr id="6" name="Title 1">
            <a:extLst>
              <a:ext uri="{FF2B5EF4-FFF2-40B4-BE49-F238E27FC236}">
                <a16:creationId xmlns:a16="http://schemas.microsoft.com/office/drawing/2014/main" id="{4FAB824D-ADEF-458F-84BE-FDBFDCE51036}"/>
              </a:ext>
            </a:extLst>
          </p:cNvPr>
          <p:cNvSpPr txBox="1">
            <a:spLocks/>
          </p:cNvSpPr>
          <p:nvPr/>
        </p:nvSpPr>
        <p:spPr>
          <a:xfrm>
            <a:off x="814645" y="2170313"/>
            <a:ext cx="8783088" cy="856212"/>
          </a:xfrm>
          <a:prstGeom prst="rect">
            <a:avLst/>
          </a:prstGeom>
          <a:ln>
            <a:solidFill>
              <a:schemeClr val="tx1"/>
            </a:solidFill>
          </a:ln>
        </p:spPr>
        <p:txBody>
          <a:bodyPr vert="horz" lIns="91440" tIns="45720" rIns="91440" bIns="45720" rtlCol="0" anchor="ctr">
            <a:normAutofit fontScale="9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MOVIE RENTAL DATA ANALYSIS</a:t>
            </a:r>
            <a:r>
              <a:rPr lang="en-US" sz="4400" b="1" u="sng" dirty="0"/>
              <a:t> </a:t>
            </a:r>
            <a:endParaRPr lang="en-US" sz="2800" b="1" u="sng" dirty="0"/>
          </a:p>
        </p:txBody>
      </p:sp>
      <p:sp>
        <p:nvSpPr>
          <p:cNvPr id="9" name="Title 1">
            <a:extLst>
              <a:ext uri="{FF2B5EF4-FFF2-40B4-BE49-F238E27FC236}">
                <a16:creationId xmlns:a16="http://schemas.microsoft.com/office/drawing/2014/main" id="{46A524AA-9064-44E4-9033-4FED561B6C4B}"/>
              </a:ext>
            </a:extLst>
          </p:cNvPr>
          <p:cNvSpPr txBox="1">
            <a:spLocks/>
          </p:cNvSpPr>
          <p:nvPr/>
        </p:nvSpPr>
        <p:spPr>
          <a:xfrm>
            <a:off x="814646" y="182880"/>
            <a:ext cx="4921135" cy="631767"/>
          </a:xfrm>
          <a:prstGeom prst="rect">
            <a:avLst/>
          </a:prstGeom>
          <a:ln>
            <a:solidFill>
              <a:srgbClr val="FF0000"/>
            </a:solidFill>
          </a:ln>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PROJECT OBJECTIVE</a:t>
            </a:r>
          </a:p>
        </p:txBody>
      </p:sp>
      <p:sp>
        <p:nvSpPr>
          <p:cNvPr id="3" name="Rectangle 2">
            <a:extLst>
              <a:ext uri="{FF2B5EF4-FFF2-40B4-BE49-F238E27FC236}">
                <a16:creationId xmlns:a16="http://schemas.microsoft.com/office/drawing/2014/main" id="{381303D0-8E51-4740-B34C-BAE92C49CB3A}"/>
              </a:ext>
            </a:extLst>
          </p:cNvPr>
          <p:cNvSpPr/>
          <p:nvPr/>
        </p:nvSpPr>
        <p:spPr>
          <a:xfrm>
            <a:off x="814645" y="972281"/>
            <a:ext cx="9899073" cy="646331"/>
          </a:xfrm>
          <a:prstGeom prst="rect">
            <a:avLst/>
          </a:prstGeom>
          <a:ln>
            <a:solidFill>
              <a:srgbClr val="FF0000"/>
            </a:solidFill>
          </a:ln>
        </p:spPr>
        <p:txBody>
          <a:bodyPr wrap="square">
            <a:spAutoFit/>
          </a:bodyPr>
          <a:lstStyle/>
          <a:p>
            <a:r>
              <a:rPr lang="en-IN" b="1" dirty="0"/>
              <a:t>The objective of the project is to use MySQL to analyse the data of a movie rental store for further growth and improved business.</a:t>
            </a:r>
          </a:p>
        </p:txBody>
      </p:sp>
    </p:spTree>
    <p:extLst>
      <p:ext uri="{BB962C8B-B14F-4D97-AF65-F5344CB8AC3E}">
        <p14:creationId xmlns:p14="http://schemas.microsoft.com/office/powerpoint/2010/main" val="285635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20</a:t>
            </a:fld>
            <a:endParaRPr lang="en-US" noProof="0"/>
          </a:p>
        </p:txBody>
      </p:sp>
      <p:sp>
        <p:nvSpPr>
          <p:cNvPr id="5" name="Rectangle 4">
            <a:extLst>
              <a:ext uri="{FF2B5EF4-FFF2-40B4-BE49-F238E27FC236}">
                <a16:creationId xmlns:a16="http://schemas.microsoft.com/office/drawing/2014/main" id="{7BCD1113-7B5E-4F9C-BD9C-1CC96A598425}"/>
              </a:ext>
            </a:extLst>
          </p:cNvPr>
          <p:cNvSpPr/>
          <p:nvPr/>
        </p:nvSpPr>
        <p:spPr>
          <a:xfrm>
            <a:off x="80358" y="111403"/>
            <a:ext cx="4699461"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CONCLUSION</a:t>
            </a:r>
            <a:endParaRPr lang="en-IN" sz="2400" b="1" u="sng" dirty="0">
              <a:solidFill>
                <a:schemeClr val="bg1"/>
              </a:solidFill>
              <a:latin typeface="+mj-lt"/>
            </a:endParaRPr>
          </a:p>
        </p:txBody>
      </p:sp>
      <p:sp>
        <p:nvSpPr>
          <p:cNvPr id="2" name="Rectangle 1">
            <a:extLst>
              <a:ext uri="{FF2B5EF4-FFF2-40B4-BE49-F238E27FC236}">
                <a16:creationId xmlns:a16="http://schemas.microsoft.com/office/drawing/2014/main" id="{64739429-1719-4654-BF1C-85E261EB2568}"/>
              </a:ext>
            </a:extLst>
          </p:cNvPr>
          <p:cNvSpPr/>
          <p:nvPr/>
        </p:nvSpPr>
        <p:spPr>
          <a:xfrm>
            <a:off x="4987636" y="327023"/>
            <a:ext cx="6633557" cy="5909310"/>
          </a:xfrm>
          <a:prstGeom prst="rect">
            <a:avLst/>
          </a:prstGeom>
          <a:ln>
            <a:solidFill>
              <a:srgbClr val="FF0000"/>
            </a:solidFill>
          </a:ln>
        </p:spPr>
        <p:txBody>
          <a:bodyPr wrap="square">
            <a:spAutoFit/>
          </a:bodyPr>
          <a:lstStyle/>
          <a:p>
            <a:pPr marL="285750" lvl="0" indent="-285750">
              <a:buFont typeface="Wingdings" panose="05000000000000000000" pitchFamily="2" charset="2"/>
              <a:buChar char="q"/>
            </a:pPr>
            <a:r>
              <a:rPr lang="en-US" b="1" dirty="0"/>
              <a:t>A total of </a:t>
            </a:r>
            <a:r>
              <a:rPr lang="en-US" b="1" u="sng" dirty="0"/>
              <a:t>200 actors are with </a:t>
            </a:r>
            <a:r>
              <a:rPr lang="en-US" b="1" u="sng" dirty="0" err="1"/>
              <a:t>Sakila</a:t>
            </a:r>
            <a:r>
              <a:rPr lang="en-US" b="1" u="sng" dirty="0"/>
              <a:t> rental store collection</a:t>
            </a:r>
            <a:r>
              <a:rPr lang="en-US" b="1" dirty="0"/>
              <a:t>. There are </a:t>
            </a:r>
            <a:r>
              <a:rPr lang="en-US" b="1" u="sng" dirty="0"/>
              <a:t>17 genres and mainly 5 types of ratings</a:t>
            </a:r>
            <a:r>
              <a:rPr lang="en-US" b="1" dirty="0"/>
              <a:t>. There are 3</a:t>
            </a:r>
            <a:r>
              <a:rPr lang="en-US" b="1" u="sng" dirty="0"/>
              <a:t>  first names - Penelope, Julia and Kenneth that  are repeated the most. There are 3 last names Kilmore, Nolte and temple that are repeated the most.</a:t>
            </a:r>
          </a:p>
          <a:p>
            <a:pPr marL="285750" indent="-285750">
              <a:buFont typeface="Wingdings" panose="05000000000000000000" pitchFamily="2" charset="2"/>
              <a:buChar char="q"/>
            </a:pPr>
            <a:r>
              <a:rPr lang="en-US" b="1" dirty="0"/>
              <a:t>Rating PG-13 has the highest and rating G has the lowest no of movies ,rating G has the lowest average rental rate of 2.88 and rating PG ha the highest average rental rate of 3.05 There are total 214 movies who has replacement cost between 15$ and 20$. There are total 22 movies where the replacement cost is 29.99 $ as highest and rental rate 0.99$ lowest.</a:t>
            </a:r>
          </a:p>
          <a:p>
            <a:pPr marL="285750" indent="-285750">
              <a:buFont typeface="Wingdings" panose="05000000000000000000" pitchFamily="2" charset="2"/>
              <a:buChar char="q"/>
            </a:pPr>
            <a:r>
              <a:rPr lang="en-US" b="1" dirty="0"/>
              <a:t>Movie title lambs Cincinnati has the most no of actors working i.e.:-15 .There are total 7 actors in movie Agent Truman which was a great success.</a:t>
            </a:r>
          </a:p>
          <a:p>
            <a:pPr marL="285750" indent="-285750">
              <a:buFont typeface="Wingdings" panose="05000000000000000000" pitchFamily="2" charset="2"/>
              <a:buChar char="q"/>
            </a:pPr>
            <a:r>
              <a:rPr lang="en-US" b="1" dirty="0"/>
              <a:t>There are total 69 movies in the family genre that could be liked by children as well. Most frequently rented movies are bucket brotherhood, rocketeer mother, and forward temple. </a:t>
            </a:r>
          </a:p>
          <a:p>
            <a:pPr marL="285750" indent="-285750">
              <a:buFont typeface="Wingdings" panose="05000000000000000000" pitchFamily="2" charset="2"/>
              <a:buChar char="q"/>
            </a:pPr>
            <a:r>
              <a:rPr lang="en-US" b="1" dirty="0"/>
              <a:t>All genres were having average of (difference btw replacement cost and rental rate ) greater than 15.There are total 9 genres consisting no of movies between 60-70, where children genre has the least and family genre  has the most no of movies.</a:t>
            </a:r>
          </a:p>
        </p:txBody>
      </p:sp>
    </p:spTree>
    <p:extLst>
      <p:ext uri="{BB962C8B-B14F-4D97-AF65-F5344CB8AC3E}">
        <p14:creationId xmlns:p14="http://schemas.microsoft.com/office/powerpoint/2010/main" val="333802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448887" y="1246909"/>
            <a:ext cx="4995949" cy="4364182"/>
          </a:xfrm>
        </p:spPr>
        <p:txBody>
          <a:bodyPr>
            <a:normAutofit/>
          </a:bodyPr>
          <a:lstStyle/>
          <a:p>
            <a:pPr algn="r"/>
            <a:r>
              <a:rPr lang="en-US" sz="8800" dirty="0"/>
              <a:t> THANK  YOU </a:t>
            </a:r>
            <a:endParaRPr lang="en-US" sz="5400" dirty="0"/>
          </a:p>
        </p:txBody>
      </p:sp>
      <p:sp>
        <p:nvSpPr>
          <p:cNvPr id="4" name="Title 1">
            <a:extLst>
              <a:ext uri="{FF2B5EF4-FFF2-40B4-BE49-F238E27FC236}">
                <a16:creationId xmlns:a16="http://schemas.microsoft.com/office/drawing/2014/main" id="{1485CA94-FA8D-4F58-A8BA-9D04C86B4B80}"/>
              </a:ext>
            </a:extLst>
          </p:cNvPr>
          <p:cNvSpPr txBox="1">
            <a:spLocks/>
          </p:cNvSpPr>
          <p:nvPr/>
        </p:nvSpPr>
        <p:spPr>
          <a:xfrm>
            <a:off x="5685905" y="4630190"/>
            <a:ext cx="4405745" cy="98090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r"/>
            <a:r>
              <a:rPr lang="en-US" sz="6600" dirty="0"/>
              <a:t> </a:t>
            </a:r>
            <a:r>
              <a:rPr lang="en-US" sz="4400" dirty="0"/>
              <a:t>VIPUL</a:t>
            </a:r>
            <a:r>
              <a:rPr lang="en-US" sz="6600" dirty="0"/>
              <a:t> </a:t>
            </a:r>
            <a:r>
              <a:rPr lang="en-US" sz="4400" dirty="0"/>
              <a:t>GOUR </a:t>
            </a:r>
            <a:endParaRPr lang="en-US" sz="4000" dirty="0"/>
          </a:p>
        </p:txBody>
      </p:sp>
    </p:spTree>
    <p:extLst>
      <p:ext uri="{BB962C8B-B14F-4D97-AF65-F5344CB8AC3E}">
        <p14:creationId xmlns:p14="http://schemas.microsoft.com/office/powerpoint/2010/main" val="56513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403B-9B51-491B-81D2-063FF238D2F9}"/>
              </a:ext>
            </a:extLst>
          </p:cNvPr>
          <p:cNvSpPr>
            <a:spLocks noGrp="1"/>
          </p:cNvSpPr>
          <p:nvPr>
            <p:ph type="sldNum" sz="quarter" idx="12"/>
          </p:nvPr>
        </p:nvSpPr>
        <p:spPr/>
        <p:txBody>
          <a:bodyPr/>
          <a:lstStyle/>
          <a:p>
            <a:fld id="{13D2E340-0663-474B-992C-9192B5C45E57}" type="slidenum">
              <a:rPr lang="en-US" noProof="0" smtClean="0"/>
              <a:t>3</a:t>
            </a:fld>
            <a:endParaRPr lang="en-US" noProof="0"/>
          </a:p>
        </p:txBody>
      </p:sp>
      <p:pic>
        <p:nvPicPr>
          <p:cNvPr id="3" name="Picture 2">
            <a:extLst>
              <a:ext uri="{FF2B5EF4-FFF2-40B4-BE49-F238E27FC236}">
                <a16:creationId xmlns:a16="http://schemas.microsoft.com/office/drawing/2014/main" id="{96DA2DD4-5A4E-4FCE-935E-B34D5B42586F}"/>
              </a:ext>
            </a:extLst>
          </p:cNvPr>
          <p:cNvPicPr>
            <a:picLocks noChangeAspect="1"/>
          </p:cNvPicPr>
          <p:nvPr/>
        </p:nvPicPr>
        <p:blipFill>
          <a:blip r:embed="rId2"/>
          <a:stretch>
            <a:fillRect/>
          </a:stretch>
        </p:blipFill>
        <p:spPr>
          <a:xfrm>
            <a:off x="601287" y="835768"/>
            <a:ext cx="10989426" cy="4954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61F2B86F-129D-4E2F-818F-AD18341334E6}"/>
              </a:ext>
            </a:extLst>
          </p:cNvPr>
          <p:cNvSpPr/>
          <p:nvPr/>
        </p:nvSpPr>
        <p:spPr>
          <a:xfrm>
            <a:off x="3161607" y="106969"/>
            <a:ext cx="5868785" cy="461665"/>
          </a:xfrm>
          <a:prstGeom prst="rect">
            <a:avLst/>
          </a:prstGeom>
          <a:ln>
            <a:solidFill>
              <a:srgbClr val="FF0000"/>
            </a:solidFill>
          </a:ln>
        </p:spPr>
        <p:txBody>
          <a:bodyPr wrap="square">
            <a:spAutoFit/>
          </a:bodyPr>
          <a:lstStyle/>
          <a:p>
            <a:pPr algn="ctr"/>
            <a:r>
              <a:rPr lang="en-US" sz="2400" b="1" i="1" u="sng" dirty="0">
                <a:latin typeface="+mj-lt"/>
              </a:rPr>
              <a:t>DATABASE SCHEMA DIAGRAM</a:t>
            </a:r>
            <a:endParaRPr lang="en-IN" sz="2400" b="1" i="1" u="sng" dirty="0">
              <a:latin typeface="+mj-lt"/>
            </a:endParaRPr>
          </a:p>
        </p:txBody>
      </p:sp>
    </p:spTree>
    <p:extLst>
      <p:ext uri="{BB962C8B-B14F-4D97-AF65-F5344CB8AC3E}">
        <p14:creationId xmlns:p14="http://schemas.microsoft.com/office/powerpoint/2010/main" val="113832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4</a:t>
            </a:fld>
            <a:endParaRPr lang="en-US" noProof="0"/>
          </a:p>
        </p:txBody>
      </p:sp>
      <p:sp>
        <p:nvSpPr>
          <p:cNvPr id="2" name="Rectangle 1">
            <a:extLst>
              <a:ext uri="{FF2B5EF4-FFF2-40B4-BE49-F238E27FC236}">
                <a16:creationId xmlns:a16="http://schemas.microsoft.com/office/drawing/2014/main" id="{6D33BE9E-0C9C-4B23-B302-C9577477CC2B}"/>
              </a:ext>
            </a:extLst>
          </p:cNvPr>
          <p:cNvSpPr/>
          <p:nvPr/>
        </p:nvSpPr>
        <p:spPr>
          <a:xfrm>
            <a:off x="157943" y="1059904"/>
            <a:ext cx="4623788" cy="646331"/>
          </a:xfrm>
          <a:prstGeom prst="rect">
            <a:avLst/>
          </a:prstGeom>
          <a:ln>
            <a:solidFill>
              <a:schemeClr val="accent1"/>
            </a:solidFill>
          </a:ln>
        </p:spPr>
        <p:txBody>
          <a:bodyPr wrap="square">
            <a:spAutoFit/>
          </a:bodyPr>
          <a:lstStyle/>
          <a:p>
            <a:r>
              <a:rPr lang="en-IN" b="1" dirty="0">
                <a:solidFill>
                  <a:schemeClr val="bg1"/>
                </a:solidFill>
              </a:rPr>
              <a:t> Display the full names of actors available in the database.</a:t>
            </a:r>
          </a:p>
        </p:txBody>
      </p:sp>
      <p:sp>
        <p:nvSpPr>
          <p:cNvPr id="4" name="Rectangle 3">
            <a:extLst>
              <a:ext uri="{FF2B5EF4-FFF2-40B4-BE49-F238E27FC236}">
                <a16:creationId xmlns:a16="http://schemas.microsoft.com/office/drawing/2014/main" id="{1D4AC934-76DC-4DB1-A5D9-440B67D6CF5F}"/>
              </a:ext>
            </a:extLst>
          </p:cNvPr>
          <p:cNvSpPr/>
          <p:nvPr/>
        </p:nvSpPr>
        <p:spPr>
          <a:xfrm>
            <a:off x="5325687" y="1059904"/>
            <a:ext cx="6096000" cy="646331"/>
          </a:xfrm>
          <a:prstGeom prst="rect">
            <a:avLst/>
          </a:prstGeom>
          <a:ln>
            <a:solidFill>
              <a:srgbClr val="FF0000"/>
            </a:solidFill>
          </a:ln>
        </p:spPr>
        <p:txBody>
          <a:bodyPr>
            <a:spAutoFit/>
          </a:bodyPr>
          <a:lstStyle/>
          <a:p>
            <a:pPr marL="285750" indent="-285750">
              <a:buFont typeface="Wingdings" panose="05000000000000000000" pitchFamily="2" charset="2"/>
              <a:buChar char="q"/>
            </a:pPr>
            <a:r>
              <a:rPr lang="en-IN" b="1" dirty="0"/>
              <a:t>Select concat(first_name," ",last_name) as "ACTOR'S FULL NAME" From actor;</a:t>
            </a:r>
          </a:p>
        </p:txBody>
      </p:sp>
      <p:sp>
        <p:nvSpPr>
          <p:cNvPr id="6" name="Rectangle 5">
            <a:extLst>
              <a:ext uri="{FF2B5EF4-FFF2-40B4-BE49-F238E27FC236}">
                <a16:creationId xmlns:a16="http://schemas.microsoft.com/office/drawing/2014/main" id="{ACC03E51-F68A-4A24-9950-A0E08BC80EB0}"/>
              </a:ext>
            </a:extLst>
          </p:cNvPr>
          <p:cNvSpPr/>
          <p:nvPr/>
        </p:nvSpPr>
        <p:spPr>
          <a:xfrm>
            <a:off x="1604049" y="169422"/>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a:t>
            </a:r>
          </a:p>
        </p:txBody>
      </p:sp>
      <p:sp>
        <p:nvSpPr>
          <p:cNvPr id="9" name="Title 1">
            <a:extLst>
              <a:ext uri="{FF2B5EF4-FFF2-40B4-BE49-F238E27FC236}">
                <a16:creationId xmlns:a16="http://schemas.microsoft.com/office/drawing/2014/main" id="{642F6DB7-017B-4211-BE75-E1DADD1B43F3}"/>
              </a:ext>
            </a:extLst>
          </p:cNvPr>
          <p:cNvSpPr>
            <a:spLocks noGrp="1"/>
          </p:cNvSpPr>
          <p:nvPr>
            <p:ph type="title"/>
          </p:nvPr>
        </p:nvSpPr>
        <p:spPr>
          <a:xfrm>
            <a:off x="7268095" y="179310"/>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pic>
        <p:nvPicPr>
          <p:cNvPr id="11" name="Picture 10">
            <a:extLst>
              <a:ext uri="{FF2B5EF4-FFF2-40B4-BE49-F238E27FC236}">
                <a16:creationId xmlns:a16="http://schemas.microsoft.com/office/drawing/2014/main" id="{A048121F-5A48-486C-B46D-3653E721A23D}"/>
              </a:ext>
            </a:extLst>
          </p:cNvPr>
          <p:cNvPicPr>
            <a:picLocks noChangeAspect="1"/>
          </p:cNvPicPr>
          <p:nvPr/>
        </p:nvPicPr>
        <p:blipFill>
          <a:blip r:embed="rId2"/>
          <a:stretch>
            <a:fillRect/>
          </a:stretch>
        </p:blipFill>
        <p:spPr>
          <a:xfrm>
            <a:off x="5325687" y="2986291"/>
            <a:ext cx="2849633" cy="2341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 Placeholder 33">
            <a:extLst>
              <a:ext uri="{FF2B5EF4-FFF2-40B4-BE49-F238E27FC236}">
                <a16:creationId xmlns:a16="http://schemas.microsoft.com/office/drawing/2014/main" id="{E07041C1-2361-47A1-BA81-BBEE8B06C2A9}"/>
              </a:ext>
            </a:extLst>
          </p:cNvPr>
          <p:cNvSpPr>
            <a:spLocks noGrp="1"/>
          </p:cNvSpPr>
          <p:nvPr>
            <p:ph type="body" sz="quarter" idx="18"/>
          </p:nvPr>
        </p:nvSpPr>
        <p:spPr>
          <a:xfrm>
            <a:off x="5325686" y="2094543"/>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13" name="Rectangle 12">
            <a:extLst>
              <a:ext uri="{FF2B5EF4-FFF2-40B4-BE49-F238E27FC236}">
                <a16:creationId xmlns:a16="http://schemas.microsoft.com/office/drawing/2014/main" id="{39D9B37A-97EC-46F7-A270-12BDBEDEF807}"/>
              </a:ext>
            </a:extLst>
          </p:cNvPr>
          <p:cNvSpPr/>
          <p:nvPr/>
        </p:nvSpPr>
        <p:spPr>
          <a:xfrm>
            <a:off x="157943" y="2335796"/>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4" name="Text Placeholder 33">
            <a:extLst>
              <a:ext uri="{FF2B5EF4-FFF2-40B4-BE49-F238E27FC236}">
                <a16:creationId xmlns:a16="http://schemas.microsoft.com/office/drawing/2014/main" id="{208D8E12-FE0A-4335-A5D4-78F0466494FF}"/>
              </a:ext>
            </a:extLst>
          </p:cNvPr>
          <p:cNvSpPr txBox="1">
            <a:spLocks/>
          </p:cNvSpPr>
          <p:nvPr/>
        </p:nvSpPr>
        <p:spPr>
          <a:xfrm>
            <a:off x="157943" y="2986291"/>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There are  </a:t>
            </a:r>
            <a:r>
              <a:rPr lang="en-US" sz="1600" b="1" u="sng" dirty="0"/>
              <a:t>200 RECORDS of ACTORS with Full Name</a:t>
            </a:r>
            <a:r>
              <a:rPr lang="en-US" sz="1600" b="1" dirty="0"/>
              <a:t>.</a:t>
            </a:r>
            <a:endParaRPr lang="en-IN" sz="1600" b="1" dirty="0"/>
          </a:p>
          <a:p>
            <a:pPr marL="285750" indent="-285750" algn="l">
              <a:buFont typeface="Wingdings" panose="05000000000000000000" pitchFamily="2" charset="2"/>
              <a:buChar char="q"/>
            </a:pPr>
            <a:endParaRPr lang="en-US" sz="1600" b="1" dirty="0"/>
          </a:p>
        </p:txBody>
      </p:sp>
    </p:spTree>
    <p:extLst>
      <p:ext uri="{BB962C8B-B14F-4D97-AF65-F5344CB8AC3E}">
        <p14:creationId xmlns:p14="http://schemas.microsoft.com/office/powerpoint/2010/main" val="331922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5</a:t>
            </a:fld>
            <a:endParaRPr lang="en-US" noProof="0"/>
          </a:p>
        </p:txBody>
      </p:sp>
      <p:sp>
        <p:nvSpPr>
          <p:cNvPr id="2" name="Rectangle 1">
            <a:extLst>
              <a:ext uri="{FF2B5EF4-FFF2-40B4-BE49-F238E27FC236}">
                <a16:creationId xmlns:a16="http://schemas.microsoft.com/office/drawing/2014/main" id="{0F2587EB-DA86-4431-B508-2B0956982201}"/>
              </a:ext>
            </a:extLst>
          </p:cNvPr>
          <p:cNvSpPr/>
          <p:nvPr/>
        </p:nvSpPr>
        <p:spPr>
          <a:xfrm>
            <a:off x="121918" y="861536"/>
            <a:ext cx="4682836" cy="2308324"/>
          </a:xfrm>
          <a:prstGeom prst="rect">
            <a:avLst/>
          </a:prstGeom>
          <a:ln>
            <a:solidFill>
              <a:schemeClr val="accent1"/>
            </a:solidFill>
          </a:ln>
        </p:spPr>
        <p:txBody>
          <a:bodyPr wrap="square">
            <a:spAutoFit/>
          </a:bodyPr>
          <a:lstStyle/>
          <a:p>
            <a:r>
              <a:rPr lang="en-IN" b="1" dirty="0">
                <a:solidFill>
                  <a:schemeClr val="bg1"/>
                </a:solidFill>
              </a:rPr>
              <a:t>Management wants to know if there are any names of the actors appearing frequently.</a:t>
            </a:r>
          </a:p>
          <a:p>
            <a:pPr marL="400050" indent="-400050">
              <a:buFont typeface="Wingdings" panose="05000000000000000000" pitchFamily="2" charset="2"/>
              <a:buChar char="q"/>
            </a:pPr>
            <a:r>
              <a:rPr lang="en-IN" b="1" dirty="0">
                <a:solidFill>
                  <a:schemeClr val="bg1"/>
                </a:solidFill>
              </a:rPr>
              <a:t>Display the number of times each first name appears in the database</a:t>
            </a:r>
          </a:p>
          <a:p>
            <a:pPr marL="400050" indent="-400050">
              <a:buFont typeface="Wingdings" panose="05000000000000000000" pitchFamily="2" charset="2"/>
              <a:buChar char="q"/>
            </a:pPr>
            <a:r>
              <a:rPr lang="en-IN" b="1" dirty="0">
                <a:solidFill>
                  <a:schemeClr val="bg1"/>
                </a:solidFill>
              </a:rPr>
              <a:t>What is the count of actors that have unique first names in the database? Display the first names of all these actors.</a:t>
            </a:r>
          </a:p>
        </p:txBody>
      </p:sp>
      <p:sp>
        <p:nvSpPr>
          <p:cNvPr id="6" name="Title 1">
            <a:extLst>
              <a:ext uri="{FF2B5EF4-FFF2-40B4-BE49-F238E27FC236}">
                <a16:creationId xmlns:a16="http://schemas.microsoft.com/office/drawing/2014/main" id="{B7D85B34-6155-4029-B463-CB4170D1DB08}"/>
              </a:ext>
            </a:extLst>
          </p:cNvPr>
          <p:cNvSpPr>
            <a:spLocks noGrp="1"/>
          </p:cNvSpPr>
          <p:nvPr>
            <p:ph type="title"/>
          </p:nvPr>
        </p:nvSpPr>
        <p:spPr>
          <a:xfrm>
            <a:off x="7268097" y="139707"/>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10" name="Rectangle 9">
            <a:extLst>
              <a:ext uri="{FF2B5EF4-FFF2-40B4-BE49-F238E27FC236}">
                <a16:creationId xmlns:a16="http://schemas.microsoft.com/office/drawing/2014/main" id="{A69456C6-F9F6-484D-8860-6894E472B2E9}"/>
              </a:ext>
            </a:extLst>
          </p:cNvPr>
          <p:cNvSpPr/>
          <p:nvPr/>
        </p:nvSpPr>
        <p:spPr>
          <a:xfrm>
            <a:off x="1486947" y="128411"/>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ASK-2</a:t>
            </a:r>
          </a:p>
        </p:txBody>
      </p:sp>
      <p:sp>
        <p:nvSpPr>
          <p:cNvPr id="4" name="Rectangle 3">
            <a:extLst>
              <a:ext uri="{FF2B5EF4-FFF2-40B4-BE49-F238E27FC236}">
                <a16:creationId xmlns:a16="http://schemas.microsoft.com/office/drawing/2014/main" id="{C84502D0-0FCA-453A-9DC4-D0AB7212524C}"/>
              </a:ext>
            </a:extLst>
          </p:cNvPr>
          <p:cNvSpPr/>
          <p:nvPr/>
        </p:nvSpPr>
        <p:spPr>
          <a:xfrm>
            <a:off x="5087389" y="944493"/>
            <a:ext cx="6696621" cy="1754326"/>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Select first_name, count(first_name) as "COUNT OF FIRST NAME" From actor group by first_name order by count(first_name) desc;</a:t>
            </a:r>
          </a:p>
          <a:p>
            <a:pPr marL="285750" indent="-285750">
              <a:buFont typeface="Wingdings" panose="05000000000000000000" pitchFamily="2" charset="2"/>
              <a:buChar char="q"/>
            </a:pPr>
            <a:r>
              <a:rPr lang="en-IN" b="1" dirty="0"/>
              <a:t>Select first_name, count(first_name) as "UNIQUE FIRST NAME" From actor group by first_name having count(first_name)=1 order by count(first_name);</a:t>
            </a:r>
          </a:p>
        </p:txBody>
      </p:sp>
      <p:sp>
        <p:nvSpPr>
          <p:cNvPr id="11" name="Text Placeholder 33">
            <a:extLst>
              <a:ext uri="{FF2B5EF4-FFF2-40B4-BE49-F238E27FC236}">
                <a16:creationId xmlns:a16="http://schemas.microsoft.com/office/drawing/2014/main" id="{0CEACDFB-D814-413A-9029-8024FA54A146}"/>
              </a:ext>
            </a:extLst>
          </p:cNvPr>
          <p:cNvSpPr>
            <a:spLocks noGrp="1"/>
          </p:cNvSpPr>
          <p:nvPr>
            <p:ph type="body" sz="quarter" idx="18"/>
          </p:nvPr>
        </p:nvSpPr>
        <p:spPr>
          <a:xfrm>
            <a:off x="5087389" y="3020047"/>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12" name="Rectangle 11">
            <a:extLst>
              <a:ext uri="{FF2B5EF4-FFF2-40B4-BE49-F238E27FC236}">
                <a16:creationId xmlns:a16="http://schemas.microsoft.com/office/drawing/2014/main" id="{7CDD727F-C50F-4AB1-B186-E06AD58C4794}"/>
              </a:ext>
            </a:extLst>
          </p:cNvPr>
          <p:cNvSpPr/>
          <p:nvPr/>
        </p:nvSpPr>
        <p:spPr>
          <a:xfrm>
            <a:off x="121917" y="3293981"/>
            <a:ext cx="461633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5" name="Picture 4">
            <a:extLst>
              <a:ext uri="{FF2B5EF4-FFF2-40B4-BE49-F238E27FC236}">
                <a16:creationId xmlns:a16="http://schemas.microsoft.com/office/drawing/2014/main" id="{B9731E95-1070-416F-B1E1-45308D2C662F}"/>
              </a:ext>
            </a:extLst>
          </p:cNvPr>
          <p:cNvPicPr>
            <a:picLocks noChangeAspect="1"/>
          </p:cNvPicPr>
          <p:nvPr/>
        </p:nvPicPr>
        <p:blipFill>
          <a:blip r:embed="rId2"/>
          <a:stretch>
            <a:fillRect/>
          </a:stretch>
        </p:blipFill>
        <p:spPr>
          <a:xfrm>
            <a:off x="5123980" y="3643126"/>
            <a:ext cx="2690159" cy="2333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BCD7EA71-C888-495B-A387-F8F2635D107D}"/>
              </a:ext>
            </a:extLst>
          </p:cNvPr>
          <p:cNvPicPr>
            <a:picLocks noChangeAspect="1"/>
          </p:cNvPicPr>
          <p:nvPr/>
        </p:nvPicPr>
        <p:blipFill>
          <a:blip r:embed="rId3"/>
          <a:stretch>
            <a:fillRect/>
          </a:stretch>
        </p:blipFill>
        <p:spPr>
          <a:xfrm>
            <a:off x="8199866" y="3638834"/>
            <a:ext cx="2856061" cy="2333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 Placeholder 33">
            <a:extLst>
              <a:ext uri="{FF2B5EF4-FFF2-40B4-BE49-F238E27FC236}">
                <a16:creationId xmlns:a16="http://schemas.microsoft.com/office/drawing/2014/main" id="{AC1BE1EC-84B0-4DF1-A971-3728B5486589}"/>
              </a:ext>
            </a:extLst>
          </p:cNvPr>
          <p:cNvSpPr txBox="1">
            <a:spLocks/>
          </p:cNvSpPr>
          <p:nvPr/>
        </p:nvSpPr>
        <p:spPr>
          <a:xfrm>
            <a:off x="121917" y="3884323"/>
            <a:ext cx="4682838" cy="1572346"/>
          </a:xfrm>
          <a:prstGeom prst="rect">
            <a:avLst/>
          </a:prstGeom>
          <a:ln>
            <a:solidFill>
              <a:schemeClr val="accent1"/>
            </a:solidFill>
          </a:ln>
        </p:spPr>
        <p:txBody>
          <a:bodyPr vert="horz" lIns="91440" tIns="45720" rIns="91440" bIns="45720" rtlCol="0">
            <a:normAutofit fontScale="85000" lnSpcReduction="10000"/>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IN" sz="1600" b="1" dirty="0"/>
              <a:t>There are Total  </a:t>
            </a:r>
            <a:r>
              <a:rPr lang="en-IN" sz="1600" b="1" u="sng" dirty="0"/>
              <a:t>128 RECORDS OF FIRST NAME</a:t>
            </a:r>
            <a:r>
              <a:rPr lang="en-IN" sz="1600" b="1" dirty="0"/>
              <a:t>. </a:t>
            </a:r>
          </a:p>
          <a:p>
            <a:pPr marL="285750" indent="-285750" algn="l">
              <a:buFont typeface="Wingdings" panose="05000000000000000000" pitchFamily="2" charset="2"/>
              <a:buChar char="q"/>
            </a:pPr>
            <a:r>
              <a:rPr lang="en-IN" sz="1600" b="1" dirty="0"/>
              <a:t>Like  </a:t>
            </a:r>
            <a:r>
              <a:rPr lang="en-IN" sz="1600" b="1" u="sng" dirty="0"/>
              <a:t>Penelope ,Julia and Kenneth is repeated 4 times </a:t>
            </a:r>
            <a:r>
              <a:rPr lang="en-IN" sz="1600" b="1" dirty="0"/>
              <a:t>.</a:t>
            </a:r>
          </a:p>
          <a:p>
            <a:pPr marL="285750" indent="-285750" algn="l">
              <a:buFont typeface="Wingdings" panose="05000000000000000000" pitchFamily="2" charset="2"/>
              <a:buChar char="q"/>
            </a:pPr>
            <a:r>
              <a:rPr lang="en-US" sz="1600" b="1" dirty="0"/>
              <a:t>There are </a:t>
            </a:r>
            <a:r>
              <a:rPr lang="en-US" sz="1600" b="1" u="sng" dirty="0"/>
              <a:t>Total 76 UNIQUE FIRST NAME</a:t>
            </a:r>
            <a:r>
              <a:rPr lang="en-US" sz="1600" b="1" dirty="0"/>
              <a:t>.</a:t>
            </a:r>
          </a:p>
          <a:p>
            <a:pPr marL="285750" indent="-285750" algn="l">
              <a:buFont typeface="Wingdings" panose="05000000000000000000" pitchFamily="2" charset="2"/>
              <a:buChar char="q"/>
            </a:pPr>
            <a:r>
              <a:rPr lang="en-US" sz="1600" b="1" dirty="0"/>
              <a:t>Like </a:t>
            </a:r>
            <a:r>
              <a:rPr lang="en-US" sz="1600" b="1" u="sng" dirty="0"/>
              <a:t>‘GRACE’,’JOE’,’ZERO’,’KARL’,’UMA’ which are not Repeated and unique First Name</a:t>
            </a:r>
            <a:r>
              <a:rPr lang="en-US" sz="1600" b="1" dirty="0"/>
              <a:t>.</a:t>
            </a:r>
            <a:endParaRPr lang="en-IN" sz="1600" b="1" dirty="0"/>
          </a:p>
          <a:p>
            <a:pPr algn="ctr"/>
            <a:endParaRPr lang="en-US" sz="1600" b="1" dirty="0"/>
          </a:p>
          <a:p>
            <a:pPr algn="ctr"/>
            <a:endParaRPr lang="en-US" sz="1600" b="1" dirty="0"/>
          </a:p>
        </p:txBody>
      </p:sp>
    </p:spTree>
    <p:extLst>
      <p:ext uri="{BB962C8B-B14F-4D97-AF65-F5344CB8AC3E}">
        <p14:creationId xmlns:p14="http://schemas.microsoft.com/office/powerpoint/2010/main" val="303890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6</a:t>
            </a:fld>
            <a:endParaRPr lang="en-US" noProof="0"/>
          </a:p>
        </p:txBody>
      </p:sp>
      <p:sp>
        <p:nvSpPr>
          <p:cNvPr id="2" name="Rectangle 1">
            <a:extLst>
              <a:ext uri="{FF2B5EF4-FFF2-40B4-BE49-F238E27FC236}">
                <a16:creationId xmlns:a16="http://schemas.microsoft.com/office/drawing/2014/main" id="{CB962112-D709-4BD7-8977-3549A4D81757}"/>
              </a:ext>
            </a:extLst>
          </p:cNvPr>
          <p:cNvSpPr/>
          <p:nvPr/>
        </p:nvSpPr>
        <p:spPr>
          <a:xfrm>
            <a:off x="96981" y="913922"/>
            <a:ext cx="4732712" cy="2031325"/>
          </a:xfrm>
          <a:prstGeom prst="rect">
            <a:avLst/>
          </a:prstGeom>
          <a:ln>
            <a:solidFill>
              <a:schemeClr val="accent1"/>
            </a:solidFill>
          </a:ln>
        </p:spPr>
        <p:txBody>
          <a:bodyPr wrap="square">
            <a:spAutoFit/>
          </a:bodyPr>
          <a:lstStyle/>
          <a:p>
            <a:r>
              <a:rPr lang="en-IN" b="1" dirty="0">
                <a:solidFill>
                  <a:schemeClr val="bg1"/>
                </a:solidFill>
              </a:rPr>
              <a:t>Task 3: The management is interested to analyse the similarity in the last names of the actors.</a:t>
            </a:r>
          </a:p>
          <a:p>
            <a:pPr marL="400050" indent="-400050">
              <a:buFont typeface="Wingdings" panose="05000000000000000000" pitchFamily="2" charset="2"/>
              <a:buChar char="q"/>
            </a:pPr>
            <a:r>
              <a:rPr lang="en-IN" b="1" dirty="0">
                <a:solidFill>
                  <a:schemeClr val="bg1"/>
                </a:solidFill>
              </a:rPr>
              <a:t>Display the number of times each last name appears in the database.</a:t>
            </a:r>
          </a:p>
          <a:p>
            <a:pPr marL="400050" indent="-400050">
              <a:buFont typeface="Wingdings" panose="05000000000000000000" pitchFamily="2" charset="2"/>
              <a:buChar char="q"/>
            </a:pPr>
            <a:r>
              <a:rPr lang="en-IN" b="1" dirty="0">
                <a:solidFill>
                  <a:schemeClr val="bg1"/>
                </a:solidFill>
              </a:rPr>
              <a:t>Display all unique last names in the database.</a:t>
            </a:r>
          </a:p>
        </p:txBody>
      </p:sp>
      <p:sp>
        <p:nvSpPr>
          <p:cNvPr id="6" name="Rectangle 5">
            <a:extLst>
              <a:ext uri="{FF2B5EF4-FFF2-40B4-BE49-F238E27FC236}">
                <a16:creationId xmlns:a16="http://schemas.microsoft.com/office/drawing/2014/main" id="{4C54C68E-D8A3-4CD1-ABC0-E00A04C9594D}"/>
              </a:ext>
            </a:extLst>
          </p:cNvPr>
          <p:cNvSpPr/>
          <p:nvPr/>
        </p:nvSpPr>
        <p:spPr>
          <a:xfrm>
            <a:off x="1486948" y="139020"/>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ASK-3</a:t>
            </a:r>
          </a:p>
        </p:txBody>
      </p:sp>
      <p:sp>
        <p:nvSpPr>
          <p:cNvPr id="4" name="Rectangle 3">
            <a:extLst>
              <a:ext uri="{FF2B5EF4-FFF2-40B4-BE49-F238E27FC236}">
                <a16:creationId xmlns:a16="http://schemas.microsoft.com/office/drawing/2014/main" id="{79A0A0E2-D5FA-46A8-8552-EB199AA9C53E}"/>
              </a:ext>
            </a:extLst>
          </p:cNvPr>
          <p:cNvSpPr/>
          <p:nvPr/>
        </p:nvSpPr>
        <p:spPr>
          <a:xfrm>
            <a:off x="5101243" y="886474"/>
            <a:ext cx="6885710" cy="1477328"/>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Select last_name, count(last_name) as "COUNT OF LAST NAME" From actor group by last_name order by count(last_name) desc;</a:t>
            </a:r>
          </a:p>
          <a:p>
            <a:pPr marL="285750" indent="-285750">
              <a:buFont typeface="Wingdings" panose="05000000000000000000" pitchFamily="2" charset="2"/>
              <a:buChar char="q"/>
            </a:pPr>
            <a:r>
              <a:rPr lang="en-IN" b="1" dirty="0"/>
              <a:t>Select last_name, count(last_name) as "UNIQUE LAST NAME" From actor group by last_name having count(last_name)=1 order by count(last_name);</a:t>
            </a:r>
          </a:p>
        </p:txBody>
      </p:sp>
      <p:sp>
        <p:nvSpPr>
          <p:cNvPr id="9" name="Title 1">
            <a:extLst>
              <a:ext uri="{FF2B5EF4-FFF2-40B4-BE49-F238E27FC236}">
                <a16:creationId xmlns:a16="http://schemas.microsoft.com/office/drawing/2014/main" id="{67D8AD6E-3711-4603-BA04-D4DD8F270D6B}"/>
              </a:ext>
            </a:extLst>
          </p:cNvPr>
          <p:cNvSpPr>
            <a:spLocks noGrp="1"/>
          </p:cNvSpPr>
          <p:nvPr>
            <p:ph type="title"/>
          </p:nvPr>
        </p:nvSpPr>
        <p:spPr>
          <a:xfrm>
            <a:off x="7268097" y="139707"/>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10" name="Text Placeholder 33">
            <a:extLst>
              <a:ext uri="{FF2B5EF4-FFF2-40B4-BE49-F238E27FC236}">
                <a16:creationId xmlns:a16="http://schemas.microsoft.com/office/drawing/2014/main" id="{66B1772C-A782-4244-8032-74E6529AB433}"/>
              </a:ext>
            </a:extLst>
          </p:cNvPr>
          <p:cNvSpPr>
            <a:spLocks noGrp="1"/>
          </p:cNvSpPr>
          <p:nvPr>
            <p:ph type="body" sz="quarter" idx="18"/>
          </p:nvPr>
        </p:nvSpPr>
        <p:spPr>
          <a:xfrm>
            <a:off x="5101243" y="2621036"/>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11" name="Rectangle 10">
            <a:extLst>
              <a:ext uri="{FF2B5EF4-FFF2-40B4-BE49-F238E27FC236}">
                <a16:creationId xmlns:a16="http://schemas.microsoft.com/office/drawing/2014/main" id="{5A10771A-198F-4116-98D1-9A2BDC74AA31}"/>
              </a:ext>
            </a:extLst>
          </p:cNvPr>
          <p:cNvSpPr/>
          <p:nvPr/>
        </p:nvSpPr>
        <p:spPr>
          <a:xfrm>
            <a:off x="96981" y="3198167"/>
            <a:ext cx="3335310"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5" name="Picture 4">
            <a:extLst>
              <a:ext uri="{FF2B5EF4-FFF2-40B4-BE49-F238E27FC236}">
                <a16:creationId xmlns:a16="http://schemas.microsoft.com/office/drawing/2014/main" id="{0DFD7888-BE97-41D2-B6A8-BDBD97BE106C}"/>
              </a:ext>
            </a:extLst>
          </p:cNvPr>
          <p:cNvPicPr>
            <a:picLocks noChangeAspect="1"/>
          </p:cNvPicPr>
          <p:nvPr/>
        </p:nvPicPr>
        <p:blipFill>
          <a:blip r:embed="rId2"/>
          <a:stretch>
            <a:fillRect/>
          </a:stretch>
        </p:blipFill>
        <p:spPr>
          <a:xfrm>
            <a:off x="5140610" y="3322107"/>
            <a:ext cx="2810267" cy="2488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C46CCA8C-EEB7-4C2D-B5B8-D53D50EA62C8}"/>
              </a:ext>
            </a:extLst>
          </p:cNvPr>
          <p:cNvPicPr>
            <a:picLocks noChangeAspect="1"/>
          </p:cNvPicPr>
          <p:nvPr/>
        </p:nvPicPr>
        <p:blipFill>
          <a:blip r:embed="rId3"/>
          <a:stretch>
            <a:fillRect/>
          </a:stretch>
        </p:blipFill>
        <p:spPr>
          <a:xfrm>
            <a:off x="8254062" y="3322108"/>
            <a:ext cx="2810267" cy="2488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 Placeholder 33">
            <a:extLst>
              <a:ext uri="{FF2B5EF4-FFF2-40B4-BE49-F238E27FC236}">
                <a16:creationId xmlns:a16="http://schemas.microsoft.com/office/drawing/2014/main" id="{F9D8E1AD-A26A-48C8-8EB3-9F1970080F10}"/>
              </a:ext>
            </a:extLst>
          </p:cNvPr>
          <p:cNvSpPr txBox="1">
            <a:spLocks/>
          </p:cNvSpPr>
          <p:nvPr/>
        </p:nvSpPr>
        <p:spPr>
          <a:xfrm>
            <a:off x="90015" y="3912752"/>
            <a:ext cx="4732712" cy="1460154"/>
          </a:xfrm>
          <a:prstGeom prst="rect">
            <a:avLst/>
          </a:prstGeom>
          <a:ln>
            <a:solidFill>
              <a:schemeClr val="accent1"/>
            </a:solidFill>
          </a:ln>
        </p:spPr>
        <p:txBody>
          <a:bodyPr vert="horz" lIns="91440" tIns="45720" rIns="91440" bIns="45720" rtlCol="0">
            <a:normAutofit fontScale="92500" lnSpcReduction="10000"/>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400" b="1" dirty="0"/>
              <a:t>T</a:t>
            </a:r>
            <a:r>
              <a:rPr lang="en-IN" sz="1400" b="1" dirty="0"/>
              <a:t>here are </a:t>
            </a:r>
            <a:r>
              <a:rPr lang="en-IN" sz="1400" b="1" u="sng" dirty="0"/>
              <a:t>121 RECORDS OF LAST NAME</a:t>
            </a:r>
            <a:r>
              <a:rPr lang="en-IN" sz="1400" b="1" dirty="0"/>
              <a:t>.</a:t>
            </a:r>
          </a:p>
          <a:p>
            <a:pPr marL="285750" indent="-285750" algn="l">
              <a:buFont typeface="Wingdings" panose="05000000000000000000" pitchFamily="2" charset="2"/>
              <a:buChar char="q"/>
            </a:pPr>
            <a:r>
              <a:rPr lang="en-IN" sz="1400" b="1" dirty="0"/>
              <a:t>Like  ‘</a:t>
            </a:r>
            <a:r>
              <a:rPr lang="en-IN" sz="1400" b="1" u="sng" dirty="0"/>
              <a:t>KILMER’,’NOLTE’,’TEMPLE’ is repeated 5 and 4  times</a:t>
            </a:r>
            <a:r>
              <a:rPr lang="en-IN" sz="1400" b="1" dirty="0"/>
              <a:t>.</a:t>
            </a:r>
          </a:p>
          <a:p>
            <a:pPr marL="285750" indent="-285750" algn="l">
              <a:buFont typeface="Wingdings" panose="05000000000000000000" pitchFamily="2" charset="2"/>
              <a:buChar char="q"/>
            </a:pPr>
            <a:r>
              <a:rPr lang="en-US" sz="1400" b="1" dirty="0"/>
              <a:t>There are </a:t>
            </a:r>
            <a:r>
              <a:rPr lang="en-US" sz="1400" b="1" u="sng" dirty="0"/>
              <a:t>Total 66 UNIQUE LAST NAME</a:t>
            </a:r>
            <a:r>
              <a:rPr lang="en-US" sz="1400" b="1" dirty="0"/>
              <a:t>.</a:t>
            </a:r>
            <a:endParaRPr lang="en-IN" sz="1400" b="1" dirty="0"/>
          </a:p>
          <a:p>
            <a:pPr marL="285750" indent="-285750" algn="l">
              <a:buFont typeface="Wingdings" panose="05000000000000000000" pitchFamily="2" charset="2"/>
              <a:buChar char="q"/>
            </a:pPr>
            <a:r>
              <a:rPr lang="en-US" sz="1400" b="1" dirty="0"/>
              <a:t>L</a:t>
            </a:r>
            <a:r>
              <a:rPr lang="en-IN" sz="1400" b="1" dirty="0"/>
              <a:t>ike  </a:t>
            </a:r>
            <a:r>
              <a:rPr lang="en-IN" sz="1400" b="1" u="sng" dirty="0"/>
              <a:t>‘BALE’,’BALL’,’BLOOM’,’CRUZ’,’DAMON’ which are not Repeated and unique Last Name</a:t>
            </a:r>
            <a:r>
              <a:rPr lang="en-IN" sz="1400" b="1" dirty="0"/>
              <a:t>. </a:t>
            </a:r>
          </a:p>
        </p:txBody>
      </p:sp>
    </p:spTree>
    <p:extLst>
      <p:ext uri="{BB962C8B-B14F-4D97-AF65-F5344CB8AC3E}">
        <p14:creationId xmlns:p14="http://schemas.microsoft.com/office/powerpoint/2010/main" val="112761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7</a:t>
            </a:fld>
            <a:endParaRPr lang="en-US" noProof="0"/>
          </a:p>
        </p:txBody>
      </p:sp>
      <p:sp>
        <p:nvSpPr>
          <p:cNvPr id="4" name="Rectangle 3">
            <a:extLst>
              <a:ext uri="{FF2B5EF4-FFF2-40B4-BE49-F238E27FC236}">
                <a16:creationId xmlns:a16="http://schemas.microsoft.com/office/drawing/2014/main" id="{49AA582F-569A-4C14-86AC-84F6503B0AF6}"/>
              </a:ext>
            </a:extLst>
          </p:cNvPr>
          <p:cNvSpPr/>
          <p:nvPr/>
        </p:nvSpPr>
        <p:spPr>
          <a:xfrm>
            <a:off x="1486948" y="139020"/>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ASK-4</a:t>
            </a:r>
          </a:p>
        </p:txBody>
      </p:sp>
      <p:sp>
        <p:nvSpPr>
          <p:cNvPr id="5" name="Title 1">
            <a:extLst>
              <a:ext uri="{FF2B5EF4-FFF2-40B4-BE49-F238E27FC236}">
                <a16:creationId xmlns:a16="http://schemas.microsoft.com/office/drawing/2014/main" id="{BD2F5C9E-1ECD-482A-966B-E33BCA35A9C8}"/>
              </a:ext>
            </a:extLst>
          </p:cNvPr>
          <p:cNvSpPr>
            <a:spLocks noGrp="1"/>
          </p:cNvSpPr>
          <p:nvPr>
            <p:ph type="title"/>
          </p:nvPr>
        </p:nvSpPr>
        <p:spPr>
          <a:xfrm>
            <a:off x="7268097" y="139707"/>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2" name="Rectangle 1">
            <a:extLst>
              <a:ext uri="{FF2B5EF4-FFF2-40B4-BE49-F238E27FC236}">
                <a16:creationId xmlns:a16="http://schemas.microsoft.com/office/drawing/2014/main" id="{DA1E7B1F-4EE1-4C84-B073-0483C5A7EAC8}"/>
              </a:ext>
            </a:extLst>
          </p:cNvPr>
          <p:cNvSpPr/>
          <p:nvPr/>
        </p:nvSpPr>
        <p:spPr>
          <a:xfrm>
            <a:off x="113606" y="897743"/>
            <a:ext cx="4699462" cy="3970318"/>
          </a:xfrm>
          <a:prstGeom prst="rect">
            <a:avLst/>
          </a:prstGeom>
          <a:ln>
            <a:solidFill>
              <a:schemeClr val="accent1"/>
            </a:solidFill>
          </a:ln>
        </p:spPr>
        <p:txBody>
          <a:bodyPr wrap="square">
            <a:spAutoFit/>
          </a:bodyPr>
          <a:lstStyle/>
          <a:p>
            <a:r>
              <a:rPr lang="en-IN" b="1" dirty="0">
                <a:solidFill>
                  <a:schemeClr val="bg1"/>
                </a:solidFill>
              </a:rPr>
              <a:t>The management wants to analyse the movies based on their ratings to determine if they are suitable for kids or some parental #assistance is required. Perform the following tasks to perform the required analysis.</a:t>
            </a:r>
          </a:p>
          <a:p>
            <a:pPr marL="400050" indent="-400050">
              <a:buFont typeface="Wingdings" panose="05000000000000000000" pitchFamily="2" charset="2"/>
              <a:buChar char="q"/>
            </a:pPr>
            <a:r>
              <a:rPr lang="en-IN" b="1" dirty="0">
                <a:solidFill>
                  <a:schemeClr val="bg1"/>
                </a:solidFill>
              </a:rPr>
              <a:t>Display the list of records for the movies with the rating "R". (The movies with the rating "R" are not suitable for audience under #17 years of age).</a:t>
            </a:r>
          </a:p>
          <a:p>
            <a:pPr marL="400050" indent="-400050">
              <a:buFont typeface="Wingdings" panose="05000000000000000000" pitchFamily="2" charset="2"/>
              <a:buChar char="q"/>
            </a:pPr>
            <a:r>
              <a:rPr lang="en-IN" b="1" dirty="0">
                <a:solidFill>
                  <a:schemeClr val="bg1"/>
                </a:solidFill>
              </a:rPr>
              <a:t>Display the list of records for the movies that are not rated "R".</a:t>
            </a:r>
          </a:p>
          <a:p>
            <a:pPr marL="400050" indent="-400050">
              <a:buFont typeface="Wingdings" panose="05000000000000000000" pitchFamily="2" charset="2"/>
              <a:buChar char="q"/>
            </a:pPr>
            <a:r>
              <a:rPr lang="en-IN" b="1" dirty="0">
                <a:solidFill>
                  <a:schemeClr val="bg1"/>
                </a:solidFill>
              </a:rPr>
              <a:t>Display the list of records for the movies that are suitable for audience below 13 years of age.</a:t>
            </a:r>
          </a:p>
        </p:txBody>
      </p:sp>
      <p:sp>
        <p:nvSpPr>
          <p:cNvPr id="6" name="Rectangle 5">
            <a:extLst>
              <a:ext uri="{FF2B5EF4-FFF2-40B4-BE49-F238E27FC236}">
                <a16:creationId xmlns:a16="http://schemas.microsoft.com/office/drawing/2014/main" id="{9C41F1A8-E01C-4F82-AAA0-EBED4F7720DF}"/>
              </a:ext>
            </a:extLst>
          </p:cNvPr>
          <p:cNvSpPr/>
          <p:nvPr/>
        </p:nvSpPr>
        <p:spPr>
          <a:xfrm>
            <a:off x="5200997" y="914923"/>
            <a:ext cx="6486698" cy="923330"/>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IN" b="1" dirty="0"/>
              <a:t>Select film_id,title,rating from film where rating="R";</a:t>
            </a:r>
          </a:p>
          <a:p>
            <a:pPr marL="285750" indent="-285750">
              <a:buFont typeface="Wingdings" panose="05000000000000000000" pitchFamily="2" charset="2"/>
              <a:buChar char="q"/>
            </a:pPr>
            <a:r>
              <a:rPr lang="en-IN" b="1" dirty="0"/>
              <a:t>Select film_id,title,rating from film where rating!="R“;</a:t>
            </a:r>
          </a:p>
          <a:p>
            <a:pPr marL="285750" indent="-285750">
              <a:buFont typeface="Wingdings" panose="05000000000000000000" pitchFamily="2" charset="2"/>
              <a:buChar char="q"/>
            </a:pPr>
            <a:r>
              <a:rPr lang="en-IN" b="1" dirty="0"/>
              <a:t>Select film_id,title,rating from film where rating="PG-13";</a:t>
            </a:r>
          </a:p>
        </p:txBody>
      </p:sp>
    </p:spTree>
    <p:extLst>
      <p:ext uri="{BB962C8B-B14F-4D97-AF65-F5344CB8AC3E}">
        <p14:creationId xmlns:p14="http://schemas.microsoft.com/office/powerpoint/2010/main" val="285806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8</a:t>
            </a:fld>
            <a:endParaRPr lang="en-US" noProof="0"/>
          </a:p>
        </p:txBody>
      </p:sp>
      <p:sp>
        <p:nvSpPr>
          <p:cNvPr id="4" name="Text Placeholder 33">
            <a:extLst>
              <a:ext uri="{FF2B5EF4-FFF2-40B4-BE49-F238E27FC236}">
                <a16:creationId xmlns:a16="http://schemas.microsoft.com/office/drawing/2014/main" id="{057F552E-098C-4FF8-AB93-6B36C603E0D4}"/>
              </a:ext>
            </a:extLst>
          </p:cNvPr>
          <p:cNvSpPr>
            <a:spLocks noGrp="1"/>
          </p:cNvSpPr>
          <p:nvPr>
            <p:ph type="body" sz="quarter" idx="18"/>
          </p:nvPr>
        </p:nvSpPr>
        <p:spPr>
          <a:xfrm>
            <a:off x="5026428" y="335036"/>
            <a:ext cx="2849634" cy="482506"/>
          </a:xfrm>
          <a:ln>
            <a:solidFill>
              <a:srgbClr val="FF0000"/>
            </a:solidFill>
          </a:ln>
        </p:spPr>
        <p:txBody>
          <a:bodyPr>
            <a:normAutofit/>
          </a:bodyPr>
          <a:lstStyle/>
          <a:p>
            <a:pPr algn="ctr"/>
            <a:r>
              <a:rPr lang="en-US" sz="2400" b="1" u="sng" dirty="0">
                <a:solidFill>
                  <a:schemeClr val="tx1"/>
                </a:solidFill>
              </a:rPr>
              <a:t>RESULT OF QUERY </a:t>
            </a:r>
            <a:r>
              <a:rPr lang="en-US" sz="2400" b="1" dirty="0">
                <a:solidFill>
                  <a:schemeClr val="tx1"/>
                </a:solidFill>
              </a:rPr>
              <a:t> </a:t>
            </a:r>
            <a:endParaRPr lang="en-IN" sz="2400" b="1" dirty="0">
              <a:solidFill>
                <a:schemeClr val="tx1"/>
              </a:solidFill>
            </a:endParaRPr>
          </a:p>
        </p:txBody>
      </p:sp>
      <p:sp>
        <p:nvSpPr>
          <p:cNvPr id="5" name="Rectangle 4">
            <a:extLst>
              <a:ext uri="{FF2B5EF4-FFF2-40B4-BE49-F238E27FC236}">
                <a16:creationId xmlns:a16="http://schemas.microsoft.com/office/drawing/2014/main" id="{B6F23EAC-B92C-4C78-9002-31F31AACE950}"/>
              </a:ext>
            </a:extLst>
          </p:cNvPr>
          <p:cNvSpPr/>
          <p:nvPr/>
        </p:nvSpPr>
        <p:spPr>
          <a:xfrm>
            <a:off x="157942" y="226971"/>
            <a:ext cx="4480559"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pic>
        <p:nvPicPr>
          <p:cNvPr id="7" name="Picture 6">
            <a:extLst>
              <a:ext uri="{FF2B5EF4-FFF2-40B4-BE49-F238E27FC236}">
                <a16:creationId xmlns:a16="http://schemas.microsoft.com/office/drawing/2014/main" id="{06330B12-F784-4983-9015-04D8CA9DB7FD}"/>
              </a:ext>
            </a:extLst>
          </p:cNvPr>
          <p:cNvPicPr>
            <a:picLocks noChangeAspect="1"/>
          </p:cNvPicPr>
          <p:nvPr/>
        </p:nvPicPr>
        <p:blipFill>
          <a:blip r:embed="rId2"/>
          <a:stretch>
            <a:fillRect/>
          </a:stretch>
        </p:blipFill>
        <p:spPr>
          <a:xfrm>
            <a:off x="5026428" y="1090940"/>
            <a:ext cx="2930926" cy="2338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94D9521A-8D97-419B-9EAA-6E15952827B3}"/>
              </a:ext>
            </a:extLst>
          </p:cNvPr>
          <p:cNvPicPr>
            <a:picLocks noChangeAspect="1"/>
          </p:cNvPicPr>
          <p:nvPr/>
        </p:nvPicPr>
        <p:blipFill>
          <a:blip r:embed="rId3"/>
          <a:stretch>
            <a:fillRect/>
          </a:stretch>
        </p:blipFill>
        <p:spPr>
          <a:xfrm>
            <a:off x="8252656" y="1090941"/>
            <a:ext cx="2949426" cy="23380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72D27BF-A38A-4DCE-AF94-547DE83D7813}"/>
              </a:ext>
            </a:extLst>
          </p:cNvPr>
          <p:cNvPicPr>
            <a:picLocks noChangeAspect="1"/>
          </p:cNvPicPr>
          <p:nvPr/>
        </p:nvPicPr>
        <p:blipFill>
          <a:blip r:embed="rId4"/>
          <a:stretch>
            <a:fillRect/>
          </a:stretch>
        </p:blipFill>
        <p:spPr>
          <a:xfrm>
            <a:off x="5026429" y="3702397"/>
            <a:ext cx="2955976" cy="2440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 Placeholder 33">
            <a:extLst>
              <a:ext uri="{FF2B5EF4-FFF2-40B4-BE49-F238E27FC236}">
                <a16:creationId xmlns:a16="http://schemas.microsoft.com/office/drawing/2014/main" id="{B90293E7-BF93-4AD0-8256-B4F34031BE52}"/>
              </a:ext>
            </a:extLst>
          </p:cNvPr>
          <p:cNvSpPr txBox="1">
            <a:spLocks/>
          </p:cNvSpPr>
          <p:nvPr/>
        </p:nvSpPr>
        <p:spPr>
          <a:xfrm>
            <a:off x="157941" y="817542"/>
            <a:ext cx="4480560" cy="2338059"/>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300" b="1" dirty="0"/>
              <a:t>T</a:t>
            </a:r>
            <a:r>
              <a:rPr lang="en-IN" sz="1300" b="1" dirty="0"/>
              <a:t>here are </a:t>
            </a:r>
            <a:r>
              <a:rPr lang="en-IN" sz="1300" b="1" u="sng" dirty="0"/>
              <a:t>Total 195 Movies which belongs to R RATING</a:t>
            </a:r>
            <a:r>
              <a:rPr lang="en-IN" sz="1300" b="1" dirty="0"/>
              <a:t>.</a:t>
            </a:r>
          </a:p>
          <a:p>
            <a:pPr marL="285750" indent="-285750" algn="l">
              <a:buFont typeface="Wingdings" panose="05000000000000000000" pitchFamily="2" charset="2"/>
              <a:buChar char="q"/>
            </a:pPr>
            <a:r>
              <a:rPr lang="en-US" sz="1300" b="1" dirty="0"/>
              <a:t>There are </a:t>
            </a:r>
            <a:r>
              <a:rPr lang="en-US" sz="1300" b="1" u="sng" dirty="0"/>
              <a:t>Total 805 Movies Which belongs to PG,G,NC-17,PG-13 RATING</a:t>
            </a:r>
            <a:r>
              <a:rPr lang="en-US" sz="1300" b="1" dirty="0"/>
              <a:t>.</a:t>
            </a:r>
          </a:p>
          <a:p>
            <a:pPr marL="285750" indent="-285750" algn="l">
              <a:buFont typeface="Wingdings" panose="05000000000000000000" pitchFamily="2" charset="2"/>
              <a:buChar char="q"/>
            </a:pPr>
            <a:r>
              <a:rPr lang="en-US" sz="1300" b="1" u="sng" dirty="0"/>
              <a:t>194 Movies which belongs to PG RATING</a:t>
            </a:r>
            <a:r>
              <a:rPr lang="en-US" sz="1300" b="1" dirty="0"/>
              <a:t>.</a:t>
            </a:r>
          </a:p>
          <a:p>
            <a:pPr marL="285750" indent="-285750" algn="l">
              <a:buFont typeface="Wingdings" panose="05000000000000000000" pitchFamily="2" charset="2"/>
              <a:buChar char="q"/>
            </a:pPr>
            <a:r>
              <a:rPr lang="en-US" sz="1300" b="1" u="sng" dirty="0"/>
              <a:t>178 Movies which belongs to G RATING</a:t>
            </a:r>
            <a:r>
              <a:rPr lang="en-US" sz="1300" b="1" dirty="0"/>
              <a:t>.</a:t>
            </a:r>
          </a:p>
          <a:p>
            <a:pPr marL="285750" indent="-285750" algn="l">
              <a:buFont typeface="Wingdings" panose="05000000000000000000" pitchFamily="2" charset="2"/>
              <a:buChar char="q"/>
            </a:pPr>
            <a:r>
              <a:rPr lang="en-US" sz="1300" b="1" u="sng" dirty="0"/>
              <a:t>210 Movies which belongs to NC-13 RATING</a:t>
            </a:r>
            <a:r>
              <a:rPr lang="en-US" sz="1300" b="1" dirty="0"/>
              <a:t>.</a:t>
            </a:r>
          </a:p>
          <a:p>
            <a:pPr marL="285750" indent="-285750" algn="l">
              <a:buFont typeface="Wingdings" panose="05000000000000000000" pitchFamily="2" charset="2"/>
              <a:buChar char="q"/>
            </a:pPr>
            <a:r>
              <a:rPr lang="en-US" sz="1300" b="1" u="sng" dirty="0"/>
              <a:t>223 Movies which belongs to PG-13 RATING</a:t>
            </a:r>
            <a:r>
              <a:rPr lang="en-US" sz="1300" b="1" dirty="0"/>
              <a:t>.</a:t>
            </a:r>
          </a:p>
        </p:txBody>
      </p:sp>
    </p:spTree>
    <p:extLst>
      <p:ext uri="{BB962C8B-B14F-4D97-AF65-F5344CB8AC3E}">
        <p14:creationId xmlns:p14="http://schemas.microsoft.com/office/powerpoint/2010/main" val="197901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9</a:t>
            </a:fld>
            <a:endParaRPr lang="en-US" noProof="0"/>
          </a:p>
        </p:txBody>
      </p:sp>
      <p:sp>
        <p:nvSpPr>
          <p:cNvPr id="4" name="Rectangle 3">
            <a:extLst>
              <a:ext uri="{FF2B5EF4-FFF2-40B4-BE49-F238E27FC236}">
                <a16:creationId xmlns:a16="http://schemas.microsoft.com/office/drawing/2014/main" id="{934ADD10-B9B3-400F-B1D2-622C4C65FF96}"/>
              </a:ext>
            </a:extLst>
          </p:cNvPr>
          <p:cNvSpPr/>
          <p:nvPr/>
        </p:nvSpPr>
        <p:spPr>
          <a:xfrm>
            <a:off x="1486946" y="97456"/>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ASK-5</a:t>
            </a:r>
          </a:p>
        </p:txBody>
      </p:sp>
      <p:sp>
        <p:nvSpPr>
          <p:cNvPr id="2" name="Rectangle 1">
            <a:extLst>
              <a:ext uri="{FF2B5EF4-FFF2-40B4-BE49-F238E27FC236}">
                <a16:creationId xmlns:a16="http://schemas.microsoft.com/office/drawing/2014/main" id="{D4A825B4-47C6-489E-8D25-4FD6C507D7B6}"/>
              </a:ext>
            </a:extLst>
          </p:cNvPr>
          <p:cNvSpPr/>
          <p:nvPr/>
        </p:nvSpPr>
        <p:spPr>
          <a:xfrm>
            <a:off x="117762" y="897743"/>
            <a:ext cx="4691149" cy="3970318"/>
          </a:xfrm>
          <a:prstGeom prst="rect">
            <a:avLst/>
          </a:prstGeom>
          <a:ln>
            <a:solidFill>
              <a:schemeClr val="accent1"/>
            </a:solidFill>
          </a:ln>
        </p:spPr>
        <p:txBody>
          <a:bodyPr wrap="square">
            <a:spAutoFit/>
          </a:bodyPr>
          <a:lstStyle/>
          <a:p>
            <a:r>
              <a:rPr lang="en-IN" b="1" dirty="0">
                <a:solidFill>
                  <a:schemeClr val="bg1"/>
                </a:solidFill>
              </a:rPr>
              <a:t>Task 5: The board members want to understand the replacement cost of a movie copy(disc - DVD/Blue Ray).The replacement cost refers to the amount charged to the customer if the movie disc is not returned or is returned in a damaged state.</a:t>
            </a:r>
          </a:p>
          <a:p>
            <a:pPr marL="400050" indent="-400050">
              <a:buFont typeface="Wingdings" panose="05000000000000000000" pitchFamily="2" charset="2"/>
              <a:buChar char="q"/>
            </a:pPr>
            <a:r>
              <a:rPr lang="en-IN" b="1" dirty="0">
                <a:solidFill>
                  <a:schemeClr val="bg1"/>
                </a:solidFill>
              </a:rPr>
              <a:t>Display the list of records for the movies where the replacement cost is up to $11.</a:t>
            </a:r>
          </a:p>
          <a:p>
            <a:pPr marL="400050" indent="-400050">
              <a:buFont typeface="Wingdings" panose="05000000000000000000" pitchFamily="2" charset="2"/>
              <a:buChar char="q"/>
            </a:pPr>
            <a:r>
              <a:rPr lang="en-IN" b="1" dirty="0">
                <a:solidFill>
                  <a:schemeClr val="bg1"/>
                </a:solidFill>
              </a:rPr>
              <a:t>Display the list of records for the movies where the replacement cost is between $11 and $20.</a:t>
            </a:r>
          </a:p>
          <a:p>
            <a:pPr marL="400050" indent="-400050">
              <a:buFont typeface="Wingdings" panose="05000000000000000000" pitchFamily="2" charset="2"/>
              <a:buChar char="q"/>
            </a:pPr>
            <a:r>
              <a:rPr lang="en-IN" b="1" dirty="0">
                <a:solidFill>
                  <a:schemeClr val="bg1"/>
                </a:solidFill>
              </a:rPr>
              <a:t>Display the list of records for the all movies in descending order of their replacement costs.</a:t>
            </a:r>
          </a:p>
        </p:txBody>
      </p:sp>
      <p:sp>
        <p:nvSpPr>
          <p:cNvPr id="5" name="Title 1">
            <a:extLst>
              <a:ext uri="{FF2B5EF4-FFF2-40B4-BE49-F238E27FC236}">
                <a16:creationId xmlns:a16="http://schemas.microsoft.com/office/drawing/2014/main" id="{3F18B932-83B2-4632-8F69-B450A71292D0}"/>
              </a:ext>
            </a:extLst>
          </p:cNvPr>
          <p:cNvSpPr>
            <a:spLocks noGrp="1"/>
          </p:cNvSpPr>
          <p:nvPr>
            <p:ph type="title"/>
          </p:nvPr>
        </p:nvSpPr>
        <p:spPr>
          <a:xfrm>
            <a:off x="7268097" y="139707"/>
            <a:ext cx="2211185" cy="64564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u="sng" dirty="0">
                <a:solidFill>
                  <a:schemeClr val="tx1"/>
                </a:solidFill>
                <a:latin typeface="+mj-lt"/>
              </a:rPr>
              <a:t>QUERY</a:t>
            </a:r>
            <a:r>
              <a:rPr lang="en-US" sz="3600" i="0" dirty="0">
                <a:solidFill>
                  <a:schemeClr val="tx1"/>
                </a:solidFill>
              </a:rPr>
              <a:t> </a:t>
            </a:r>
          </a:p>
        </p:txBody>
      </p:sp>
      <p:sp>
        <p:nvSpPr>
          <p:cNvPr id="6" name="Rectangle 5">
            <a:extLst>
              <a:ext uri="{FF2B5EF4-FFF2-40B4-BE49-F238E27FC236}">
                <a16:creationId xmlns:a16="http://schemas.microsoft.com/office/drawing/2014/main" id="{A6C3E6B2-9C63-42C2-B343-4F08F16D7903}"/>
              </a:ext>
            </a:extLst>
          </p:cNvPr>
          <p:cNvSpPr/>
          <p:nvPr/>
        </p:nvSpPr>
        <p:spPr>
          <a:xfrm>
            <a:off x="5328458" y="988906"/>
            <a:ext cx="6284424" cy="1754326"/>
          </a:xfrm>
          <a:prstGeom prst="rect">
            <a:avLst/>
          </a:prstGeom>
          <a:ln>
            <a:solidFill>
              <a:srgbClr val="FF0000"/>
            </a:solidFill>
          </a:ln>
        </p:spPr>
        <p:txBody>
          <a:bodyPr wrap="square">
            <a:spAutoFit/>
          </a:bodyPr>
          <a:lstStyle/>
          <a:p>
            <a:pPr marL="400050" indent="-400050">
              <a:buFont typeface="Wingdings" panose="05000000000000000000" pitchFamily="2" charset="2"/>
              <a:buChar char="q"/>
            </a:pPr>
            <a:r>
              <a:rPr lang="en-IN" b="1" dirty="0"/>
              <a:t>Select </a:t>
            </a:r>
            <a:r>
              <a:rPr lang="en-US" b="1" dirty="0"/>
              <a:t>film_id,title,replacement_cost </a:t>
            </a:r>
            <a:r>
              <a:rPr lang="en-IN" b="1" dirty="0"/>
              <a:t>from film where replacement_cost&lt;=11;</a:t>
            </a:r>
          </a:p>
          <a:p>
            <a:pPr marL="400050" indent="-400050">
              <a:buFont typeface="Wingdings" panose="05000000000000000000" pitchFamily="2" charset="2"/>
              <a:buChar char="q"/>
            </a:pPr>
            <a:r>
              <a:rPr lang="en-IN" b="1" dirty="0"/>
              <a:t>Select </a:t>
            </a:r>
            <a:r>
              <a:rPr lang="en-US" b="1" dirty="0"/>
              <a:t>film_id,title,replacement_cost </a:t>
            </a:r>
            <a:r>
              <a:rPr lang="en-IN" b="1" dirty="0"/>
              <a:t>from film where replacement_cost between 11 and 20;</a:t>
            </a:r>
          </a:p>
          <a:p>
            <a:pPr marL="400050" indent="-400050">
              <a:buFont typeface="Wingdings" panose="05000000000000000000" pitchFamily="2" charset="2"/>
              <a:buChar char="q"/>
            </a:pPr>
            <a:r>
              <a:rPr lang="en-IN" b="1" dirty="0"/>
              <a:t>Select </a:t>
            </a:r>
            <a:r>
              <a:rPr lang="en-US" b="1" dirty="0"/>
              <a:t>film_id,title,replacement_cost </a:t>
            </a:r>
            <a:r>
              <a:rPr lang="en-IN" b="1" dirty="0"/>
              <a:t>from film order by replacement_cost desc;</a:t>
            </a:r>
          </a:p>
        </p:txBody>
      </p:sp>
    </p:spTree>
    <p:extLst>
      <p:ext uri="{BB962C8B-B14F-4D97-AF65-F5344CB8AC3E}">
        <p14:creationId xmlns:p14="http://schemas.microsoft.com/office/powerpoint/2010/main" val="18493445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2.xml><?xml version="1.0" encoding="utf-8"?>
<ds:datastoreItem xmlns:ds="http://schemas.openxmlformats.org/officeDocument/2006/customXml" ds:itemID="{6DB4AFBF-E012-4607-B95C-D9E661912AC6}">
  <ds:schemaRefs>
    <ds:schemaRef ds:uri="http://purl.org/dc/dcmitype/"/>
    <ds:schemaRef ds:uri="http://purl.org/dc/elements/1.1/"/>
    <ds:schemaRef ds:uri="http://www.w3.org/XML/1998/namespace"/>
    <ds:schemaRef ds:uri="http://purl.org/dc/terms/"/>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2452</Words>
  <Application>Microsoft Office PowerPoint</Application>
  <PresentationFormat>Widescreen</PresentationFormat>
  <Paragraphs>183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Corbel</vt:lpstr>
      <vt:lpstr>Wingdings</vt:lpstr>
      <vt:lpstr>Headlines</vt:lpstr>
      <vt:lpstr>PROJECT</vt:lpstr>
      <vt:lpstr>PowerPoint Presentation</vt:lpstr>
      <vt:lpstr>PowerPoint Presentation</vt:lpstr>
      <vt:lpstr>QUERY </vt:lpstr>
      <vt:lpstr>QUERY </vt:lpstr>
      <vt:lpstr>QUERY </vt:lpstr>
      <vt:lpstr>QUERY </vt:lpstr>
      <vt:lpstr>PowerPoint Presentation</vt:lpstr>
      <vt:lpstr>QUERY </vt:lpstr>
      <vt:lpstr>PowerPoint Presentation</vt:lpstr>
      <vt:lpstr>QUERY </vt:lpstr>
      <vt:lpstr>QUERY </vt:lpstr>
      <vt:lpstr>QUERY </vt:lpstr>
      <vt:lpstr>QUERY </vt:lpstr>
      <vt:lpstr>QUERY </vt:lpstr>
      <vt:lpstr>PowerPoint Presentation</vt:lpstr>
      <vt:lpstr>QUERY </vt:lpstr>
      <vt:lpstr>PowerPoint Presentation</vt:lpstr>
      <vt:lpstr>QUERY </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2023-03-30T16:40:16Z</dcterms:created>
  <dcterms:modified xsi:type="dcterms:W3CDTF">2023-09-20T07:28:04Z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