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71" r:id="rId6"/>
    <p:sldId id="267" r:id="rId7"/>
    <p:sldId id="272" r:id="rId8"/>
    <p:sldId id="273" r:id="rId9"/>
    <p:sldId id="259" r:id="rId10"/>
    <p:sldId id="276" r:id="rId11"/>
    <p:sldId id="274" r:id="rId12"/>
    <p:sldId id="275" r:id="rId13"/>
    <p:sldId id="277" r:id="rId14"/>
    <p:sldId id="278" r:id="rId15"/>
    <p:sldId id="279" r:id="rId16"/>
    <p:sldId id="260" r:id="rId17"/>
    <p:sldId id="280" r:id="rId18"/>
    <p:sldId id="261" r:id="rId19"/>
    <p:sldId id="281" r:id="rId20"/>
    <p:sldId id="282" r:id="rId21"/>
    <p:sldId id="262" r:id="rId22"/>
    <p:sldId id="263" r:id="rId23"/>
    <p:sldId id="264" r:id="rId24"/>
    <p:sldId id="265" r:id="rId25"/>
    <p:sldId id="268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464" y="1596789"/>
            <a:ext cx="10363200" cy="57384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b="1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78076"/>
              </p:ext>
            </p:extLst>
          </p:nvPr>
        </p:nvGraphicFramePr>
        <p:xfrm>
          <a:off x="630904" y="3274141"/>
          <a:ext cx="5418666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20201CSE0596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Vipul Joseph Pinto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20201CSE0613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Nikhil Kumar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20201CSE0625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Disha 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20201CSE0648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Dhone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Chetana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20201CSE0655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Hemanth Kumar Shetty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solidFill>
                  <a:schemeClr val="tx1"/>
                </a:solidFill>
                <a:latin typeface="+mn-lt"/>
              </a:rPr>
              <a:t>Under the Supervision of,</a:t>
            </a:r>
          </a:p>
          <a:p>
            <a:pPr algn="just"/>
            <a:r>
              <a:rPr lang="en-GB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Dr . </a:t>
            </a:r>
            <a:r>
              <a:rPr lang="en-GB" b="1" dirty="0" err="1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Mohamadi</a:t>
            </a:r>
            <a:r>
              <a:rPr lang="en-GB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Begum Syed Riaz Ahamed</a:t>
            </a:r>
            <a:endParaRPr lang="en-IN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+mn-lt"/>
              </a:rPr>
              <a:t>Professor 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+mn-lt"/>
              </a:rPr>
              <a:t>School of Computer Science Engineering &amp; Information Science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+mn-lt"/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103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189F2-BE90-F0E9-DB69-D3A514311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25" y="244269"/>
            <a:ext cx="4726842" cy="2657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8DFE0-C394-A86A-7765-1A0796CF8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34" y="244270"/>
            <a:ext cx="4726842" cy="2657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E6F3F9-4D4C-8EA6-2D24-6F345FB11380}"/>
              </a:ext>
            </a:extLst>
          </p:cNvPr>
          <p:cNvSpPr txBox="1"/>
          <p:nvPr/>
        </p:nvSpPr>
        <p:spPr>
          <a:xfrm>
            <a:off x="186613" y="2942967"/>
            <a:ext cx="497943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b="1" dirty="0"/>
              <a:t>3</a:t>
            </a:r>
            <a:r>
              <a:rPr lang="en-GB" sz="2400" b="1" dirty="0"/>
              <a:t>. Learn Page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Educational Content: </a:t>
            </a:r>
            <a:r>
              <a:rPr lang="en-GB" sz="2400" dirty="0"/>
              <a:t>Covers phishing aspects like signs, causes, motivations.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Interactive Elements: </a:t>
            </a:r>
            <a:r>
              <a:rPr lang="en-GB" sz="2400" dirty="0"/>
              <a:t>Quizzes to enhance user engagement.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551C4-AA27-5DDE-B20B-7D8AA1988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034" y="3286540"/>
            <a:ext cx="5097287" cy="2489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38739-8581-6B60-61DD-CC4D18467887}"/>
              </a:ext>
            </a:extLst>
          </p:cNvPr>
          <p:cNvSpPr txBox="1"/>
          <p:nvPr/>
        </p:nvSpPr>
        <p:spPr>
          <a:xfrm>
            <a:off x="810049" y="2351314"/>
            <a:ext cx="301967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site is unsafe shows warning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976A3-F56C-CF1E-B029-82E10FD3297B}"/>
              </a:ext>
            </a:extLst>
          </p:cNvPr>
          <p:cNvSpPr txBox="1"/>
          <p:nvPr/>
        </p:nvSpPr>
        <p:spPr>
          <a:xfrm>
            <a:off x="6820016" y="2309351"/>
            <a:ext cx="342427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/>
              <a:t>If site is safe we can click on proceed button </a:t>
            </a:r>
          </a:p>
          <a:p>
            <a:r>
              <a:rPr lang="en-IN" sz="1400" dirty="0"/>
              <a:t>which will redirect to safe site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9150C4-037A-9BAC-6B2B-2606CABA0A13}"/>
              </a:ext>
            </a:extLst>
          </p:cNvPr>
          <p:cNvSpPr/>
          <p:nvPr/>
        </p:nvSpPr>
        <p:spPr>
          <a:xfrm>
            <a:off x="8668139" y="1430109"/>
            <a:ext cx="1101012" cy="466531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12741B-C2E4-2FD5-3F53-619F204BEF0E}"/>
              </a:ext>
            </a:extLst>
          </p:cNvPr>
          <p:cNvCxnSpPr>
            <a:stCxn id="12" idx="2"/>
          </p:cNvCxnSpPr>
          <p:nvPr/>
        </p:nvCxnSpPr>
        <p:spPr>
          <a:xfrm flipH="1">
            <a:off x="8854751" y="1896640"/>
            <a:ext cx="363894" cy="454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781710-BFAD-5D38-8925-7324F91EA9FE}"/>
              </a:ext>
            </a:extLst>
          </p:cNvPr>
          <p:cNvSpPr/>
          <p:nvPr/>
        </p:nvSpPr>
        <p:spPr>
          <a:xfrm>
            <a:off x="8108302" y="4292082"/>
            <a:ext cx="2565918" cy="60557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6B31D6-2F2B-BB0D-13BA-EE9B982E3169}"/>
              </a:ext>
            </a:extLst>
          </p:cNvPr>
          <p:cNvCxnSpPr/>
          <p:nvPr/>
        </p:nvCxnSpPr>
        <p:spPr>
          <a:xfrm flipH="1">
            <a:off x="6652726" y="4627983"/>
            <a:ext cx="1455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95003A-AAA9-6247-9D35-44BC2A96E9F3}"/>
              </a:ext>
            </a:extLst>
          </p:cNvPr>
          <p:cNvSpPr/>
          <p:nvPr/>
        </p:nvSpPr>
        <p:spPr>
          <a:xfrm>
            <a:off x="8108302" y="4963885"/>
            <a:ext cx="2640563" cy="6055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FB0531-92D1-CC61-C5B8-9B3977EE3AC2}"/>
              </a:ext>
            </a:extLst>
          </p:cNvPr>
          <p:cNvCxnSpPr>
            <a:stCxn id="18" idx="1"/>
          </p:cNvCxnSpPr>
          <p:nvPr/>
        </p:nvCxnSpPr>
        <p:spPr>
          <a:xfrm flipH="1">
            <a:off x="6652726" y="5266660"/>
            <a:ext cx="1455576" cy="1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5C4200-5ED4-42C6-FBC5-341F0CD818CB}"/>
              </a:ext>
            </a:extLst>
          </p:cNvPr>
          <p:cNvSpPr txBox="1"/>
          <p:nvPr/>
        </p:nvSpPr>
        <p:spPr>
          <a:xfrm>
            <a:off x="5057318" y="4292082"/>
            <a:ext cx="1595408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Learning about</a:t>
            </a:r>
          </a:p>
          <a:p>
            <a:r>
              <a:rPr lang="en-IN" sz="1400" dirty="0"/>
              <a:t> phishing through modules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EE1796-F4E9-F54F-9820-79338F88266B}"/>
              </a:ext>
            </a:extLst>
          </p:cNvPr>
          <p:cNvSpPr txBox="1"/>
          <p:nvPr/>
        </p:nvSpPr>
        <p:spPr>
          <a:xfrm>
            <a:off x="4961814" y="5135084"/>
            <a:ext cx="16909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/>
              <a:t>Learning through games</a:t>
            </a:r>
          </a:p>
        </p:txBody>
      </p:sp>
    </p:spTree>
    <p:extLst>
      <p:ext uri="{BB962C8B-B14F-4D97-AF65-F5344CB8AC3E}">
        <p14:creationId xmlns:p14="http://schemas.microsoft.com/office/powerpoint/2010/main" val="122299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F6022E-22E1-5597-C4D8-C2C17C01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3980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4. About Page</a:t>
            </a:r>
          </a:p>
          <a:p>
            <a:r>
              <a:rPr lang="en-GB" sz="2400" b="1" dirty="0"/>
              <a:t>Mission Statement: </a:t>
            </a:r>
            <a:r>
              <a:rPr lang="en-GB" sz="2400" dirty="0"/>
              <a:t>Details </a:t>
            </a:r>
            <a:r>
              <a:rPr lang="en-GB" sz="2400" dirty="0" err="1"/>
              <a:t>ScamSniffer’s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r>
              <a:rPr lang="en-GB" sz="2400" dirty="0"/>
              <a:t>   role in aiding against phishing attacks.</a:t>
            </a:r>
          </a:p>
          <a:p>
            <a:r>
              <a:rPr lang="en-GB" sz="2400" b="1" dirty="0"/>
              <a:t>Highlights: </a:t>
            </a:r>
            <a:r>
              <a:rPr lang="en-GB" sz="2400" dirty="0"/>
              <a:t>User-friendly UI and reliability </a:t>
            </a:r>
          </a:p>
          <a:p>
            <a:pPr marL="0" indent="0">
              <a:buNone/>
            </a:pPr>
            <a:r>
              <a:rPr lang="en-GB" sz="2400" dirty="0"/>
              <a:t>    in threat detection.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45322-37F7-4F6B-BF42-0202B2C0F7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67" y="281592"/>
            <a:ext cx="4710245" cy="264822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2C8A62-0FC2-2282-DEE2-8877123169A7}"/>
              </a:ext>
            </a:extLst>
          </p:cNvPr>
          <p:cNvSpPr/>
          <p:nvPr/>
        </p:nvSpPr>
        <p:spPr>
          <a:xfrm>
            <a:off x="8279124" y="1054359"/>
            <a:ext cx="2584580" cy="1642188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54A3FC-9C8B-3C95-C47F-556EF63592A0}"/>
              </a:ext>
            </a:extLst>
          </p:cNvPr>
          <p:cNvCxnSpPr>
            <a:cxnSpLocks/>
          </p:cNvCxnSpPr>
          <p:nvPr/>
        </p:nvCxnSpPr>
        <p:spPr>
          <a:xfrm>
            <a:off x="10863704" y="2006180"/>
            <a:ext cx="528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008D27-9E56-4355-9FD1-071DB43291E5}"/>
              </a:ext>
            </a:extLst>
          </p:cNvPr>
          <p:cNvSpPr txBox="1"/>
          <p:nvPr/>
        </p:nvSpPr>
        <p:spPr>
          <a:xfrm>
            <a:off x="11392678" y="1875453"/>
            <a:ext cx="74411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/>
              <a:t>About 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14943-2D95-B02B-AA57-6FAA67E1C274}"/>
              </a:ext>
            </a:extLst>
          </p:cNvPr>
          <p:cNvSpPr txBox="1"/>
          <p:nvPr/>
        </p:nvSpPr>
        <p:spPr>
          <a:xfrm>
            <a:off x="463420" y="3004859"/>
            <a:ext cx="64159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2400" b="1" dirty="0"/>
              <a:t>5. Report Link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User can give feedback by reporting suspicious </a:t>
            </a:r>
          </a:p>
          <a:p>
            <a:r>
              <a:rPr lang="en-GB" sz="2400" dirty="0"/>
              <a:t>        links.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Handling Unsafe Links: </a:t>
            </a:r>
            <a:r>
              <a:rPr lang="en-GB" sz="2400" dirty="0"/>
              <a:t>Stored in the database</a:t>
            </a:r>
          </a:p>
          <a:p>
            <a:r>
              <a:rPr lang="en-GB" sz="2400" dirty="0"/>
              <a:t>     for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Retraining Algorithm: </a:t>
            </a:r>
            <a:r>
              <a:rPr lang="en-GB" sz="2400" dirty="0"/>
              <a:t>Triggered for improving </a:t>
            </a:r>
          </a:p>
          <a:p>
            <a:r>
              <a:rPr lang="en-GB" sz="2400" dirty="0"/>
              <a:t>     accuracy.</a:t>
            </a:r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9F7A2A-0B73-BE51-CBD2-3B4781B47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731" y="3104273"/>
            <a:ext cx="4873515" cy="2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1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74C8-881C-807D-0BFC-1316808A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-11514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b="1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6. Contact Page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Provides multiple contact avenues for user support.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    Flip Cards:</a:t>
            </a:r>
          </a:p>
          <a:p>
            <a:pPr algn="just">
              <a:lnSpc>
                <a:spcPct val="100000"/>
              </a:lnSpc>
            </a:pPr>
            <a:r>
              <a:rPr lang="en-GB" sz="2400" b="1" dirty="0"/>
              <a:t>General Queries: </a:t>
            </a:r>
            <a:r>
              <a:rPr lang="en-GB" sz="2400" dirty="0"/>
              <a:t>Contact information provided.</a:t>
            </a:r>
          </a:p>
          <a:p>
            <a:pPr algn="just">
              <a:lnSpc>
                <a:spcPct val="100000"/>
              </a:lnSpc>
            </a:pPr>
            <a:r>
              <a:rPr lang="en-GB" sz="2400" b="1" dirty="0"/>
              <a:t>User Education: </a:t>
            </a:r>
            <a:r>
              <a:rPr lang="en-GB" sz="2400" dirty="0"/>
              <a:t>Directs to Learn page.</a:t>
            </a:r>
          </a:p>
          <a:p>
            <a:pPr algn="just">
              <a:lnSpc>
                <a:spcPct val="100000"/>
              </a:lnSpc>
            </a:pPr>
            <a:r>
              <a:rPr lang="en-GB" sz="2400" b="1" dirty="0"/>
              <a:t>Reporting Phishing: </a:t>
            </a:r>
            <a:r>
              <a:rPr lang="en-GB" sz="2400" dirty="0"/>
              <a:t>Links to cybercrime.gov. to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2400" dirty="0"/>
              <a:t>lodge complaint</a:t>
            </a:r>
          </a:p>
          <a:p>
            <a:pPr algn="just">
              <a:lnSpc>
                <a:spcPct val="100000"/>
              </a:lnSpc>
            </a:pPr>
            <a:r>
              <a:rPr lang="en-GB" sz="2400" b="1" dirty="0"/>
              <a:t>Efficiency Showcase: </a:t>
            </a:r>
            <a:r>
              <a:rPr lang="en-GB" sz="2400" dirty="0"/>
              <a:t>Highlights </a:t>
            </a:r>
            <a:r>
              <a:rPr lang="en-GB" sz="2400" dirty="0" err="1"/>
              <a:t>ScamSniffer’s</a:t>
            </a:r>
            <a:r>
              <a:rPr lang="en-GB" sz="2400" dirty="0"/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2400" dirty="0"/>
              <a:t>success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BAE09-E4F6-34D5-33AD-B2E8FA93B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23" y="309586"/>
            <a:ext cx="5141736" cy="289081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E29F93-348D-968F-6FA2-79C1122E0056}"/>
              </a:ext>
            </a:extLst>
          </p:cNvPr>
          <p:cNvSpPr/>
          <p:nvPr/>
        </p:nvSpPr>
        <p:spPr>
          <a:xfrm>
            <a:off x="6669264" y="1194318"/>
            <a:ext cx="5040654" cy="1716833"/>
          </a:xfrm>
          <a:prstGeom prst="round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16F1A6-3B76-3E8D-3DB7-098EC0F8D033}"/>
              </a:ext>
            </a:extLst>
          </p:cNvPr>
          <p:cNvCxnSpPr/>
          <p:nvPr/>
        </p:nvCxnSpPr>
        <p:spPr>
          <a:xfrm>
            <a:off x="9255967" y="2911151"/>
            <a:ext cx="0" cy="2332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1111C7-403B-1B58-E54B-FEAA8A844F4D}"/>
              </a:ext>
            </a:extLst>
          </p:cNvPr>
          <p:cNvSpPr txBox="1"/>
          <p:nvPr/>
        </p:nvSpPr>
        <p:spPr>
          <a:xfrm>
            <a:off x="7359338" y="3121223"/>
            <a:ext cx="414652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/>
              <a:t>Cards which flips when hovered contains info backside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6FA8AC-03DF-4F3C-B977-D4F774DA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44" y="3625129"/>
            <a:ext cx="3974708" cy="223468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4ACDB9-A497-E2F5-AED8-6A9D4E6EBE74}"/>
              </a:ext>
            </a:extLst>
          </p:cNvPr>
          <p:cNvSpPr/>
          <p:nvPr/>
        </p:nvSpPr>
        <p:spPr>
          <a:xfrm>
            <a:off x="7359338" y="4236196"/>
            <a:ext cx="1140850" cy="154878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0BE370-5B29-7C27-0CFF-611615AD910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783355" y="5010588"/>
            <a:ext cx="575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625425-8CB6-2D2E-5469-626066A8C09F}"/>
              </a:ext>
            </a:extLst>
          </p:cNvPr>
          <p:cNvSpPr txBox="1"/>
          <p:nvPr/>
        </p:nvSpPr>
        <p:spPr>
          <a:xfrm>
            <a:off x="4439574" y="4840557"/>
            <a:ext cx="234634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/>
              <a:t>Flipped card with information</a:t>
            </a:r>
          </a:p>
        </p:txBody>
      </p:sp>
    </p:spTree>
    <p:extLst>
      <p:ext uri="{BB962C8B-B14F-4D97-AF65-F5344CB8AC3E}">
        <p14:creationId xmlns:p14="http://schemas.microsoft.com/office/powerpoint/2010/main" val="391583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E748EA-6876-77B3-5CB9-128FDF998153}"/>
              </a:ext>
            </a:extLst>
          </p:cNvPr>
          <p:cNvSpPr txBox="1"/>
          <p:nvPr/>
        </p:nvSpPr>
        <p:spPr>
          <a:xfrm>
            <a:off x="102637" y="121299"/>
            <a:ext cx="1156995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2. Phishing Detection Mechanism</a:t>
            </a:r>
          </a:p>
          <a:p>
            <a:r>
              <a:rPr lang="en-IN" b="1" dirty="0"/>
              <a:t>1. Input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Link Pasting Box on Home Page: Allows quick submission of suspicious links.</a:t>
            </a:r>
          </a:p>
          <a:p>
            <a:r>
              <a:rPr lang="en-IN" b="1" dirty="0"/>
              <a:t>2. Processing: Link Analysis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Triggers link analysis upon "Scan" button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Analyzes</a:t>
            </a:r>
            <a:r>
              <a:rPr lang="en-IN" dirty="0"/>
              <a:t> URL elements and metadata for potential risks.</a:t>
            </a:r>
          </a:p>
          <a:p>
            <a:r>
              <a:rPr lang="en-IN" b="1" dirty="0"/>
              <a:t>3. 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Utilization for Classification: </a:t>
            </a:r>
            <a:r>
              <a:rPr lang="en-IN" dirty="0"/>
              <a:t>Primary algorithm for link classification.</a:t>
            </a:r>
          </a:p>
          <a:p>
            <a:r>
              <a:rPr lang="en-IN" b="1" dirty="0"/>
              <a:t>Reasons for Choosing Random Forest: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Robustness and accuracy in ensemble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Manages multiple URL parameters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Minimizes false positives and negatives.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Handles imbalanced datasets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Maintains precision and recall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Facilitates continuous model improvement.</a:t>
            </a:r>
          </a:p>
          <a:p>
            <a:r>
              <a:rPr lang="en-IN" sz="2400" b="1" u="sng" dirty="0"/>
              <a:t>4. User Interaction</a:t>
            </a:r>
          </a:p>
          <a:p>
            <a:pPr marL="342900" indent="-342900">
              <a:buAutoNum type="arabicPeriod"/>
            </a:pPr>
            <a:r>
              <a:rPr lang="en-IN" b="1" dirty="0"/>
              <a:t>Education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Covers various phishing types, signs, and causes.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Engages users with quizzes and easy explanations.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Tailored content for different technical levels.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5436B-087E-3C83-6E51-4BA7F72DD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52" y="121298"/>
            <a:ext cx="3530149" cy="41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8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E1EBBD-E755-C7FC-E6F0-B96DF334DB5B}"/>
              </a:ext>
            </a:extLst>
          </p:cNvPr>
          <p:cNvSpPr txBox="1"/>
          <p:nvPr/>
        </p:nvSpPr>
        <p:spPr>
          <a:xfrm>
            <a:off x="186612" y="391886"/>
            <a:ext cx="1170991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 Contact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Consists of Support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Displayed contact details for traditional communication.</a:t>
            </a:r>
            <a:endParaRPr lang="en-IN" dirty="0"/>
          </a:p>
          <a:p>
            <a:r>
              <a:rPr lang="en-IN" b="1" dirty="0"/>
              <a:t>3. Report link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Functionality: </a:t>
            </a:r>
            <a:r>
              <a:rPr lang="en-US" dirty="0"/>
              <a:t>Allows reporting of suspicious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Impact on System Learning: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Stores user-reported data for system learning.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Triggers machine learning model retraining.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Facilitates continuous system improvement.</a:t>
            </a:r>
          </a:p>
          <a:p>
            <a:r>
              <a:rPr lang="en-US" sz="2400" b="1" u="sng" dirty="0"/>
              <a:t>4. Data Handling and Machine Learning</a:t>
            </a:r>
          </a:p>
          <a:p>
            <a:r>
              <a:rPr lang="en-US" dirty="0"/>
              <a:t>1. </a:t>
            </a:r>
            <a:r>
              <a:rPr lang="en-US" b="1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Reports:User</a:t>
            </a:r>
            <a:r>
              <a:rPr lang="en-US" dirty="0"/>
              <a:t> feedback on links (safe/unsafe).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</a:t>
            </a:r>
            <a:r>
              <a:rPr lang="en-US" dirty="0" err="1"/>
              <a:t>Storage:Captures</a:t>
            </a:r>
            <a:r>
              <a:rPr lang="en-US" dirty="0"/>
              <a:t> link details and user feedback.</a:t>
            </a:r>
          </a:p>
          <a:p>
            <a:r>
              <a:rPr lang="en-US" b="1" dirty="0"/>
              <a:t>2. Model Retraining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Trigger: Conflicting user reports initiate retraining.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Preparation: Extracts features and labels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Fine-Tuning: Adjusts parameters using reported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Evaluation:Tests</a:t>
            </a:r>
            <a:r>
              <a:rPr lang="en-US" dirty="0"/>
              <a:t> retrained model performance.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645BB-768F-E075-F733-A7D74046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95" y="162897"/>
            <a:ext cx="3203955" cy="47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2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77C88-F778-37CD-EBA5-C18F85CD0500}"/>
              </a:ext>
            </a:extLst>
          </p:cNvPr>
          <p:cNvSpPr txBox="1"/>
          <p:nvPr/>
        </p:nvSpPr>
        <p:spPr>
          <a:xfrm>
            <a:off x="195944" y="9330"/>
            <a:ext cx="857483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Accuracy: Learns from user feedback for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False Flags: Aims to minimize false positives/negatives.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Adaptability: Evolves against emerging phishing threats.</a:t>
            </a:r>
          </a:p>
          <a:p>
            <a:r>
              <a:rPr lang="en-IN" sz="2400" b="1" u="sng" dirty="0"/>
              <a:t>5. Evaluation and Validation</a:t>
            </a:r>
          </a:p>
          <a:p>
            <a:r>
              <a:rPr lang="en-IN" b="1" dirty="0"/>
              <a:t>1. Performance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Accuracy</a:t>
            </a:r>
            <a:r>
              <a:rPr lang="en-IN" dirty="0"/>
              <a:t>: Overall correctness of classifications.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Precision</a:t>
            </a:r>
            <a:r>
              <a:rPr lang="en-IN" dirty="0"/>
              <a:t>: Correctly identified unsafe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Recall (Sensitivity)</a:t>
            </a:r>
            <a:r>
              <a:rPr lang="en-IN" dirty="0"/>
              <a:t>: Identifying actual unsafe links.</a:t>
            </a:r>
          </a:p>
          <a:p>
            <a:r>
              <a:rPr lang="en-IN" b="1" dirty="0"/>
              <a:t>2. System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Holdout Validation: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Dataset split for training and validation.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Model tested on new, unseen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Iterative evaluation for continuous improvement.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r>
              <a:rPr lang="en-US" sz="2400" b="1" u="sng" dirty="0"/>
              <a:t>6. Ethical Considerations</a:t>
            </a:r>
          </a:p>
          <a:p>
            <a:r>
              <a:rPr lang="en-US" b="1" dirty="0"/>
              <a:t>1. User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Anonymizing 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4055-F723-6D17-EE62-74BD9DEC5D64}"/>
              </a:ext>
            </a:extLst>
          </p:cNvPr>
          <p:cNvSpPr txBox="1"/>
          <p:nvPr/>
        </p:nvSpPr>
        <p:spPr>
          <a:xfrm>
            <a:off x="6988628" y="111968"/>
            <a:ext cx="40819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7. Challenges and Future Work</a:t>
            </a:r>
          </a:p>
          <a:p>
            <a:r>
              <a:rPr lang="en-US" b="1" dirty="0"/>
              <a:t>1.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Adapting to Evolving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Loop Engagement</a:t>
            </a:r>
          </a:p>
          <a:p>
            <a:r>
              <a:rPr lang="en-US" b="1" dirty="0"/>
              <a:t>2. Future Enhancements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Experience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Privacy and 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Improvement Framework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18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4" y="83878"/>
            <a:ext cx="10515600" cy="972329"/>
          </a:xfrm>
        </p:spPr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36" y="920555"/>
            <a:ext cx="10515600" cy="435133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Phishing Link Analysis : </a:t>
            </a:r>
            <a:r>
              <a:rPr lang="en-GB" sz="1800" dirty="0"/>
              <a:t>We use Random Forest Classifier</a:t>
            </a:r>
          </a:p>
          <a:p>
            <a:r>
              <a:rPr lang="en-GB" sz="1800" dirty="0"/>
              <a:t>Objective: Distinguish between legitimate and malicious links.</a:t>
            </a:r>
          </a:p>
          <a:p>
            <a:r>
              <a:rPr lang="en-GB" sz="1800" dirty="0"/>
              <a:t>Machine Learning Techniques: Real-time analysis using ML.</a:t>
            </a:r>
          </a:p>
          <a:p>
            <a:pPr marL="0" indent="0">
              <a:buNone/>
            </a:pPr>
            <a:r>
              <a:rPr lang="en-GB" sz="1800" b="1" dirty="0"/>
              <a:t>2. User-Friendly Interface : </a:t>
            </a:r>
            <a:r>
              <a:rPr lang="en-GB" sz="1800" dirty="0"/>
              <a:t>Focused on creating Intuitive design for all user levels.</a:t>
            </a:r>
          </a:p>
          <a:p>
            <a:pPr marL="0" indent="0">
              <a:buNone/>
            </a:pPr>
            <a:r>
              <a:rPr lang="en-GB" sz="1800" b="1" dirty="0"/>
              <a:t>3. Real-time Warning System: </a:t>
            </a:r>
            <a:r>
              <a:rPr lang="en-GB" sz="1800" dirty="0"/>
              <a:t>Rapid alerts for suspicious links.</a:t>
            </a:r>
          </a:p>
          <a:p>
            <a:r>
              <a:rPr lang="en-GB" sz="1800" dirty="0"/>
              <a:t>Target Audience: Elderly users' protection.</a:t>
            </a:r>
          </a:p>
          <a:p>
            <a:pPr marL="0" indent="0">
              <a:buNone/>
            </a:pPr>
            <a:r>
              <a:rPr lang="en-GB" sz="1800" b="1" dirty="0"/>
              <a:t>4. User Education:</a:t>
            </a:r>
          </a:p>
          <a:p>
            <a:r>
              <a:rPr lang="en-GB" sz="1800" dirty="0"/>
              <a:t>Objective: Educate users on phishing tactics.</a:t>
            </a:r>
          </a:p>
          <a:p>
            <a:r>
              <a:rPr lang="en-GB" sz="1800" dirty="0"/>
              <a:t>Empowerment: Knowledge for online safety.</a:t>
            </a:r>
          </a:p>
          <a:p>
            <a:pPr marL="0" indent="0">
              <a:buNone/>
            </a:pPr>
            <a:r>
              <a:rPr lang="en-GB" sz="1800" b="1" dirty="0"/>
              <a:t>5. Feedback Mechanism: </a:t>
            </a:r>
            <a:r>
              <a:rPr lang="en-GB" sz="1800" dirty="0"/>
              <a:t>Reporting System</a:t>
            </a:r>
          </a:p>
          <a:p>
            <a:r>
              <a:rPr lang="en-GB" sz="1800" dirty="0"/>
              <a:t>Objective: Engage users in continuous improvement.</a:t>
            </a:r>
          </a:p>
          <a:p>
            <a:r>
              <a:rPr lang="en-GB" sz="1800" dirty="0"/>
              <a:t>Enhancing Detection using User-contributed data.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3D2B-7B07-EE80-9BDE-9C95503B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38" y="211429"/>
            <a:ext cx="10515600" cy="5414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6. Database Integration: </a:t>
            </a:r>
            <a:r>
              <a:rPr lang="en-GB" sz="2000" dirty="0"/>
              <a:t>Secure Data Handling</a:t>
            </a:r>
          </a:p>
          <a:p>
            <a:r>
              <a:rPr lang="en-GB" sz="2000" dirty="0"/>
              <a:t>Objective: Maintain user feedback confidentiality.</a:t>
            </a:r>
          </a:p>
          <a:p>
            <a:r>
              <a:rPr lang="en-GB" sz="2000" dirty="0"/>
              <a:t>Enhanced Detection: Utilizing reported data.</a:t>
            </a:r>
          </a:p>
          <a:p>
            <a:pPr marL="0" indent="0">
              <a:buNone/>
            </a:pPr>
            <a:r>
              <a:rPr lang="en-GB" sz="2000" b="1" dirty="0"/>
              <a:t>7. Machine Learning Integration: </a:t>
            </a:r>
            <a:r>
              <a:rPr lang="en-GB" sz="2000" dirty="0"/>
              <a:t>Adaptive Algorithms</a:t>
            </a:r>
          </a:p>
          <a:p>
            <a:r>
              <a:rPr lang="en-GB" sz="2000" dirty="0"/>
              <a:t>Objective: Evolving detection capabilities.</a:t>
            </a:r>
          </a:p>
          <a:p>
            <a:r>
              <a:rPr lang="en-GB" sz="2000" dirty="0"/>
              <a:t>Continuous Updates: Staying ahead of evolving threats.</a:t>
            </a:r>
          </a:p>
          <a:p>
            <a:pPr marL="0" indent="0">
              <a:buNone/>
            </a:pPr>
            <a:r>
              <a:rPr lang="en-GB" sz="2000" b="1" dirty="0"/>
              <a:t>8. User Support: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Incorporating help and support features within the tool to guide users in case of confusion or queries.</a:t>
            </a:r>
          </a:p>
          <a:p>
            <a:pPr marL="0" indent="0">
              <a:buNone/>
            </a:pPr>
            <a:r>
              <a:rPr lang="en-GB" sz="2000" b="1" dirty="0"/>
              <a:t>9. Testing and Validation:</a:t>
            </a:r>
          </a:p>
          <a:p>
            <a:r>
              <a:rPr lang="en-GB" sz="2000" dirty="0"/>
              <a:t>Objective: Rigorous Testing ensuring effectiveness across scenarios.</a:t>
            </a:r>
          </a:p>
          <a:p>
            <a:r>
              <a:rPr lang="en-GB" sz="2000" dirty="0"/>
              <a:t>User Feedback Integration: Refining tool based on user inputs.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13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11" y="0"/>
            <a:ext cx="10515600" cy="916247"/>
          </a:xfrm>
        </p:spPr>
        <p:txBody>
          <a:bodyPr/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47" y="91624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u="sng" dirty="0"/>
              <a:t>1. System Design &amp; Components:</a:t>
            </a:r>
          </a:p>
          <a:p>
            <a:r>
              <a:rPr lang="en-GB" sz="1800" b="1" dirty="0"/>
              <a:t>Link Scanning with ML Model: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ML analyses URLs for phishing.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Utilizes URL features for effectiveness.</a:t>
            </a:r>
          </a:p>
          <a:p>
            <a:r>
              <a:rPr lang="en-GB" sz="1800" b="1" dirty="0"/>
              <a:t>Centralized Data Store:</a:t>
            </a: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Stores scan results and user reports.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Basis for system intelligence and learning.</a:t>
            </a:r>
          </a:p>
          <a:p>
            <a:r>
              <a:rPr lang="en-GB" sz="1800" b="1" dirty="0"/>
              <a:t>Educational Learning Module:</a:t>
            </a: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Teaches phishing tactics.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Engages users with interactive content.</a:t>
            </a:r>
          </a:p>
          <a:p>
            <a:r>
              <a:rPr lang="en-GB" sz="1800" b="1" dirty="0"/>
              <a:t>User-Driven Reporting:</a:t>
            </a: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Users report suspicious links.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Improves real-time threat response.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0DE9F-9719-53B1-21EB-45B6BB18D10F}"/>
              </a:ext>
            </a:extLst>
          </p:cNvPr>
          <p:cNvSpPr txBox="1"/>
          <p:nvPr/>
        </p:nvSpPr>
        <p:spPr>
          <a:xfrm>
            <a:off x="438539" y="401216"/>
            <a:ext cx="107581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Accessible Help &amp; Support</a:t>
            </a: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User-friendly query resolution.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Guides users on phishing awareness.</a:t>
            </a:r>
          </a:p>
          <a:p>
            <a:endParaRPr lang="en-GB" dirty="0"/>
          </a:p>
          <a:p>
            <a:r>
              <a:rPr lang="en-GB" sz="1800" b="1" u="sng" dirty="0"/>
              <a:t>2. Machine Learning &amp; Features:</a:t>
            </a:r>
          </a:p>
          <a:p>
            <a:r>
              <a:rPr lang="en-GB" sz="1800" b="1" dirty="0"/>
              <a:t>1. 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Uses ensemble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Analyzes</a:t>
            </a:r>
            <a:r>
              <a:rPr lang="en-GB" sz="1800" dirty="0"/>
              <a:t> 30 key URL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Index, </a:t>
            </a:r>
            <a:r>
              <a:rPr lang="en-GB" dirty="0" err="1"/>
              <a:t>UsingIP</a:t>
            </a:r>
            <a:r>
              <a:rPr lang="en-GB" dirty="0"/>
              <a:t>, </a:t>
            </a:r>
            <a:r>
              <a:rPr lang="en-GB" dirty="0" err="1"/>
              <a:t>LongURL</a:t>
            </a:r>
            <a:r>
              <a:rPr lang="en-GB" dirty="0"/>
              <a:t>, </a:t>
            </a:r>
            <a:r>
              <a:rPr lang="en-GB" dirty="0" err="1"/>
              <a:t>ShortURL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Symbol@, Redirecting//, </a:t>
            </a:r>
            <a:r>
              <a:rPr lang="en-GB" dirty="0" err="1"/>
              <a:t>PrefixSuffix</a:t>
            </a:r>
            <a:r>
              <a:rPr lang="en-GB" dirty="0"/>
              <a:t>-,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SubDomains</a:t>
            </a:r>
            <a:r>
              <a:rPr lang="en-GB" dirty="0"/>
              <a:t>, HTTPS, </a:t>
            </a:r>
            <a:r>
              <a:rPr lang="en-GB" dirty="0" err="1"/>
              <a:t>DomainRegLen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Favicon, </a:t>
            </a:r>
            <a:r>
              <a:rPr lang="en-GB" dirty="0" err="1"/>
              <a:t>NonStdPort</a:t>
            </a:r>
            <a:r>
              <a:rPr lang="en-GB" dirty="0"/>
              <a:t>, </a:t>
            </a:r>
            <a:r>
              <a:rPr lang="en-GB" dirty="0" err="1"/>
              <a:t>HTTPSDomainURL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RequestURL</a:t>
            </a:r>
            <a:r>
              <a:rPr lang="en-GB" dirty="0"/>
              <a:t>, </a:t>
            </a:r>
            <a:r>
              <a:rPr lang="en-GB" dirty="0" err="1"/>
              <a:t>AnchorURL</a:t>
            </a:r>
            <a:r>
              <a:rPr lang="en-GB" dirty="0"/>
              <a:t>, </a:t>
            </a:r>
            <a:r>
              <a:rPr lang="en-GB" dirty="0" err="1"/>
              <a:t>LinksInScriptTags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ServerFormHandler</a:t>
            </a:r>
            <a:r>
              <a:rPr lang="en-GB" dirty="0"/>
              <a:t>, </a:t>
            </a:r>
            <a:r>
              <a:rPr lang="en-GB" dirty="0" err="1"/>
              <a:t>InfoEmail</a:t>
            </a:r>
            <a:r>
              <a:rPr lang="en-GB" dirty="0"/>
              <a:t>, </a:t>
            </a:r>
            <a:r>
              <a:rPr lang="en-GB" dirty="0" err="1"/>
              <a:t>AbnormalURL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WebsiteForwarding</a:t>
            </a:r>
            <a:r>
              <a:rPr lang="en-GB" dirty="0"/>
              <a:t>, </a:t>
            </a:r>
            <a:r>
              <a:rPr lang="en-GB" dirty="0" err="1"/>
              <a:t>StatusBarCust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DisableRightClick</a:t>
            </a:r>
            <a:r>
              <a:rPr lang="en-GB" dirty="0"/>
              <a:t>, </a:t>
            </a:r>
            <a:r>
              <a:rPr lang="en-GB" dirty="0" err="1"/>
              <a:t>UsingPopupWindow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IframeRedirection</a:t>
            </a:r>
            <a:r>
              <a:rPr lang="en-GB" dirty="0"/>
              <a:t>, </a:t>
            </a:r>
            <a:r>
              <a:rPr lang="en-GB" dirty="0" err="1"/>
              <a:t>AgeofDomain</a:t>
            </a:r>
            <a:r>
              <a:rPr lang="en-GB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DNSRecording</a:t>
            </a:r>
            <a:r>
              <a:rPr lang="en-GB" dirty="0"/>
              <a:t>, </a:t>
            </a:r>
            <a:r>
              <a:rPr lang="en-GB" dirty="0" err="1"/>
              <a:t>WebsiteTraffic</a:t>
            </a:r>
            <a:r>
              <a:rPr lang="en-GB" dirty="0"/>
              <a:t>, PageRank,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GoogleIndex</a:t>
            </a:r>
            <a:r>
              <a:rPr lang="en-GB" dirty="0"/>
              <a:t>, </a:t>
            </a:r>
            <a:r>
              <a:rPr lang="en-GB" dirty="0" err="1"/>
              <a:t>LinksPointingToPage</a:t>
            </a:r>
            <a:r>
              <a:rPr lang="en-GB" dirty="0"/>
              <a:t>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6EE98-FB19-E8AB-C13D-CB597B45E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061" y="401216"/>
            <a:ext cx="4601054" cy="5010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13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920" y="1690688"/>
            <a:ext cx="10515600" cy="4351338"/>
          </a:xfrm>
        </p:spPr>
        <p:txBody>
          <a:bodyPr/>
          <a:lstStyle/>
          <a:p>
            <a:r>
              <a:rPr lang="en-US" dirty="0"/>
              <a:t>In today's digital age, technological advancements have revolutionized connectivity, but they've also led to a surge in cyber threats. </a:t>
            </a:r>
            <a:r>
              <a:rPr lang="en-US" b="1" dirty="0"/>
              <a:t>Phishing attacks</a:t>
            </a:r>
            <a:r>
              <a:rPr lang="en-US" dirty="0"/>
              <a:t>, deceptive tactics exploiting trust, pose a significant challenge to online security.</a:t>
            </a:r>
          </a:p>
          <a:p>
            <a:r>
              <a:rPr lang="en-US" dirty="0"/>
              <a:t>We developed the </a:t>
            </a:r>
            <a:r>
              <a:rPr lang="en-US" b="1" dirty="0"/>
              <a:t>"</a:t>
            </a:r>
            <a:r>
              <a:rPr lang="en-US" b="1" dirty="0" err="1"/>
              <a:t>ScamSniffer</a:t>
            </a:r>
            <a:r>
              <a:rPr lang="en-US" b="1" dirty="0"/>
              <a:t> Tool”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this sophisticated solution stands against phishing attacks, employing cutting-edge tech to swiftly detect fraudulent links and it also empowers its users with real-time guidance.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D7B3A-F2E5-AB3D-975E-EA95F7D6F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02" y="-181752"/>
            <a:ext cx="3147818" cy="15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BE787-F4C6-7BB5-73D3-12FB95F48AC2}"/>
              </a:ext>
            </a:extLst>
          </p:cNvPr>
          <p:cNvSpPr txBox="1"/>
          <p:nvPr/>
        </p:nvSpPr>
        <p:spPr>
          <a:xfrm>
            <a:off x="193611" y="0"/>
            <a:ext cx="60975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2. Dataset &amp;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Carefully selected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Enhances model prediction accuracy.</a:t>
            </a:r>
          </a:p>
          <a:p>
            <a:endParaRPr lang="en-GB" sz="1800" dirty="0"/>
          </a:p>
          <a:p>
            <a:r>
              <a:rPr lang="en-GB" sz="1800" b="1" dirty="0"/>
              <a:t>3.Model Retraining &amp; Updates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Uses updated dataset for retraining.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Adapts to emerging phishing trends.</a:t>
            </a:r>
          </a:p>
          <a:p>
            <a:endParaRPr lang="en-GB" sz="1800" dirty="0"/>
          </a:p>
          <a:p>
            <a:r>
              <a:rPr lang="en-GB" sz="1800" b="1" dirty="0"/>
              <a:t>4. User Contributions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Active user feedback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Real-time threat mitigation.</a:t>
            </a:r>
          </a:p>
          <a:p>
            <a:endParaRPr lang="en-IN" dirty="0"/>
          </a:p>
          <a:p>
            <a:r>
              <a:rPr lang="en-IN" b="1" u="sng" dirty="0"/>
              <a:t>3. System Architecture &amp; Tech Stack:</a:t>
            </a:r>
          </a:p>
          <a:p>
            <a:r>
              <a:rPr lang="en-IN" b="1" dirty="0"/>
              <a:t>1. Backend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Powered by Django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Manages link detection &amp; user data.</a:t>
            </a:r>
          </a:p>
          <a:p>
            <a:r>
              <a:rPr lang="en-IN" b="1" dirty="0"/>
              <a:t>2. Frontend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Utilizes HTML/CSS/JavaScript.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Focuses on user experience &amp; interaction.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7B692-7B1C-D2D9-B92F-2A21D95ADF17}"/>
              </a:ext>
            </a:extLst>
          </p:cNvPr>
          <p:cNvSpPr txBox="1"/>
          <p:nvPr/>
        </p:nvSpPr>
        <p:spPr>
          <a:xfrm>
            <a:off x="4724400" y="3592287"/>
            <a:ext cx="43591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3. 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for backend &amp; 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Django framework for backend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PostgreSQL for robust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52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Timeline of Project</a:t>
            </a:r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14A082DB-5326-2025-7D46-D037B5769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82" y="1507979"/>
            <a:ext cx="5695950" cy="34004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B45CBA-7315-2289-B924-353BF07D6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49088"/>
              </p:ext>
            </p:extLst>
          </p:nvPr>
        </p:nvGraphicFramePr>
        <p:xfrm>
          <a:off x="6269718" y="2049951"/>
          <a:ext cx="5613400" cy="2316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31290443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421024421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592700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0640883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TASK 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TASK DESCRIPTION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START DATE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END DATE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19321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BRAINSTORMING AND TITLE SELECTION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Sep-28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Oct-07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3226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LITERATURE SURVEY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Oct-08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Oct-20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2489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DATA COLLECTION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Oct-13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Oct-25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36704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DATA SEGREGATION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Oct-25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Oct-30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33928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STARTED WITH IMPLEMENTATION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Oct-19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Oct-21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00724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INITIAL STAGES &amp; PLANNING SOLUTION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Oct-23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Oct-25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5920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CODING &amp; IMPLEMENTATION STAGE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Oct-26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Oct-28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2081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EXAMINING THE RESULTS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Oct-29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Oct-31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74540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FINAL TEST SUBMISSION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Nov-01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Nov-03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8063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CONCLUSION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Nov-04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dirty="0">
                          <a:effectLst/>
                        </a:rPr>
                        <a:t>Nov-06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2720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4" y="0"/>
            <a:ext cx="10515600" cy="934908"/>
          </a:xfrm>
        </p:spPr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662" y="817919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b="1" u="sng" dirty="0"/>
              <a:t>1. Functionalities Overview:</a:t>
            </a:r>
            <a:endParaRPr lang="en-GB" sz="7200" dirty="0"/>
          </a:p>
          <a:p>
            <a:r>
              <a:rPr lang="en-GB" sz="7200" b="1" dirty="0"/>
              <a:t>Homepage Scan Feature: </a:t>
            </a:r>
            <a:r>
              <a:rPr lang="en-GB" sz="7200" dirty="0"/>
              <a:t>Allows link evaluation for user safety.</a:t>
            </a:r>
          </a:p>
          <a:p>
            <a:r>
              <a:rPr lang="en-GB" sz="7200" b="1" dirty="0"/>
              <a:t>Learn Page Education: </a:t>
            </a:r>
            <a:r>
              <a:rPr lang="en-GB" sz="7200" dirty="0"/>
              <a:t>Comprehensive info on phishing signs and causes.</a:t>
            </a:r>
          </a:p>
          <a:p>
            <a:r>
              <a:rPr lang="en-GB" sz="7200" b="1" dirty="0"/>
              <a:t>Trust Establishment: </a:t>
            </a:r>
            <a:r>
              <a:rPr lang="en-GB" sz="7200" dirty="0"/>
              <a:t>About page enhances user trust in </a:t>
            </a:r>
            <a:r>
              <a:rPr lang="en-GB" sz="7200" dirty="0" err="1"/>
              <a:t>ScamSniffer</a:t>
            </a:r>
            <a:r>
              <a:rPr lang="en-GB" sz="7200" dirty="0"/>
              <a:t>.</a:t>
            </a:r>
          </a:p>
          <a:p>
            <a:r>
              <a:rPr lang="en-GB" sz="7200" b="1" dirty="0"/>
              <a:t>Report Links Feature:</a:t>
            </a:r>
            <a:r>
              <a:rPr lang="en-GB" sz="7200" dirty="0"/>
              <a:t> User engagement for potential model retraining.</a:t>
            </a:r>
          </a:p>
          <a:p>
            <a:r>
              <a:rPr lang="en-GB" sz="7200" b="1" dirty="0"/>
              <a:t>Interactive Contact Page: </a:t>
            </a:r>
            <a:r>
              <a:rPr lang="en-GB" sz="7200" dirty="0"/>
              <a:t>Diverse user support options.</a:t>
            </a:r>
          </a:p>
          <a:p>
            <a:pPr marL="0" indent="0">
              <a:buNone/>
            </a:pPr>
            <a:r>
              <a:rPr lang="en-GB" sz="7200" b="1" u="sng" dirty="0"/>
              <a:t>2. Impact of Features:</a:t>
            </a:r>
            <a:endParaRPr lang="en-GB" sz="7200" dirty="0"/>
          </a:p>
          <a:p>
            <a:r>
              <a:rPr lang="en-GB" sz="7200" b="1" dirty="0"/>
              <a:t>User-Centric Approach: </a:t>
            </a:r>
            <a:r>
              <a:rPr lang="en-GB" sz="7200" dirty="0"/>
              <a:t>Empowers users with phishing awareness.</a:t>
            </a:r>
          </a:p>
          <a:p>
            <a:r>
              <a:rPr lang="en-GB" sz="7200" b="1" dirty="0"/>
              <a:t>Trust Establishment:</a:t>
            </a:r>
            <a:r>
              <a:rPr lang="en-GB" sz="7200" dirty="0"/>
              <a:t> Builds reliability and user confidence.</a:t>
            </a:r>
          </a:p>
          <a:p>
            <a:r>
              <a:rPr lang="en-GB" sz="7200" b="1" dirty="0"/>
              <a:t>Feedback Mechanism: </a:t>
            </a:r>
            <a:r>
              <a:rPr lang="en-GB" sz="7200" dirty="0"/>
              <a:t>Enhances accuracy through user inputs.</a:t>
            </a:r>
          </a:p>
          <a:p>
            <a:r>
              <a:rPr lang="en-GB" sz="7200" b="1" dirty="0"/>
              <a:t>Interactive Contact: </a:t>
            </a:r>
            <a:r>
              <a:rPr lang="en-GB" sz="7200" dirty="0"/>
              <a:t>Promotes user engagement and support access.</a:t>
            </a:r>
          </a:p>
          <a:p>
            <a:pPr marL="0" indent="0">
              <a:buNone/>
            </a:pPr>
            <a:r>
              <a:rPr lang="en-GB" sz="7200" b="1" u="sng" dirty="0"/>
              <a:t>3. System Performance:</a:t>
            </a:r>
            <a:endParaRPr lang="en-GB" sz="7200" dirty="0"/>
          </a:p>
          <a:p>
            <a:r>
              <a:rPr lang="en-GB" sz="7200" b="1" dirty="0"/>
              <a:t>Algorithm Responsiveness: </a:t>
            </a:r>
            <a:r>
              <a:rPr lang="en-GB" sz="7200" dirty="0"/>
              <a:t>Adaptability to conflicting user reports.</a:t>
            </a:r>
          </a:p>
          <a:p>
            <a:r>
              <a:rPr lang="en-GB" sz="7200" b="1" dirty="0"/>
              <a:t>User Support: </a:t>
            </a:r>
            <a:r>
              <a:rPr lang="en-GB" sz="7200" dirty="0"/>
              <a:t>Comprehensive assistance and cyber cell recourse.</a:t>
            </a:r>
          </a:p>
          <a:p>
            <a:pPr marL="0" indent="0">
              <a:buNone/>
            </a:pPr>
            <a:r>
              <a:rPr lang="en-GB" sz="7200" b="1" u="sng" dirty="0"/>
              <a:t>4. Future Considerations:</a:t>
            </a:r>
          </a:p>
          <a:p>
            <a:r>
              <a:rPr lang="en-GB" sz="7200" b="1" dirty="0"/>
              <a:t>Continuous Improvement:</a:t>
            </a:r>
            <a:r>
              <a:rPr lang="en-GB" sz="7200" dirty="0"/>
              <a:t> Enhancing user interaction and real-time model adaptation.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8" y="121298"/>
            <a:ext cx="10515600" cy="65499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57" y="715282"/>
            <a:ext cx="11440886" cy="5302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u="sng" dirty="0"/>
              <a:t>1. Holistic Approach:</a:t>
            </a:r>
            <a:endParaRPr lang="en-US" sz="3800" dirty="0"/>
          </a:p>
          <a:p>
            <a:r>
              <a:rPr lang="en-US" sz="3800" b="1" dirty="0"/>
              <a:t>Extensive Research: </a:t>
            </a:r>
            <a:r>
              <a:rPr lang="en-US" sz="3800" dirty="0"/>
              <a:t>Comprehensive exploration and systematic design.</a:t>
            </a:r>
          </a:p>
          <a:p>
            <a:r>
              <a:rPr lang="en-US" sz="3800" b="1" dirty="0"/>
              <a:t>User Awareness: </a:t>
            </a:r>
            <a:r>
              <a:rPr lang="en-US" sz="3800" dirty="0"/>
              <a:t>Empowering users to identify and thwart risks.</a:t>
            </a:r>
          </a:p>
          <a:p>
            <a:endParaRPr lang="en-US" sz="3800" dirty="0"/>
          </a:p>
          <a:p>
            <a:pPr marL="0" indent="0">
              <a:buNone/>
            </a:pPr>
            <a:r>
              <a:rPr lang="en-US" sz="3800" b="1" u="sng" dirty="0"/>
              <a:t>2. Technological Innovation:</a:t>
            </a:r>
          </a:p>
          <a:p>
            <a:r>
              <a:rPr lang="en-US" sz="3800" b="1" dirty="0"/>
              <a:t>AI/ML Detection: </a:t>
            </a:r>
            <a:r>
              <a:rPr lang="en-US" sz="3800" dirty="0"/>
              <a:t>Cutting-edge systems for phishing prevention.</a:t>
            </a:r>
          </a:p>
          <a:p>
            <a:r>
              <a:rPr lang="en-US" sz="3800" b="1" dirty="0"/>
              <a:t>Adaptive Security: </a:t>
            </a:r>
            <a:r>
              <a:rPr lang="en-US" sz="3800" dirty="0"/>
              <a:t>Evolving to counter new and emerging threats.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b="1" u="sng" dirty="0"/>
              <a:t>3. Community Collaboration:</a:t>
            </a:r>
          </a:p>
          <a:p>
            <a:r>
              <a:rPr lang="en-US" sz="3800" b="1" dirty="0"/>
              <a:t>Collaborative Frameworks: </a:t>
            </a:r>
            <a:r>
              <a:rPr lang="en-US" sz="3800" dirty="0"/>
              <a:t>Shared insights and collective efforts.</a:t>
            </a:r>
          </a:p>
          <a:p>
            <a:r>
              <a:rPr lang="en-US" sz="3800" b="1" dirty="0"/>
              <a:t>Community-Driven Approach: </a:t>
            </a:r>
            <a:r>
              <a:rPr lang="en-US" sz="3800" dirty="0"/>
              <a:t>Fostering a united front against cyber threats.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b="1" u="sng" dirty="0"/>
              <a:t>4. Cybersecurity Advancements:</a:t>
            </a:r>
          </a:p>
          <a:p>
            <a:r>
              <a:rPr lang="en-US" sz="3800" b="1" dirty="0"/>
              <a:t>Strengthened Defenses: </a:t>
            </a:r>
            <a:r>
              <a:rPr lang="en-US" sz="3800" dirty="0"/>
              <a:t>Lowered risk of phishing attacks.</a:t>
            </a:r>
          </a:p>
          <a:p>
            <a:r>
              <a:rPr lang="en-US" sz="3800" b="1" dirty="0"/>
              <a:t>Blueprint for Security: </a:t>
            </a:r>
            <a:r>
              <a:rPr lang="en-US" sz="3800" dirty="0"/>
              <a:t>A model for a more secure digital environment.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142128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800" dirty="0">
                <a:effectLst/>
                <a:ea typeface="Times New Roman" panose="02020603050405020304" pitchFamily="18" charset="0"/>
              </a:rPr>
              <a:t>“No phishing with the wrong bait: reducing the phishing risk by address separation,” IEEE Conference Publication | IEEE Xplore, Sep. 01, 2020.  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ea typeface="Times New Roman" panose="02020603050405020304" pitchFamily="18" charset="0"/>
              </a:rPr>
              <a:t>“Preventive techniques of phishing attacks in networks,” IEEE Conference Publication | IEEE Xplore, Feb. 01, 2020. 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ea typeface="Times New Roman" panose="02020603050405020304" pitchFamily="18" charset="0"/>
              </a:rPr>
              <a:t>M. F. Ansari, P. K. Sharma, and B. Dash, “Prevention of phishing attacks using AI-Based cybersecurity awareness training,” International Journal of Smart Sensors and Ad Hoc Networks, pp. 61–72, Mar. 2022,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: 10.47893/ijssan.2022.1221. 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ea typeface="Times New Roman" panose="02020603050405020304" pitchFamily="18" charset="0"/>
              </a:rPr>
              <a:t>S.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Bojjagani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D. R. D. Brabin, and P. V. V. Rao, “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PhishPreventer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: A Secure Authentication Protocol for Prevention of Phishing Attacks in Mobile Environment with Formal Verification,” Procedia Computer Science, vol. 171, pp. 1110–1119, Jan. 2020,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: 10.1016/j.procs.2020.04.119. 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ea typeface="Times New Roman" panose="02020603050405020304" pitchFamily="18" charset="0"/>
              </a:rPr>
              <a:t>Z.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Alkhalil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C.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Hewage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L. Nawaf, and I. Khan, “Phishing Attacks: a recent comprehensive study and a new anatomy,” Frontiers in Computer Science, vol. 3, Mar. 2021,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: 10.3389/fcomp.2021.563060 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ea typeface="Times New Roman" panose="02020603050405020304" pitchFamily="18" charset="0"/>
              </a:rPr>
              <a:t>Bhavsar, V.,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Kadlak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A., &amp; Sharma, S. (2018). Study on phishing attacks. International Journal of Computer Applications, 182(33), 27–29. https://doi.org/10.5120/ijca2018918286 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ea typeface="Times New Roman" panose="02020603050405020304" pitchFamily="18" charset="0"/>
              </a:rPr>
              <a:t>University of Nebraska at Omaha. (2015). Phishing and Online Banking Attack Trends.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DigitalCommons@University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of Nebraska - Omaha. 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Times New Roman" panose="02020603050405020304" pitchFamily="18" charset="0"/>
              </a:rPr>
              <a:t>Patil, K., &amp;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Arra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S. R. (2022). Detection of Phishing and User Awareness Training in Information Security: A Systematic Literature Review. 2022 2nd International Conference on Innovative Practices in Technology and Management (ICIPTM), 2, 780–786. https://doi.org/10.1109/ICIPTM54933.2022.9753912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Publication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365E2-ADBF-DE39-58BA-952CE0D5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1" y="1390472"/>
            <a:ext cx="5674568" cy="34492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C5804-89AA-FD84-6CEE-D3CB978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>
          <a:xfrm>
            <a:off x="6095999" y="1390471"/>
            <a:ext cx="5864289" cy="34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1. User Education &amp; Authentication Server:</a:t>
            </a:r>
          </a:p>
          <a:p>
            <a:r>
              <a:rPr lang="en-US" sz="2400" b="1" dirty="0"/>
              <a:t>User Education Importance: </a:t>
            </a:r>
            <a:r>
              <a:rPr lang="en-US" sz="2400" dirty="0"/>
              <a:t>Crucial in fortifying against phishing attacks by imparting knowledge on deceptive tactics. Methods include online training modules, awareness campaigns, and workshops.</a:t>
            </a:r>
          </a:p>
          <a:p>
            <a:r>
              <a:rPr lang="en-US" sz="2400" b="1" dirty="0"/>
              <a:t>Authentication Server Functionality: </a:t>
            </a:r>
            <a:r>
              <a:rPr lang="en-US" sz="2400" dirty="0"/>
              <a:t>Acts as a critical security component, ensuring secure access to the bank's services. It initiates with user input, employs SSL/TLS for secure data transmission, and enhances security via Nonce/OTP delivery. User involvement in crafting authentication details adds an AI-based layer.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1342B-CBC1-8611-8D90-3D025AC74DF6}"/>
              </a:ext>
            </a:extLst>
          </p:cNvPr>
          <p:cNvSpPr txBox="1"/>
          <p:nvPr/>
        </p:nvSpPr>
        <p:spPr>
          <a:xfrm>
            <a:off x="329681" y="177281"/>
            <a:ext cx="115326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/>
              <a:t>2. Phishing e-Mail &amp; Countermeasures: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Phishing e-Mail Scenario: </a:t>
            </a:r>
            <a:r>
              <a:rPr lang="en-US" sz="2400" dirty="0"/>
              <a:t>Explores the common threat of deceptive emails, detailing attack steps from planning to acquiring valuable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Countermeasures Complexity: </a:t>
            </a:r>
            <a:r>
              <a:rPr lang="en-US" sz="2400" dirty="0"/>
              <a:t>Discusses multi-layered defense mechanisms integrating email filtering, authentication protocols, webpage comparison, and Bayesian filters. Balancing effectiveness, usability, and the need for continuous user education.</a:t>
            </a:r>
          </a:p>
          <a:p>
            <a:endParaRPr lang="en-US" sz="2400" dirty="0"/>
          </a:p>
          <a:p>
            <a:r>
              <a:rPr lang="en-US" sz="2400" b="1" u="sng" dirty="0"/>
              <a:t>3. Future Trends in Phishing: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AI &amp; Machine Learning Impact: </a:t>
            </a:r>
            <a:r>
              <a:rPr lang="en-US" sz="2400" dirty="0"/>
              <a:t>Anticipates sophistication in phishing attacks via AI-generated convincing messages, making detection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Deepfake Technology &amp; Cross-Channel Attacks: </a:t>
            </a:r>
            <a:r>
              <a:rPr lang="en-US" sz="2400" dirty="0"/>
              <a:t>Expected methods combining technologies to create more convincing scams across various communication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IoT Devices, Phishing Tactics Evolution: </a:t>
            </a:r>
            <a:r>
              <a:rPr lang="en-US" sz="2400" dirty="0"/>
              <a:t>Identifies emerging targets and the continuous evolution of phishing tactics.</a:t>
            </a:r>
            <a:endParaRPr lang="en-GB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1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88FC60-4772-F81B-6BA5-6D706F74A63D}"/>
              </a:ext>
            </a:extLst>
          </p:cNvPr>
          <p:cNvSpPr txBox="1"/>
          <p:nvPr/>
        </p:nvSpPr>
        <p:spPr>
          <a:xfrm>
            <a:off x="264367" y="270587"/>
            <a:ext cx="116632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4. Emerging Threats: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Voice Phishing Evolution (Vishing), 5G Networks Impact: </a:t>
            </a:r>
            <a:r>
              <a:rPr lang="en-IN" sz="2400" dirty="0"/>
              <a:t>Foresees advancements in voice phishing using AI voices and 5G's potential opportunities for phishing.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Quantum Computing, Blockchain Exploitation, AR, and Phishing:</a:t>
            </a:r>
            <a:r>
              <a:rPr lang="en-IN" sz="2400" dirty="0"/>
              <a:t> Highlights potential threats arising from technological advancements in quantum computing, blockchain vulnerabilities, and augmented reality's use in phishing scenarios.</a:t>
            </a:r>
          </a:p>
          <a:p>
            <a:endParaRPr lang="en-IN" sz="2400" dirty="0"/>
          </a:p>
          <a:p>
            <a:r>
              <a:rPr lang="en-US" sz="2400" b="1" u="sng" dirty="0"/>
              <a:t>5. Visual-Similarity-Based Phishing Detection &amp; Malware-Based Phishing:</a:t>
            </a: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Visual-Similarity-Based Detection: </a:t>
            </a:r>
            <a:r>
              <a:rPr lang="en-US" sz="2400" dirty="0"/>
              <a:t>Explains how visual elements, template matching, and icon/logo verification are used to identify fake phishing sites by examining appearance similarities.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Malware-Based Phishing: </a:t>
            </a:r>
            <a:r>
              <a:rPr lang="en-US" sz="2400" dirty="0"/>
              <a:t>Describes the delivery of malware via deceptive content, exploiting social engineering tactics, leading to malware installation without the user's knowledge.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95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357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1. Anti-Phishing Technologies:</a:t>
            </a:r>
          </a:p>
          <a:p>
            <a:r>
              <a:rPr lang="en-US" sz="2400" b="1" dirty="0"/>
              <a:t>Evaluation Metrics: </a:t>
            </a:r>
            <a:r>
              <a:rPr lang="en-US" sz="2400" dirty="0"/>
              <a:t>Assessing effectiveness needs refinement in false positive/negative rates.</a:t>
            </a:r>
          </a:p>
          <a:p>
            <a:r>
              <a:rPr lang="en-US" sz="2400" b="1" dirty="0"/>
              <a:t>Adaptability:</a:t>
            </a:r>
            <a:r>
              <a:rPr lang="en-US" sz="2400" dirty="0"/>
              <a:t> Research on tools' adaptability to new phishing techniques is essential.</a:t>
            </a:r>
          </a:p>
          <a:p>
            <a:r>
              <a:rPr lang="en-US" sz="2400" b="1" dirty="0"/>
              <a:t>Real-time Detection: </a:t>
            </a:r>
            <a:r>
              <a:rPr lang="en-US" sz="2400" dirty="0"/>
              <a:t>Focusing on quick threat identification and response mechanisms.</a:t>
            </a:r>
          </a:p>
          <a:p>
            <a:pPr marL="0" indent="0">
              <a:buNone/>
            </a:pPr>
            <a:r>
              <a:rPr lang="en-GB" sz="2400" b="1" u="sng" dirty="0"/>
              <a:t>2. User Behaviour Analysis:</a:t>
            </a:r>
          </a:p>
          <a:p>
            <a:r>
              <a:rPr lang="en-GB" sz="2400" b="1" dirty="0"/>
              <a:t>Psychological Factors:</a:t>
            </a:r>
            <a:r>
              <a:rPr lang="en-GB" sz="2400" dirty="0"/>
              <a:t> Understanding user susceptibility factors requires deeper psychological analysis.</a:t>
            </a:r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7F2729-1ADD-34C8-B017-97BDB83FA026}"/>
              </a:ext>
            </a:extLst>
          </p:cNvPr>
          <p:cNvSpPr txBox="1"/>
          <p:nvPr/>
        </p:nvSpPr>
        <p:spPr>
          <a:xfrm>
            <a:off x="177282" y="335902"/>
            <a:ext cx="11728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Baseline Establishment: </a:t>
            </a:r>
            <a:r>
              <a:rPr lang="en-GB" sz="2400" dirty="0"/>
              <a:t>Creating behaviour baselines aids in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Authentication Patterns:</a:t>
            </a:r>
            <a:r>
              <a:rPr lang="en-GB" sz="2400" dirty="0"/>
              <a:t> Analysing authentication habits helps detect potential threats.</a:t>
            </a:r>
          </a:p>
          <a:p>
            <a:r>
              <a:rPr lang="en-IN" sz="2400" b="1" u="sng" dirty="0"/>
              <a:t>3. Machine Learning &amp; Behaviour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Continuous Learning: </a:t>
            </a:r>
            <a:r>
              <a:rPr lang="en-IN" sz="2400" dirty="0"/>
              <a:t>Integrating machine learning ensures continual pattern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Behavioural Anomaly Detection:</a:t>
            </a:r>
            <a:r>
              <a:rPr lang="en-IN" sz="2400" dirty="0"/>
              <a:t> Identifying anomalies through behavioural analysis and ML is crucial.</a:t>
            </a:r>
          </a:p>
          <a:p>
            <a:r>
              <a:rPr lang="en-US" sz="2400" b="1" u="sng" dirty="0"/>
              <a:t>4. User Education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Real-time Warnings:</a:t>
            </a:r>
            <a:r>
              <a:rPr lang="en-US" sz="2400" dirty="0"/>
              <a:t> Providing clear warnings during potential threats enhances user awareness.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Educational Pop-ups: </a:t>
            </a:r>
            <a:r>
              <a:rPr lang="en-US" sz="2400" dirty="0"/>
              <a:t>Offering in-time education during phishing attempts improves user knowledge.</a:t>
            </a:r>
          </a:p>
          <a:p>
            <a:r>
              <a:rPr lang="en-US" sz="2400" b="1" u="sng" dirty="0"/>
              <a:t>5. Phishing in Cloud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Risk Mitigation: </a:t>
            </a:r>
            <a:r>
              <a:rPr lang="en-US" sz="2400" dirty="0"/>
              <a:t>Addressing credential theft, unauthorized access, and email-based threats in cloud settings is vital.</a:t>
            </a:r>
          </a:p>
        </p:txBody>
      </p:sp>
    </p:spTree>
    <p:extLst>
      <p:ext uri="{BB962C8B-B14F-4D97-AF65-F5344CB8AC3E}">
        <p14:creationId xmlns:p14="http://schemas.microsoft.com/office/powerpoint/2010/main" val="337886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773A0-B298-DAA1-2896-D95275430D19}"/>
              </a:ext>
            </a:extLst>
          </p:cNvPr>
          <p:cNvSpPr txBox="1"/>
          <p:nvPr/>
        </p:nvSpPr>
        <p:spPr>
          <a:xfrm>
            <a:off x="373224" y="438539"/>
            <a:ext cx="115046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6. Disadvantages and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Understanding Emerging Threats: </a:t>
            </a:r>
            <a:r>
              <a:rPr lang="en-US" sz="2400" dirty="0"/>
              <a:t>Lack of research might leave systems vulnerable to new tactics.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Countermeasure Lag: </a:t>
            </a:r>
            <a:r>
              <a:rPr lang="en-US" sz="2400" dirty="0"/>
              <a:t>Inadequate research might slow down countermeasure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Human Factors Neglect: </a:t>
            </a:r>
            <a:r>
              <a:rPr lang="en-US" sz="2400" dirty="0"/>
              <a:t>Insufficient study of user behavior can hinder effective user education.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Legal Frameworks: </a:t>
            </a:r>
            <a:r>
              <a:rPr lang="en-US" sz="2400" dirty="0"/>
              <a:t>Research gaps may hinder cybercriminal prosecution.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Delayed Awareness: </a:t>
            </a:r>
            <a:r>
              <a:rPr lang="en-US" sz="2400" dirty="0"/>
              <a:t>Research gaps might delay impactful training initiatives.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Tech Integration Hurdles: </a:t>
            </a:r>
            <a:r>
              <a:rPr lang="en-US" sz="2400" dirty="0"/>
              <a:t>Lack of seamless integration could miss empowering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Protection for New Tech: </a:t>
            </a:r>
            <a:r>
              <a:rPr lang="en-US" sz="2400" dirty="0"/>
              <a:t>Insufficient research might leave new tech open to risks.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Global Collaboration: </a:t>
            </a:r>
            <a:r>
              <a:rPr lang="en-US" sz="2400" dirty="0"/>
              <a:t>Limited research may impede coordinated responses to phishing attacks.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43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61" y="-73414"/>
            <a:ext cx="10515600" cy="1325563"/>
          </a:xfrm>
        </p:spPr>
        <p:txBody>
          <a:bodyPr/>
          <a:lstStyle/>
          <a:p>
            <a:r>
              <a:rPr lang="en-GB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05118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000" b="1" u="sng" dirty="0"/>
              <a:t>1. Website Overview:</a:t>
            </a:r>
          </a:p>
          <a:p>
            <a:pPr marL="0" indent="0">
              <a:buNone/>
            </a:pPr>
            <a:r>
              <a:rPr lang="en-GB" b="1" dirty="0"/>
              <a:t>1. Website Structure</a:t>
            </a:r>
          </a:p>
          <a:p>
            <a:r>
              <a:rPr lang="en-GB" dirty="0"/>
              <a:t>Header Section: Logo  for </a:t>
            </a:r>
            <a:r>
              <a:rPr lang="en-GB" dirty="0" err="1"/>
              <a:t>ScamSniffer</a:t>
            </a:r>
            <a:r>
              <a:rPr lang="en-GB" dirty="0"/>
              <a:t>.</a:t>
            </a:r>
          </a:p>
          <a:p>
            <a:r>
              <a:rPr lang="en-GB" dirty="0"/>
              <a:t>Navigation: Easy access sections - Home,</a:t>
            </a:r>
          </a:p>
          <a:p>
            <a:pPr marL="0" indent="0">
              <a:buNone/>
            </a:pPr>
            <a:r>
              <a:rPr lang="en-GB" dirty="0"/>
              <a:t>   Learn, About, Report Links, and   Contact.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b="1" dirty="0"/>
              <a:t>2. Home Page</a:t>
            </a:r>
          </a:p>
          <a:p>
            <a:r>
              <a:rPr lang="en-GB" dirty="0"/>
              <a:t>   Link Input Box: Allows users to input URLs for analysis.</a:t>
            </a:r>
          </a:p>
          <a:p>
            <a:r>
              <a:rPr lang="en-GB" dirty="0"/>
              <a:t>   Scan Results: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   Safe Link: Offers a "Proceed" button for site access.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   Unsafe Link: Redirects users to an "Unsafe" page, preventing access.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34B69-0D59-4DF5-A5DC-CE6985812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45" y="359098"/>
            <a:ext cx="5700907" cy="32051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8AF84A-D80E-18FA-BD78-6B915F6AB4AC}"/>
              </a:ext>
            </a:extLst>
          </p:cNvPr>
          <p:cNvSpPr/>
          <p:nvPr/>
        </p:nvSpPr>
        <p:spPr>
          <a:xfrm>
            <a:off x="6214187" y="214361"/>
            <a:ext cx="1660849" cy="981561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F42037-C00F-676C-162A-E97BA245256C}"/>
              </a:ext>
            </a:extLst>
          </p:cNvPr>
          <p:cNvCxnSpPr/>
          <p:nvPr/>
        </p:nvCxnSpPr>
        <p:spPr>
          <a:xfrm flipH="1">
            <a:off x="5604590" y="976094"/>
            <a:ext cx="746448" cy="272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D990C3-E54F-CD87-DC35-5B8F24671A6B}"/>
              </a:ext>
            </a:extLst>
          </p:cNvPr>
          <p:cNvSpPr txBox="1"/>
          <p:nvPr/>
        </p:nvSpPr>
        <p:spPr>
          <a:xfrm>
            <a:off x="5326322" y="1270812"/>
            <a:ext cx="58862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logo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9F1AD7-3F9D-A4A6-5AE7-FB02E7DCBAE1}"/>
              </a:ext>
            </a:extLst>
          </p:cNvPr>
          <p:cNvSpPr/>
          <p:nvPr/>
        </p:nvSpPr>
        <p:spPr>
          <a:xfrm>
            <a:off x="8826807" y="214361"/>
            <a:ext cx="2836458" cy="8181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9ED08-CF8B-B4B7-CD44-3D50D8C171C4}"/>
              </a:ext>
            </a:extLst>
          </p:cNvPr>
          <p:cNvCxnSpPr/>
          <p:nvPr/>
        </p:nvCxnSpPr>
        <p:spPr>
          <a:xfrm>
            <a:off x="10915261" y="1032521"/>
            <a:ext cx="640706" cy="2802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AA527E-23D5-82A0-1C6E-0CE995F1453C}"/>
              </a:ext>
            </a:extLst>
          </p:cNvPr>
          <p:cNvSpPr txBox="1"/>
          <p:nvPr/>
        </p:nvSpPr>
        <p:spPr>
          <a:xfrm>
            <a:off x="10580915" y="3868384"/>
            <a:ext cx="15271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Header fields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3E5BAD-B5EF-A20B-4CDB-8711E8239381}"/>
              </a:ext>
            </a:extLst>
          </p:cNvPr>
          <p:cNvSpPr/>
          <p:nvPr/>
        </p:nvSpPr>
        <p:spPr>
          <a:xfrm>
            <a:off x="7565577" y="2320520"/>
            <a:ext cx="2836506" cy="1115008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3EC897-B572-2F47-DA3B-4C6A3A931A73}"/>
              </a:ext>
            </a:extLst>
          </p:cNvPr>
          <p:cNvCxnSpPr/>
          <p:nvPr/>
        </p:nvCxnSpPr>
        <p:spPr>
          <a:xfrm>
            <a:off x="8452781" y="3429000"/>
            <a:ext cx="0" cy="567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B5E0F0-3453-7C10-C485-882E644883C8}"/>
              </a:ext>
            </a:extLst>
          </p:cNvPr>
          <p:cNvSpPr txBox="1"/>
          <p:nvPr/>
        </p:nvSpPr>
        <p:spPr>
          <a:xfrm>
            <a:off x="8233304" y="3996805"/>
            <a:ext cx="15010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Link input box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University 45 Yrs</Template>
  <TotalTime>388</TotalTime>
  <Words>2591</Words>
  <Application>Microsoft Office PowerPoint</Application>
  <PresentationFormat>Widescreen</PresentationFormat>
  <Paragraphs>360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Verdana</vt:lpstr>
      <vt:lpstr>Wingdings</vt:lpstr>
      <vt:lpstr>Presidency University 45 Yrs</vt:lpstr>
      <vt:lpstr>PROJECT TITLE</vt:lpstr>
      <vt:lpstr>Introduction</vt:lpstr>
      <vt:lpstr>Literature Review</vt:lpstr>
      <vt:lpstr>PowerPoint Presentation</vt:lpstr>
      <vt:lpstr>PowerPoint Presentation</vt:lpstr>
      <vt:lpstr>Research Gaps Identified</vt:lpstr>
      <vt:lpstr>PowerPoint Presentation</vt:lpstr>
      <vt:lpstr>PowerPoint Presentation</vt:lpstr>
      <vt:lpstr>Proposed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</vt:lpstr>
      <vt:lpstr>PowerPoint Presentation</vt:lpstr>
      <vt:lpstr>System Design &amp; Implementation</vt:lpstr>
      <vt:lpstr>PowerPoint Presentation</vt:lpstr>
      <vt:lpstr>PowerPoint Presentation</vt:lpstr>
      <vt:lpstr>Timeline of Project</vt:lpstr>
      <vt:lpstr>Outcomes / Results Obtained</vt:lpstr>
      <vt:lpstr>Conclusion</vt:lpstr>
      <vt:lpstr>References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DISHA R</cp:lastModifiedBy>
  <cp:revision>24</cp:revision>
  <dcterms:created xsi:type="dcterms:W3CDTF">2023-03-16T03:26:27Z</dcterms:created>
  <dcterms:modified xsi:type="dcterms:W3CDTF">2024-01-09T19:00:24Z</dcterms:modified>
</cp:coreProperties>
</file>