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8" r:id="rId3"/>
    <p:sldId id="259" r:id="rId4"/>
    <p:sldId id="260"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2DCD1-4E4B-4ACF-8DAB-09D053CF0F3E}"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4CA4D-CA68-4843-947B-C155B779AF74}" type="slidenum">
              <a:rPr lang="en-US" smtClean="0"/>
              <a:t>‹#›</a:t>
            </a:fld>
            <a:endParaRPr lang="en-US"/>
          </a:p>
        </p:txBody>
      </p:sp>
    </p:spTree>
    <p:extLst>
      <p:ext uri="{BB962C8B-B14F-4D97-AF65-F5344CB8AC3E}">
        <p14:creationId xmlns:p14="http://schemas.microsoft.com/office/powerpoint/2010/main" val="230456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a:t>
            </a:fld>
            <a:endParaRPr lang="en-US"/>
          </a:p>
        </p:txBody>
      </p:sp>
    </p:spTree>
    <p:extLst>
      <p:ext uri="{BB962C8B-B14F-4D97-AF65-F5344CB8AC3E}">
        <p14:creationId xmlns:p14="http://schemas.microsoft.com/office/powerpoint/2010/main" val="39223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3</a:t>
            </a:fld>
            <a:endParaRPr lang="en-US"/>
          </a:p>
        </p:txBody>
      </p:sp>
    </p:spTree>
    <p:extLst>
      <p:ext uri="{BB962C8B-B14F-4D97-AF65-F5344CB8AC3E}">
        <p14:creationId xmlns:p14="http://schemas.microsoft.com/office/powerpoint/2010/main" val="968202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7</a:t>
            </a:fld>
            <a:endParaRPr lang="en-US"/>
          </a:p>
        </p:txBody>
      </p:sp>
    </p:spTree>
    <p:extLst>
      <p:ext uri="{BB962C8B-B14F-4D97-AF65-F5344CB8AC3E}">
        <p14:creationId xmlns:p14="http://schemas.microsoft.com/office/powerpoint/2010/main" val="224132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8</a:t>
            </a:fld>
            <a:endParaRPr lang="en-US"/>
          </a:p>
        </p:txBody>
      </p:sp>
    </p:spTree>
    <p:extLst>
      <p:ext uri="{BB962C8B-B14F-4D97-AF65-F5344CB8AC3E}">
        <p14:creationId xmlns:p14="http://schemas.microsoft.com/office/powerpoint/2010/main" val="200201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9</a:t>
            </a:fld>
            <a:endParaRPr lang="en-US"/>
          </a:p>
        </p:txBody>
      </p:sp>
    </p:spTree>
    <p:extLst>
      <p:ext uri="{BB962C8B-B14F-4D97-AF65-F5344CB8AC3E}">
        <p14:creationId xmlns:p14="http://schemas.microsoft.com/office/powerpoint/2010/main" val="182771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11</a:t>
            </a:fld>
            <a:endParaRPr lang="en-US"/>
          </a:p>
        </p:txBody>
      </p:sp>
    </p:spTree>
    <p:extLst>
      <p:ext uri="{BB962C8B-B14F-4D97-AF65-F5344CB8AC3E}">
        <p14:creationId xmlns:p14="http://schemas.microsoft.com/office/powerpoint/2010/main" val="135803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4CA4D-CA68-4843-947B-C155B779AF74}" type="slidenum">
              <a:rPr lang="en-US" smtClean="0"/>
              <a:t>17</a:t>
            </a:fld>
            <a:endParaRPr lang="en-US"/>
          </a:p>
        </p:txBody>
      </p:sp>
    </p:spTree>
    <p:extLst>
      <p:ext uri="{BB962C8B-B14F-4D97-AF65-F5344CB8AC3E}">
        <p14:creationId xmlns:p14="http://schemas.microsoft.com/office/powerpoint/2010/main" val="25037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F2A4209-2FE4-4F22-BD35-2213BC4863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21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11250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1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2A4209-2FE4-4F22-BD35-2213BC4863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03858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2A4209-2FE4-4F22-BD35-2213BC4863D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1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2A4209-2FE4-4F22-BD35-2213BC4863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303790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2A4209-2FE4-4F22-BD35-2213BC4863D4}"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250387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2A4209-2FE4-4F22-BD35-2213BC4863D4}"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107350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2A4209-2FE4-4F22-BD35-2213BC4863D4}"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411999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2A4209-2FE4-4F22-BD35-2213BC4863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spTree>
    <p:extLst>
      <p:ext uri="{BB962C8B-B14F-4D97-AF65-F5344CB8AC3E}">
        <p14:creationId xmlns:p14="http://schemas.microsoft.com/office/powerpoint/2010/main" val="152753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2A4209-2FE4-4F22-BD35-2213BC4863D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7B789-ACA6-45F6-8FE2-3485214389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324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2A4209-2FE4-4F22-BD35-2213BC4863D4}" type="datetimeFigureOut">
              <a:rPr lang="en-US" smtClean="0"/>
              <a:t>8/3/2023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C7B789-ACA6-45F6-8FE2-34852143894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646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BD43-7599-4AB5-68FF-13D8B7C414AD}"/>
              </a:ext>
            </a:extLst>
          </p:cNvPr>
          <p:cNvSpPr>
            <a:spLocks noGrp="1"/>
          </p:cNvSpPr>
          <p:nvPr>
            <p:ph type="ctrTitle"/>
          </p:nvPr>
        </p:nvSpPr>
        <p:spPr>
          <a:xfrm>
            <a:off x="241443" y="5127831"/>
            <a:ext cx="7772400" cy="1463040"/>
          </a:xfrm>
        </p:spPr>
        <p:txBody>
          <a:bodyPr/>
          <a:lstStyle/>
          <a:p>
            <a:r>
              <a:rPr lang="en-US" dirty="0"/>
              <a:t>BIG MART SALES PREDICTION	</a:t>
            </a:r>
          </a:p>
        </p:txBody>
      </p:sp>
      <p:sp>
        <p:nvSpPr>
          <p:cNvPr id="3" name="Subtitle 2">
            <a:extLst>
              <a:ext uri="{FF2B5EF4-FFF2-40B4-BE49-F238E27FC236}">
                <a16:creationId xmlns:a16="http://schemas.microsoft.com/office/drawing/2014/main" id="{F31FAA4B-62F1-D3DE-262F-A4942C8CD691}"/>
              </a:ext>
            </a:extLst>
          </p:cNvPr>
          <p:cNvSpPr>
            <a:spLocks noGrp="1"/>
          </p:cNvSpPr>
          <p:nvPr>
            <p:ph type="subTitle" idx="1"/>
          </p:nvPr>
        </p:nvSpPr>
        <p:spPr>
          <a:xfrm>
            <a:off x="8750157" y="5126804"/>
            <a:ext cx="3200400" cy="1463040"/>
          </a:xfrm>
        </p:spPr>
        <p:txBody>
          <a:bodyPr>
            <a:normAutofit fontScale="85000" lnSpcReduction="10000"/>
          </a:bodyPr>
          <a:lstStyle/>
          <a:p>
            <a:r>
              <a:rPr lang="en-US" dirty="0"/>
              <a:t>By-</a:t>
            </a:r>
          </a:p>
          <a:p>
            <a:r>
              <a:rPr lang="en-US" dirty="0"/>
              <a:t>Mendu Mahesh</a:t>
            </a:r>
          </a:p>
          <a:p>
            <a:r>
              <a:rPr lang="en-US" dirty="0"/>
              <a:t>Shreyash Mishra</a:t>
            </a:r>
          </a:p>
          <a:p>
            <a:r>
              <a:rPr lang="en-US" dirty="0"/>
              <a:t>Vipul Shinkar</a:t>
            </a:r>
          </a:p>
          <a:p>
            <a:r>
              <a:rPr lang="en-US" dirty="0"/>
              <a:t>Nishi Kumari</a:t>
            </a:r>
          </a:p>
          <a:p>
            <a:r>
              <a:rPr lang="en-US" dirty="0"/>
              <a:t>Purushottam Agarwal</a:t>
            </a:r>
          </a:p>
        </p:txBody>
      </p:sp>
      <p:pic>
        <p:nvPicPr>
          <p:cNvPr id="5" name="Picture 4">
            <a:extLst>
              <a:ext uri="{FF2B5EF4-FFF2-40B4-BE49-F238E27FC236}">
                <a16:creationId xmlns:a16="http://schemas.microsoft.com/office/drawing/2014/main" id="{82FA658A-E35C-CB6B-990F-0133728F9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53"/>
            <a:ext cx="12192000" cy="5131657"/>
          </a:xfrm>
          <a:prstGeom prst="rect">
            <a:avLst/>
          </a:prstGeom>
        </p:spPr>
      </p:pic>
    </p:spTree>
    <p:extLst>
      <p:ext uri="{BB962C8B-B14F-4D97-AF65-F5344CB8AC3E}">
        <p14:creationId xmlns:p14="http://schemas.microsoft.com/office/powerpoint/2010/main" val="339682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0A1CE-365C-68B0-7A68-1534E12512EC}"/>
              </a:ext>
            </a:extLst>
          </p:cNvPr>
          <p:cNvSpPr>
            <a:spLocks noGrp="1"/>
          </p:cNvSpPr>
          <p:nvPr>
            <p:ph idx="1"/>
          </p:nvPr>
        </p:nvSpPr>
        <p:spPr>
          <a:xfrm>
            <a:off x="956276" y="898833"/>
            <a:ext cx="9720073" cy="4355183"/>
          </a:xfrm>
        </p:spPr>
        <p:txBody>
          <a:bodyPr/>
          <a:lstStyle/>
          <a:p>
            <a:pPr marL="457200" indent="-457200" algn="just">
              <a:buFont typeface="+mj-lt"/>
              <a:buAutoNum type="arabicPeriod" startAt="5"/>
            </a:pPr>
            <a:r>
              <a:rPr lang="en-US" dirty="0"/>
              <a:t>Three categories of (Food, Non-Consumables and Drinks).We will use this ‘Non Consumable' category to represent the ‘Fat Content' which will be 'Non-Edible’.</a:t>
            </a:r>
          </a:p>
          <a:p>
            <a:pPr marL="457200" indent="-457200" algn="just">
              <a:buFont typeface="+mj-lt"/>
              <a:buAutoNum type="arabicPeriod" startAt="5"/>
            </a:pPr>
            <a:endParaRPr lang="en-US" dirty="0"/>
          </a:p>
          <a:p>
            <a:pPr marL="457200" indent="-457200" algn="just">
              <a:buFont typeface="+mj-lt"/>
              <a:buAutoNum type="arabicPeriod" startAt="5"/>
            </a:pPr>
            <a:endParaRPr lang="en-US" dirty="0"/>
          </a:p>
          <a:p>
            <a:pPr marL="457200" indent="-457200" algn="just">
              <a:buFont typeface="+mj-lt"/>
              <a:buAutoNum type="arabicPeriod" startAt="5"/>
            </a:pPr>
            <a:r>
              <a:rPr lang="en-US" dirty="0"/>
              <a:t>As we can see establishment year, let’s calculate the age of the stores. By subtracting the establishment year from the current year (2023), we obtain the number of years that have passed since the outlet was established, giving us an indication of its age. This information might be used to understand patterns related to the outlet's performance</a:t>
            </a:r>
          </a:p>
          <a:p>
            <a:pPr marL="0" indent="0">
              <a:buNone/>
            </a:pPr>
            <a:r>
              <a:rPr lang="en-US" dirty="0"/>
              <a:t>	</a:t>
            </a:r>
          </a:p>
        </p:txBody>
      </p:sp>
      <p:pic>
        <p:nvPicPr>
          <p:cNvPr id="5" name="Picture 4">
            <a:extLst>
              <a:ext uri="{FF2B5EF4-FFF2-40B4-BE49-F238E27FC236}">
                <a16:creationId xmlns:a16="http://schemas.microsoft.com/office/drawing/2014/main" id="{B87D17C3-88CB-0924-5FD3-F34DDD067916}"/>
              </a:ext>
            </a:extLst>
          </p:cNvPr>
          <p:cNvPicPr>
            <a:picLocks noChangeAspect="1"/>
          </p:cNvPicPr>
          <p:nvPr/>
        </p:nvPicPr>
        <p:blipFill>
          <a:blip r:embed="rId2"/>
          <a:stretch>
            <a:fillRect/>
          </a:stretch>
        </p:blipFill>
        <p:spPr>
          <a:xfrm>
            <a:off x="1515651" y="1769809"/>
            <a:ext cx="7637776" cy="570207"/>
          </a:xfrm>
          <a:prstGeom prst="rect">
            <a:avLst/>
          </a:prstGeom>
        </p:spPr>
      </p:pic>
      <p:pic>
        <p:nvPicPr>
          <p:cNvPr id="7" name="Picture 6">
            <a:extLst>
              <a:ext uri="{FF2B5EF4-FFF2-40B4-BE49-F238E27FC236}">
                <a16:creationId xmlns:a16="http://schemas.microsoft.com/office/drawing/2014/main" id="{CECA2CA7-2068-4F1C-997F-DF2C16F86B8E}"/>
              </a:ext>
            </a:extLst>
          </p:cNvPr>
          <p:cNvPicPr>
            <a:picLocks noChangeAspect="1"/>
          </p:cNvPicPr>
          <p:nvPr/>
        </p:nvPicPr>
        <p:blipFill>
          <a:blip r:embed="rId3"/>
          <a:stretch>
            <a:fillRect/>
          </a:stretch>
        </p:blipFill>
        <p:spPr>
          <a:xfrm>
            <a:off x="1515651" y="4351405"/>
            <a:ext cx="4932282" cy="427879"/>
          </a:xfrm>
          <a:prstGeom prst="rect">
            <a:avLst/>
          </a:prstGeom>
        </p:spPr>
      </p:pic>
    </p:spTree>
    <p:extLst>
      <p:ext uri="{BB962C8B-B14F-4D97-AF65-F5344CB8AC3E}">
        <p14:creationId xmlns:p14="http://schemas.microsoft.com/office/powerpoint/2010/main" val="170976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872E-6C27-769E-5F65-787A51660E96}"/>
              </a:ext>
            </a:extLst>
          </p:cNvPr>
          <p:cNvSpPr>
            <a:spLocks noGrp="1"/>
          </p:cNvSpPr>
          <p:nvPr>
            <p:ph type="title"/>
          </p:nvPr>
        </p:nvSpPr>
        <p:spPr>
          <a:xfrm>
            <a:off x="1024128" y="559575"/>
            <a:ext cx="9720072" cy="1499616"/>
          </a:xfrm>
        </p:spPr>
        <p:txBody>
          <a:bodyPr/>
          <a:lstStyle/>
          <a:p>
            <a:r>
              <a:rPr lang="en-US" dirty="0"/>
              <a:t>DATA visualization</a:t>
            </a:r>
          </a:p>
        </p:txBody>
      </p:sp>
      <p:sp>
        <p:nvSpPr>
          <p:cNvPr id="3" name="Content Placeholder 2">
            <a:extLst>
              <a:ext uri="{FF2B5EF4-FFF2-40B4-BE49-F238E27FC236}">
                <a16:creationId xmlns:a16="http://schemas.microsoft.com/office/drawing/2014/main" id="{02D430E6-E0A7-7264-FC98-34992266C106}"/>
              </a:ext>
            </a:extLst>
          </p:cNvPr>
          <p:cNvSpPr>
            <a:spLocks noGrp="1"/>
          </p:cNvSpPr>
          <p:nvPr>
            <p:ph idx="1"/>
          </p:nvPr>
        </p:nvSpPr>
        <p:spPr>
          <a:xfrm>
            <a:off x="1024129" y="2286000"/>
            <a:ext cx="3450500" cy="4023360"/>
          </a:xfrm>
        </p:spPr>
        <p:txBody>
          <a:bodyPr/>
          <a:lstStyle/>
          <a:p>
            <a:pPr marL="0" indent="0" algn="just">
              <a:buNone/>
            </a:pPr>
            <a:r>
              <a:rPr lang="en-US" dirty="0"/>
              <a:t>This step typically involves graphical representation of information and data, using visual elements like charts, graphs, and maps, to provide an accessible way to see and understand trends, outliers, and patterns in data.	 </a:t>
            </a:r>
          </a:p>
          <a:p>
            <a:pPr marL="0" indent="0">
              <a:buNone/>
            </a:pPr>
            <a:endParaRPr lang="en-US" dirty="0"/>
          </a:p>
        </p:txBody>
      </p:sp>
      <p:pic>
        <p:nvPicPr>
          <p:cNvPr id="5" name="Picture 4">
            <a:extLst>
              <a:ext uri="{FF2B5EF4-FFF2-40B4-BE49-F238E27FC236}">
                <a16:creationId xmlns:a16="http://schemas.microsoft.com/office/drawing/2014/main" id="{0304CB45-3B4F-C5AB-2860-56A51F0BE6C9}"/>
              </a:ext>
            </a:extLst>
          </p:cNvPr>
          <p:cNvPicPr>
            <a:picLocks noChangeAspect="1"/>
          </p:cNvPicPr>
          <p:nvPr/>
        </p:nvPicPr>
        <p:blipFill>
          <a:blip r:embed="rId3"/>
          <a:stretch>
            <a:fillRect/>
          </a:stretch>
        </p:blipFill>
        <p:spPr>
          <a:xfrm>
            <a:off x="4474628" y="2122693"/>
            <a:ext cx="6693244" cy="4349974"/>
          </a:xfrm>
          <a:prstGeom prst="rect">
            <a:avLst/>
          </a:prstGeom>
        </p:spPr>
      </p:pic>
    </p:spTree>
    <p:extLst>
      <p:ext uri="{BB962C8B-B14F-4D97-AF65-F5344CB8AC3E}">
        <p14:creationId xmlns:p14="http://schemas.microsoft.com/office/powerpoint/2010/main" val="239944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C2D6D-D855-DAA4-C01A-B704886F3BB5}"/>
              </a:ext>
            </a:extLst>
          </p:cNvPr>
          <p:cNvSpPr>
            <a:spLocks noGrp="1"/>
          </p:cNvSpPr>
          <p:nvPr>
            <p:ph idx="1"/>
          </p:nvPr>
        </p:nvSpPr>
        <p:spPr>
          <a:xfrm>
            <a:off x="1024128" y="820132"/>
            <a:ext cx="9720073" cy="5489228"/>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We see that about 46 % items are of low fat. This assumes that nearly half of customers are health conscious and prefer food with lower fat rating.</a:t>
            </a:r>
          </a:p>
        </p:txBody>
      </p:sp>
      <p:pic>
        <p:nvPicPr>
          <p:cNvPr id="5" name="Picture 4">
            <a:extLst>
              <a:ext uri="{FF2B5EF4-FFF2-40B4-BE49-F238E27FC236}">
                <a16:creationId xmlns:a16="http://schemas.microsoft.com/office/drawing/2014/main" id="{2AAD8642-C395-B055-EC56-094326120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11" y="952107"/>
            <a:ext cx="8644378" cy="4232635"/>
          </a:xfrm>
          <a:prstGeom prst="rect">
            <a:avLst/>
          </a:prstGeom>
        </p:spPr>
      </p:pic>
    </p:spTree>
    <p:extLst>
      <p:ext uri="{BB962C8B-B14F-4D97-AF65-F5344CB8AC3E}">
        <p14:creationId xmlns:p14="http://schemas.microsoft.com/office/powerpoint/2010/main" val="3664458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6E52D49-00C1-087E-5F21-95886E1E8223}"/>
              </a:ext>
            </a:extLst>
          </p:cNvPr>
          <p:cNvSpPr>
            <a:spLocks noGrp="1"/>
          </p:cNvSpPr>
          <p:nvPr>
            <p:ph idx="1"/>
          </p:nvPr>
        </p:nvSpPr>
        <p:spPr>
          <a:xfrm>
            <a:off x="1024128" y="810705"/>
            <a:ext cx="9720073" cy="5498655"/>
          </a:xfrm>
        </p:spPr>
        <p:txBody>
          <a:bodyPr>
            <a:normAutofit lnSpcReduction="10000"/>
          </a:bodyPr>
          <a:lstStyle/>
          <a:p>
            <a:r>
              <a:rPr lang="en-US" dirty="0"/>
              <a:t>Sd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                       Around 72% items in the store are under food category</a:t>
            </a:r>
          </a:p>
        </p:txBody>
      </p:sp>
      <p:pic>
        <p:nvPicPr>
          <p:cNvPr id="11" name="Picture 10">
            <a:extLst>
              <a:ext uri="{FF2B5EF4-FFF2-40B4-BE49-F238E27FC236}">
                <a16:creationId xmlns:a16="http://schemas.microsoft.com/office/drawing/2014/main" id="{9FAC0007-A47F-B80C-4F2D-C1740E3E1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810705"/>
            <a:ext cx="9372600" cy="4892511"/>
          </a:xfrm>
          <a:prstGeom prst="rect">
            <a:avLst/>
          </a:prstGeom>
        </p:spPr>
      </p:pic>
    </p:spTree>
    <p:extLst>
      <p:ext uri="{BB962C8B-B14F-4D97-AF65-F5344CB8AC3E}">
        <p14:creationId xmlns:p14="http://schemas.microsoft.com/office/powerpoint/2010/main" val="85805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E2560-4164-B132-0401-EB96EE2F98E0}"/>
              </a:ext>
            </a:extLst>
          </p:cNvPr>
          <p:cNvSpPr>
            <a:spLocks noGrp="1"/>
          </p:cNvSpPr>
          <p:nvPr>
            <p:ph idx="1"/>
          </p:nvPr>
        </p:nvSpPr>
        <p:spPr>
          <a:xfrm>
            <a:off x="1024128" y="820132"/>
            <a:ext cx="9720073" cy="6037868"/>
          </a:xfrm>
        </p:spPr>
        <p:txBody>
          <a:bodyPr>
            <a:normAutofit/>
          </a:bodyPr>
          <a:lstStyle/>
          <a:p>
            <a:r>
              <a:rPr lang="en-US" dirty="0" err="1"/>
              <a:t>Aafa</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000" dirty="0"/>
              <a:t>From the above plot, we see that fruits and vegetables were the highest sold item followed closely by Snack foods</a:t>
            </a:r>
          </a:p>
        </p:txBody>
      </p:sp>
      <p:pic>
        <p:nvPicPr>
          <p:cNvPr id="7" name="Picture 6">
            <a:extLst>
              <a:ext uri="{FF2B5EF4-FFF2-40B4-BE49-F238E27FC236}">
                <a16:creationId xmlns:a16="http://schemas.microsoft.com/office/drawing/2014/main" id="{5330AF9E-A01A-B793-F727-40FF19549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227" y="748413"/>
            <a:ext cx="9720073" cy="4917095"/>
          </a:xfrm>
          <a:prstGeom prst="rect">
            <a:avLst/>
          </a:prstGeom>
        </p:spPr>
      </p:pic>
    </p:spTree>
    <p:extLst>
      <p:ext uri="{BB962C8B-B14F-4D97-AF65-F5344CB8AC3E}">
        <p14:creationId xmlns:p14="http://schemas.microsoft.com/office/powerpoint/2010/main" val="131908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185B4-2C46-3A1D-55A5-77EF9EAF4ADA}"/>
              </a:ext>
            </a:extLst>
          </p:cNvPr>
          <p:cNvSpPr>
            <a:spLocks noGrp="1"/>
          </p:cNvSpPr>
          <p:nvPr>
            <p:ph idx="1"/>
          </p:nvPr>
        </p:nvSpPr>
        <p:spPr>
          <a:xfrm>
            <a:off x="1024128" y="838986"/>
            <a:ext cx="9720073" cy="547037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From the above plot, we see that </a:t>
            </a:r>
            <a:r>
              <a:rPr lang="en-US" b="1" dirty="0"/>
              <a:t>Breakfast</a:t>
            </a:r>
            <a:r>
              <a:rPr lang="en-US" dirty="0"/>
              <a:t> item type has the most item visibility.</a:t>
            </a:r>
          </a:p>
        </p:txBody>
      </p:sp>
      <p:pic>
        <p:nvPicPr>
          <p:cNvPr id="7" name="Picture 6">
            <a:extLst>
              <a:ext uri="{FF2B5EF4-FFF2-40B4-BE49-F238E27FC236}">
                <a16:creationId xmlns:a16="http://schemas.microsoft.com/office/drawing/2014/main" id="{9C85FF95-F51E-4059-40D3-91CC89A67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2472228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BED4D-B58A-33E8-DB92-119E780F0F8A}"/>
              </a:ext>
            </a:extLst>
          </p:cNvPr>
          <p:cNvSpPr>
            <a:spLocks noGrp="1"/>
          </p:cNvSpPr>
          <p:nvPr>
            <p:ph idx="1"/>
          </p:nvPr>
        </p:nvSpPr>
        <p:spPr>
          <a:xfrm>
            <a:off x="1024128" y="772998"/>
            <a:ext cx="9720073" cy="5536362"/>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The above count plot shows that the "Small" outlet size is present in all the locations and has the highest store count in comparison to "Medium" and "High."</a:t>
            </a:r>
          </a:p>
        </p:txBody>
      </p:sp>
      <p:pic>
        <p:nvPicPr>
          <p:cNvPr id="5" name="Picture 4">
            <a:extLst>
              <a:ext uri="{FF2B5EF4-FFF2-40B4-BE49-F238E27FC236}">
                <a16:creationId xmlns:a16="http://schemas.microsoft.com/office/drawing/2014/main" id="{E3E1C7E0-ACFC-6EAB-E519-26F67A269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64" y="762211"/>
            <a:ext cx="9501937" cy="4790177"/>
          </a:xfrm>
          <a:prstGeom prst="rect">
            <a:avLst/>
          </a:prstGeom>
        </p:spPr>
      </p:pic>
    </p:spTree>
    <p:extLst>
      <p:ext uri="{BB962C8B-B14F-4D97-AF65-F5344CB8AC3E}">
        <p14:creationId xmlns:p14="http://schemas.microsoft.com/office/powerpoint/2010/main" val="236526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BE87B62-90CB-835C-5F98-4986476CD832}"/>
              </a:ext>
            </a:extLst>
          </p:cNvPr>
          <p:cNvSpPr>
            <a:spLocks noGrp="1"/>
          </p:cNvSpPr>
          <p:nvPr>
            <p:ph sz="half" idx="2"/>
          </p:nvPr>
        </p:nvSpPr>
        <p:spPr>
          <a:xfrm>
            <a:off x="5989320" y="829559"/>
            <a:ext cx="4754880" cy="547980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sz="2000" dirty="0"/>
              <a:t>From the above boxplot, shows that Canned Item Type has the highest MRP</a:t>
            </a:r>
          </a:p>
        </p:txBody>
      </p:sp>
      <p:sp>
        <p:nvSpPr>
          <p:cNvPr id="8" name="Content Placeholder 7">
            <a:extLst>
              <a:ext uri="{FF2B5EF4-FFF2-40B4-BE49-F238E27FC236}">
                <a16:creationId xmlns:a16="http://schemas.microsoft.com/office/drawing/2014/main" id="{9ADF38B5-1CC7-0B55-1197-FA0655800A88}"/>
              </a:ext>
            </a:extLst>
          </p:cNvPr>
          <p:cNvSpPr>
            <a:spLocks noGrp="1"/>
          </p:cNvSpPr>
          <p:nvPr>
            <p:ph sz="half" idx="1"/>
          </p:nvPr>
        </p:nvSpPr>
        <p:spPr>
          <a:xfrm>
            <a:off x="995847" y="829559"/>
            <a:ext cx="4754880" cy="547980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lgn="just"/>
            <a:r>
              <a:rPr lang="en-US" sz="2000" dirty="0"/>
              <a:t>In this boxplot comparison shows that Food category has the highest MRP</a:t>
            </a:r>
          </a:p>
        </p:txBody>
      </p:sp>
      <p:pic>
        <p:nvPicPr>
          <p:cNvPr id="14" name="Picture 13">
            <a:extLst>
              <a:ext uri="{FF2B5EF4-FFF2-40B4-BE49-F238E27FC236}">
                <a16:creationId xmlns:a16="http://schemas.microsoft.com/office/drawing/2014/main" id="{22CE30C8-6DA2-4564-62D4-2CD73C0FD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65" y="1149413"/>
            <a:ext cx="5424555" cy="2712277"/>
          </a:xfrm>
          <a:prstGeom prst="rect">
            <a:avLst/>
          </a:prstGeom>
        </p:spPr>
      </p:pic>
      <p:pic>
        <p:nvPicPr>
          <p:cNvPr id="16" name="Picture 15">
            <a:extLst>
              <a:ext uri="{FF2B5EF4-FFF2-40B4-BE49-F238E27FC236}">
                <a16:creationId xmlns:a16="http://schemas.microsoft.com/office/drawing/2014/main" id="{F08B4271-D18F-E8A9-DDFD-8909E1194A34}"/>
              </a:ext>
            </a:extLst>
          </p:cNvPr>
          <p:cNvPicPr>
            <a:picLocks noChangeAspect="1"/>
          </p:cNvPicPr>
          <p:nvPr/>
        </p:nvPicPr>
        <p:blipFill>
          <a:blip r:embed="rId4"/>
          <a:stretch>
            <a:fillRect/>
          </a:stretch>
        </p:blipFill>
        <p:spPr>
          <a:xfrm>
            <a:off x="5940105" y="1149413"/>
            <a:ext cx="4826248" cy="3435527"/>
          </a:xfrm>
          <a:prstGeom prst="rect">
            <a:avLst/>
          </a:prstGeom>
        </p:spPr>
      </p:pic>
    </p:spTree>
    <p:extLst>
      <p:ext uri="{BB962C8B-B14F-4D97-AF65-F5344CB8AC3E}">
        <p14:creationId xmlns:p14="http://schemas.microsoft.com/office/powerpoint/2010/main" val="343934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C5EE7-162C-C226-CC04-077D32384037}"/>
              </a:ext>
            </a:extLst>
          </p:cNvPr>
          <p:cNvSpPr>
            <a:spLocks noGrp="1"/>
          </p:cNvSpPr>
          <p:nvPr>
            <p:ph idx="1"/>
          </p:nvPr>
        </p:nvSpPr>
        <p:spPr>
          <a:xfrm>
            <a:off x="901578" y="801277"/>
            <a:ext cx="10231478" cy="735293"/>
          </a:xfrm>
        </p:spPr>
        <p:txBody>
          <a:bodyPr>
            <a:normAutofit/>
          </a:bodyPr>
          <a:lstStyle/>
          <a:p>
            <a:pPr algn="just"/>
            <a:r>
              <a:rPr lang="en-US" sz="2000" b="0" i="0" dirty="0">
                <a:solidFill>
                  <a:srgbClr val="000000"/>
                </a:solidFill>
                <a:effectLst/>
                <a:latin typeface="Tw Cen MT (Body)"/>
              </a:rPr>
              <a:t>As it can be seen, the sales reported by the older stores is higher than the relatively newer stores (except for the 1998 established store).</a:t>
            </a:r>
            <a:endParaRPr lang="en-US" sz="2000" dirty="0">
              <a:latin typeface="Tw Cen MT (Body)"/>
            </a:endParaRPr>
          </a:p>
        </p:txBody>
      </p:sp>
      <p:pic>
        <p:nvPicPr>
          <p:cNvPr id="5" name="Picture 4">
            <a:extLst>
              <a:ext uri="{FF2B5EF4-FFF2-40B4-BE49-F238E27FC236}">
                <a16:creationId xmlns:a16="http://schemas.microsoft.com/office/drawing/2014/main" id="{E2F20BB8-45E8-4850-77EC-BA521D1BD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350" y="1074656"/>
            <a:ext cx="7123130" cy="5698503"/>
          </a:xfrm>
          <a:prstGeom prst="rect">
            <a:avLst/>
          </a:prstGeom>
        </p:spPr>
      </p:pic>
    </p:spTree>
    <p:extLst>
      <p:ext uri="{BB962C8B-B14F-4D97-AF65-F5344CB8AC3E}">
        <p14:creationId xmlns:p14="http://schemas.microsoft.com/office/powerpoint/2010/main" val="20246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D28B5-7B18-E6A4-29F3-A3AAB806F5A9}"/>
              </a:ext>
            </a:extLst>
          </p:cNvPr>
          <p:cNvSpPr>
            <a:spLocks noGrp="1"/>
          </p:cNvSpPr>
          <p:nvPr>
            <p:ph idx="1"/>
          </p:nvPr>
        </p:nvSpPr>
        <p:spPr>
          <a:xfrm>
            <a:off x="1024128" y="848412"/>
            <a:ext cx="9720073" cy="5460948"/>
          </a:xfrm>
        </p:spPr>
        <p:txBody>
          <a:bodyPr>
            <a:normAutofit fontScale="92500" lnSpcReduction="20000"/>
          </a:bodyPr>
          <a:lstStyle/>
          <a:p>
            <a:r>
              <a:rPr lang="en-US" dirty="0" err="1"/>
              <a:t>Edad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r>
              <a:rPr lang="en-US" dirty="0">
                <a:latin typeface="Tw Cen MT (Body)"/>
              </a:rPr>
              <a:t>As we can see, majority of the stores are of type 1 supermarket distributed over various location tiers.</a:t>
            </a:r>
          </a:p>
          <a:p>
            <a:pPr algn="l"/>
            <a:r>
              <a:rPr lang="en-US" dirty="0">
                <a:latin typeface="Tw Cen MT (Body)"/>
              </a:rPr>
              <a:t>Supermarket type 2 and 3 are confined to only tier 3 locations. Very small section of the stores are actually grocery stores</a:t>
            </a:r>
            <a:r>
              <a:rPr lang="en-US" b="0" i="0" dirty="0">
                <a:solidFill>
                  <a:srgbClr val="000000"/>
                </a:solidFill>
                <a:effectLst/>
                <a:latin typeface="Tw Cen MT (Body)"/>
              </a:rPr>
              <a:t>.</a:t>
            </a:r>
          </a:p>
          <a:p>
            <a:endParaRPr lang="en-US" dirty="0"/>
          </a:p>
        </p:txBody>
      </p:sp>
      <p:pic>
        <p:nvPicPr>
          <p:cNvPr id="5" name="Picture 4">
            <a:extLst>
              <a:ext uri="{FF2B5EF4-FFF2-40B4-BE49-F238E27FC236}">
                <a16:creationId xmlns:a16="http://schemas.microsoft.com/office/drawing/2014/main" id="{D7197DE1-24B7-3225-52CD-21C36B3E4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20" y="607637"/>
            <a:ext cx="10011266" cy="4473412"/>
          </a:xfrm>
          <a:prstGeom prst="rect">
            <a:avLst/>
          </a:prstGeom>
        </p:spPr>
      </p:pic>
    </p:spTree>
    <p:extLst>
      <p:ext uri="{BB962C8B-B14F-4D97-AF65-F5344CB8AC3E}">
        <p14:creationId xmlns:p14="http://schemas.microsoft.com/office/powerpoint/2010/main" val="111351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1E6B-889D-781E-9253-848FE8E69920}"/>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0A963C8-ED9F-2A26-3444-6DB3CE8648CF}"/>
              </a:ext>
            </a:extLst>
          </p:cNvPr>
          <p:cNvSpPr>
            <a:spLocks noGrp="1"/>
          </p:cNvSpPr>
          <p:nvPr>
            <p:ph idx="1"/>
          </p:nvPr>
        </p:nvSpPr>
        <p:spPr/>
        <p:txBody>
          <a:bodyPr>
            <a:normAutofit/>
          </a:bodyPr>
          <a:lstStyle/>
          <a:p>
            <a:pPr algn="just">
              <a:buFont typeface="Arial" panose="020B0604020202020204" pitchFamily="34" charset="0"/>
              <a:buChar char="•"/>
            </a:pPr>
            <a:r>
              <a:rPr lang="en-US" sz="2400" dirty="0"/>
              <a:t>In today's world big malls and marts record sales data of individual items for predicting future demand and inventory management.</a:t>
            </a:r>
          </a:p>
          <a:p>
            <a:pPr algn="just">
              <a:buFont typeface="Arial" panose="020B0604020202020204" pitchFamily="34" charset="0"/>
              <a:buChar char="•"/>
            </a:pPr>
            <a:r>
              <a:rPr lang="en-US" sz="2400" dirty="0"/>
              <a:t>This data Stores a large number of attributes of the item as well as individual customer data together in a data warehouse.</a:t>
            </a:r>
          </a:p>
          <a:p>
            <a:pPr algn="just">
              <a:buFont typeface="Arial" panose="020B0604020202020204" pitchFamily="34" charset="0"/>
              <a:buChar char="•"/>
            </a:pPr>
            <a:r>
              <a:rPr lang="en-US" sz="2400" dirty="0"/>
              <a:t>This data is mined for detecting frequent patterns as well as anomalies.</a:t>
            </a:r>
          </a:p>
          <a:p>
            <a:pPr algn="just">
              <a:buFont typeface="Arial" panose="020B0604020202020204" pitchFamily="34" charset="0"/>
              <a:buChar char="•"/>
            </a:pPr>
            <a:r>
              <a:rPr lang="en-US" sz="2400" dirty="0"/>
              <a:t>This data can be used for forecasting future sales volume with the help of random forests and multiple linear regression model</a:t>
            </a:r>
          </a:p>
        </p:txBody>
      </p:sp>
    </p:spTree>
    <p:extLst>
      <p:ext uri="{BB962C8B-B14F-4D97-AF65-F5344CB8AC3E}">
        <p14:creationId xmlns:p14="http://schemas.microsoft.com/office/powerpoint/2010/main" val="270020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1558E-9FB1-E04C-EB18-41BB84712FFB}"/>
              </a:ext>
            </a:extLst>
          </p:cNvPr>
          <p:cNvSpPr>
            <a:spLocks noGrp="1"/>
          </p:cNvSpPr>
          <p:nvPr>
            <p:ph idx="1"/>
          </p:nvPr>
        </p:nvSpPr>
        <p:spPr>
          <a:xfrm>
            <a:off x="1024128" y="801278"/>
            <a:ext cx="9720073" cy="5929460"/>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lgn="just">
              <a:buNone/>
            </a:pPr>
            <a:r>
              <a:rPr lang="en-US" sz="2000" dirty="0"/>
              <a:t>As we can see, tier 3 locations seem to be selling better than both tier 2 and tier 1. It is also to be noted that tier 3 has more number of stores in it. Hence, the sales are better too.</a:t>
            </a:r>
          </a:p>
        </p:txBody>
      </p:sp>
      <p:pic>
        <p:nvPicPr>
          <p:cNvPr id="5" name="Picture 4">
            <a:extLst>
              <a:ext uri="{FF2B5EF4-FFF2-40B4-BE49-F238E27FC236}">
                <a16:creationId xmlns:a16="http://schemas.microsoft.com/office/drawing/2014/main" id="{C14B00FF-745B-8E5D-C6D0-481544322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500" y="51094"/>
            <a:ext cx="7372329" cy="5823058"/>
          </a:xfrm>
          <a:prstGeom prst="rect">
            <a:avLst/>
          </a:prstGeom>
        </p:spPr>
      </p:pic>
    </p:spTree>
    <p:extLst>
      <p:ext uri="{BB962C8B-B14F-4D97-AF65-F5344CB8AC3E}">
        <p14:creationId xmlns:p14="http://schemas.microsoft.com/office/powerpoint/2010/main" val="2976623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E2C9E-80E1-5D48-CBCE-F4AC65FC74E6}"/>
              </a:ext>
            </a:extLst>
          </p:cNvPr>
          <p:cNvSpPr>
            <a:spLocks noGrp="1"/>
          </p:cNvSpPr>
          <p:nvPr>
            <p:ph idx="1"/>
          </p:nvPr>
        </p:nvSpPr>
        <p:spPr>
          <a:xfrm>
            <a:off x="901580" y="2344918"/>
            <a:ext cx="3883504" cy="1586060"/>
          </a:xfrm>
        </p:spPr>
        <p:txBody>
          <a:bodyPr>
            <a:normAutofit/>
          </a:bodyPr>
          <a:lstStyle/>
          <a:p>
            <a:pPr algn="just"/>
            <a:r>
              <a:rPr lang="en-US" sz="2000" b="1" i="0" dirty="0">
                <a:solidFill>
                  <a:srgbClr val="000000"/>
                </a:solidFill>
                <a:effectLst/>
                <a:latin typeface="Tw Cen MT (Body)"/>
              </a:rPr>
              <a:t>'Item MRP</a:t>
            </a:r>
            <a:r>
              <a:rPr lang="en-US" sz="2000" b="0" i="0" dirty="0">
                <a:solidFill>
                  <a:srgbClr val="000000"/>
                </a:solidFill>
                <a:effectLst/>
                <a:latin typeface="Tw Cen MT (Body)"/>
              </a:rPr>
              <a:t>' has a high positive correlation with </a:t>
            </a:r>
            <a:r>
              <a:rPr lang="en-US" sz="2000" b="1" i="0" dirty="0">
                <a:solidFill>
                  <a:srgbClr val="000000"/>
                </a:solidFill>
                <a:effectLst/>
                <a:latin typeface="Tw Cen MT (Body)"/>
              </a:rPr>
              <a:t>'Item Outlet Sales</a:t>
            </a:r>
            <a:r>
              <a:rPr lang="en-US" sz="2000" b="0" i="0" dirty="0">
                <a:solidFill>
                  <a:srgbClr val="000000"/>
                </a:solidFill>
                <a:effectLst/>
                <a:latin typeface="Tw Cen MT (Body)"/>
              </a:rPr>
              <a:t>', this indicates that items with a higher maximum retail price tend to have higher sales.</a:t>
            </a:r>
            <a:endParaRPr lang="en-US" sz="2000" dirty="0">
              <a:latin typeface="Tw Cen MT (Body)"/>
            </a:endParaRPr>
          </a:p>
        </p:txBody>
      </p:sp>
      <p:pic>
        <p:nvPicPr>
          <p:cNvPr id="7" name="Picture 6">
            <a:extLst>
              <a:ext uri="{FF2B5EF4-FFF2-40B4-BE49-F238E27FC236}">
                <a16:creationId xmlns:a16="http://schemas.microsoft.com/office/drawing/2014/main" id="{5FDC6C0F-4C43-155C-8D49-3DB17DEE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32" y="377070"/>
            <a:ext cx="7152590" cy="5722071"/>
          </a:xfrm>
          <a:prstGeom prst="rect">
            <a:avLst/>
          </a:prstGeom>
        </p:spPr>
      </p:pic>
    </p:spTree>
    <p:extLst>
      <p:ext uri="{BB962C8B-B14F-4D97-AF65-F5344CB8AC3E}">
        <p14:creationId xmlns:p14="http://schemas.microsoft.com/office/powerpoint/2010/main" val="256945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9196-B110-1CAD-4FC4-7EA157C09BF6}"/>
              </a:ext>
            </a:extLst>
          </p:cNvPr>
          <p:cNvSpPr>
            <a:spLocks noGrp="1"/>
          </p:cNvSpPr>
          <p:nvPr>
            <p:ph type="title"/>
          </p:nvPr>
        </p:nvSpPr>
        <p:spPr/>
        <p:txBody>
          <a:bodyPr/>
          <a:lstStyle/>
          <a:p>
            <a:r>
              <a:rPr lang="en-US" dirty="0"/>
              <a:t>Changing categorical to numerical</a:t>
            </a:r>
          </a:p>
        </p:txBody>
      </p:sp>
      <p:sp>
        <p:nvSpPr>
          <p:cNvPr id="3" name="Content Placeholder 2">
            <a:extLst>
              <a:ext uri="{FF2B5EF4-FFF2-40B4-BE49-F238E27FC236}">
                <a16:creationId xmlns:a16="http://schemas.microsoft.com/office/drawing/2014/main" id="{CADD7DD6-1964-9036-2587-F7FE35627C40}"/>
              </a:ext>
            </a:extLst>
          </p:cNvPr>
          <p:cNvSpPr>
            <a:spLocks noGrp="1"/>
          </p:cNvSpPr>
          <p:nvPr>
            <p:ph idx="1"/>
          </p:nvPr>
        </p:nvSpPr>
        <p:spPr>
          <a:xfrm>
            <a:off x="876693" y="1960775"/>
            <a:ext cx="6202838" cy="4348585"/>
          </a:xfrm>
        </p:spPr>
        <p:txBody>
          <a:bodyPr>
            <a:normAutofit/>
          </a:bodyPr>
          <a:lstStyle/>
          <a:p>
            <a:pPr algn="just"/>
            <a:r>
              <a:rPr lang="en-US" sz="2000" dirty="0"/>
              <a:t>Converting categorical data into numerical format is a common preprocessing step in machine learning. Two popular techniques for doing this are label encoding and one-hot encoding</a:t>
            </a:r>
          </a:p>
          <a:p>
            <a:pPr marL="457200" indent="-457200">
              <a:buFont typeface="+mj-lt"/>
              <a:buAutoNum type="arabicPeriod"/>
            </a:pPr>
            <a:r>
              <a:rPr lang="en-US" sz="2000" b="1" dirty="0"/>
              <a:t>Label Encoding</a:t>
            </a:r>
            <a:r>
              <a:rPr lang="en-US" sz="2000" dirty="0"/>
              <a:t>:</a:t>
            </a:r>
            <a:br>
              <a:rPr lang="en-US" sz="2000" dirty="0"/>
            </a:br>
            <a:r>
              <a:rPr lang="en-US" sz="2000" dirty="0"/>
              <a:t>Label encoding assigns a unique integer to each category of a given feature. It is particularly useful for ordinal data where the order matters.</a:t>
            </a:r>
          </a:p>
          <a:p>
            <a:pPr marL="457200" indent="-457200">
              <a:buFont typeface="+mj-lt"/>
              <a:buAutoNum type="arabicPeriod" startAt="2"/>
            </a:pPr>
            <a:r>
              <a:rPr lang="en-US" sz="2000" b="1" dirty="0"/>
              <a:t>One-Hot Encoding:</a:t>
            </a:r>
            <a:br>
              <a:rPr lang="en-US" sz="2000" b="1" dirty="0"/>
            </a:br>
            <a:r>
              <a:rPr lang="en-US" sz="2000" dirty="0"/>
              <a:t>One-hot encoding creates binary columns for each category and returns a matrix with binary values representing the presence of each category. It is suitable for nominal data where no ordinal relationship exists.</a:t>
            </a:r>
          </a:p>
        </p:txBody>
      </p:sp>
      <p:pic>
        <p:nvPicPr>
          <p:cNvPr id="6" name="Picture 5">
            <a:extLst>
              <a:ext uri="{FF2B5EF4-FFF2-40B4-BE49-F238E27FC236}">
                <a16:creationId xmlns:a16="http://schemas.microsoft.com/office/drawing/2014/main" id="{1AF2F146-E483-FBA9-233C-7886F23EFB82}"/>
              </a:ext>
            </a:extLst>
          </p:cNvPr>
          <p:cNvPicPr>
            <a:picLocks noChangeAspect="1"/>
          </p:cNvPicPr>
          <p:nvPr/>
        </p:nvPicPr>
        <p:blipFill>
          <a:blip r:embed="rId2"/>
          <a:stretch>
            <a:fillRect/>
          </a:stretch>
        </p:blipFill>
        <p:spPr>
          <a:xfrm>
            <a:off x="7561550" y="3429000"/>
            <a:ext cx="4004652" cy="1042307"/>
          </a:xfrm>
          <a:prstGeom prst="rect">
            <a:avLst/>
          </a:prstGeom>
        </p:spPr>
      </p:pic>
      <p:pic>
        <p:nvPicPr>
          <p:cNvPr id="8" name="Picture 7">
            <a:extLst>
              <a:ext uri="{FF2B5EF4-FFF2-40B4-BE49-F238E27FC236}">
                <a16:creationId xmlns:a16="http://schemas.microsoft.com/office/drawing/2014/main" id="{0C20C334-E969-0740-2716-F2C8827F3AF0}"/>
              </a:ext>
            </a:extLst>
          </p:cNvPr>
          <p:cNvPicPr>
            <a:picLocks noChangeAspect="1"/>
          </p:cNvPicPr>
          <p:nvPr/>
        </p:nvPicPr>
        <p:blipFill>
          <a:blip r:embed="rId3"/>
          <a:stretch>
            <a:fillRect/>
          </a:stretch>
        </p:blipFill>
        <p:spPr>
          <a:xfrm>
            <a:off x="6645898" y="5103108"/>
            <a:ext cx="5364178" cy="496413"/>
          </a:xfrm>
          <a:prstGeom prst="rect">
            <a:avLst/>
          </a:prstGeom>
        </p:spPr>
      </p:pic>
    </p:spTree>
    <p:extLst>
      <p:ext uri="{BB962C8B-B14F-4D97-AF65-F5344CB8AC3E}">
        <p14:creationId xmlns:p14="http://schemas.microsoft.com/office/powerpoint/2010/main" val="29584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CFEB-37A1-25F3-791D-41CA41BCDCB2}"/>
              </a:ext>
            </a:extLst>
          </p:cNvPr>
          <p:cNvSpPr>
            <a:spLocks noGrp="1"/>
          </p:cNvSpPr>
          <p:nvPr>
            <p:ph type="title"/>
          </p:nvPr>
        </p:nvSpPr>
        <p:spPr/>
        <p:txBody>
          <a:bodyPr/>
          <a:lstStyle/>
          <a:p>
            <a:r>
              <a:rPr lang="en-US" dirty="0"/>
              <a:t>Linear regression</a:t>
            </a:r>
          </a:p>
        </p:txBody>
      </p:sp>
      <p:pic>
        <p:nvPicPr>
          <p:cNvPr id="5" name="Content Placeholder 4">
            <a:extLst>
              <a:ext uri="{FF2B5EF4-FFF2-40B4-BE49-F238E27FC236}">
                <a16:creationId xmlns:a16="http://schemas.microsoft.com/office/drawing/2014/main" id="{C51C6845-4F46-B92E-E2C5-6C36EABE122C}"/>
              </a:ext>
            </a:extLst>
          </p:cNvPr>
          <p:cNvPicPr>
            <a:picLocks noGrp="1" noChangeAspect="1"/>
          </p:cNvPicPr>
          <p:nvPr>
            <p:ph idx="1"/>
          </p:nvPr>
        </p:nvPicPr>
        <p:blipFill>
          <a:blip r:embed="rId2"/>
          <a:stretch>
            <a:fillRect/>
          </a:stretch>
        </p:blipFill>
        <p:spPr>
          <a:xfrm>
            <a:off x="6724379" y="585216"/>
            <a:ext cx="4443493" cy="3143235"/>
          </a:xfrm>
        </p:spPr>
      </p:pic>
      <p:sp>
        <p:nvSpPr>
          <p:cNvPr id="6" name="TextBox 5">
            <a:extLst>
              <a:ext uri="{FF2B5EF4-FFF2-40B4-BE49-F238E27FC236}">
                <a16:creationId xmlns:a16="http://schemas.microsoft.com/office/drawing/2014/main" id="{CD6C7579-9DE4-CFAC-D807-A80C56FB9080}"/>
              </a:ext>
            </a:extLst>
          </p:cNvPr>
          <p:cNvSpPr txBox="1"/>
          <p:nvPr/>
        </p:nvSpPr>
        <p:spPr>
          <a:xfrm>
            <a:off x="1024128" y="1989056"/>
            <a:ext cx="5433441" cy="2554545"/>
          </a:xfrm>
          <a:prstGeom prst="rect">
            <a:avLst/>
          </a:prstGeom>
          <a:noFill/>
        </p:spPr>
        <p:txBody>
          <a:bodyPr wrap="square" rtlCol="0">
            <a:spAutoFit/>
          </a:bodyPr>
          <a:lstStyle/>
          <a:p>
            <a:pPr algn="just"/>
            <a:r>
              <a:rPr lang="en-US" sz="2000" dirty="0"/>
              <a:t>Linear regression is a supervised machine learning algorithm that models the relationship between a dependent variable and one or more independent variables by fitting a linear equation to observed data.</a:t>
            </a:r>
          </a:p>
          <a:p>
            <a:pPr algn="just"/>
            <a:endParaRPr lang="en-US" sz="2000" dirty="0"/>
          </a:p>
          <a:p>
            <a:pPr algn="just"/>
            <a:r>
              <a:rPr lang="en-US" sz="2000" dirty="0"/>
              <a:t>We applied Linear Regression Model in our dataset:</a:t>
            </a:r>
          </a:p>
        </p:txBody>
      </p:sp>
      <p:pic>
        <p:nvPicPr>
          <p:cNvPr id="8" name="Picture 7">
            <a:extLst>
              <a:ext uri="{FF2B5EF4-FFF2-40B4-BE49-F238E27FC236}">
                <a16:creationId xmlns:a16="http://schemas.microsoft.com/office/drawing/2014/main" id="{02A2C289-12D5-900C-BE6B-3BD5C392F53E}"/>
              </a:ext>
            </a:extLst>
          </p:cNvPr>
          <p:cNvPicPr>
            <a:picLocks noChangeAspect="1"/>
          </p:cNvPicPr>
          <p:nvPr/>
        </p:nvPicPr>
        <p:blipFill>
          <a:blip r:embed="rId3"/>
          <a:stretch>
            <a:fillRect/>
          </a:stretch>
        </p:blipFill>
        <p:spPr>
          <a:xfrm>
            <a:off x="6638143" y="3751975"/>
            <a:ext cx="4443493" cy="3106025"/>
          </a:xfrm>
          <a:prstGeom prst="rect">
            <a:avLst/>
          </a:prstGeom>
        </p:spPr>
      </p:pic>
      <p:pic>
        <p:nvPicPr>
          <p:cNvPr id="10" name="Picture 9">
            <a:extLst>
              <a:ext uri="{FF2B5EF4-FFF2-40B4-BE49-F238E27FC236}">
                <a16:creationId xmlns:a16="http://schemas.microsoft.com/office/drawing/2014/main" id="{F6EB6D1D-4D79-89EF-D8F7-D1658C30267D}"/>
              </a:ext>
            </a:extLst>
          </p:cNvPr>
          <p:cNvPicPr>
            <a:picLocks noChangeAspect="1"/>
          </p:cNvPicPr>
          <p:nvPr/>
        </p:nvPicPr>
        <p:blipFill>
          <a:blip r:embed="rId4"/>
          <a:stretch>
            <a:fillRect/>
          </a:stretch>
        </p:blipFill>
        <p:spPr>
          <a:xfrm>
            <a:off x="1110364" y="4543601"/>
            <a:ext cx="3367180" cy="828433"/>
          </a:xfrm>
          <a:prstGeom prst="rect">
            <a:avLst/>
          </a:prstGeom>
        </p:spPr>
      </p:pic>
    </p:spTree>
    <p:extLst>
      <p:ext uri="{BB962C8B-B14F-4D97-AF65-F5344CB8AC3E}">
        <p14:creationId xmlns:p14="http://schemas.microsoft.com/office/powerpoint/2010/main" val="114101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272D1C3-25A9-6E41-BD5C-773BD8E2EBDB}"/>
              </a:ext>
            </a:extLst>
          </p:cNvPr>
          <p:cNvPicPr>
            <a:picLocks noGrp="1" noChangeAspect="1"/>
          </p:cNvPicPr>
          <p:nvPr>
            <p:ph idx="1"/>
          </p:nvPr>
        </p:nvPicPr>
        <p:blipFill>
          <a:blip r:embed="rId2"/>
          <a:stretch>
            <a:fillRect/>
          </a:stretch>
        </p:blipFill>
        <p:spPr>
          <a:xfrm>
            <a:off x="5514682" y="1928474"/>
            <a:ext cx="5336608" cy="3633340"/>
          </a:xfrm>
        </p:spPr>
      </p:pic>
      <p:sp>
        <p:nvSpPr>
          <p:cNvPr id="16" name="TextBox 15">
            <a:extLst>
              <a:ext uri="{FF2B5EF4-FFF2-40B4-BE49-F238E27FC236}">
                <a16:creationId xmlns:a16="http://schemas.microsoft.com/office/drawing/2014/main" id="{C1966DEA-9ED9-9235-61E1-3782FFC33DBB}"/>
              </a:ext>
            </a:extLst>
          </p:cNvPr>
          <p:cNvSpPr txBox="1"/>
          <p:nvPr/>
        </p:nvSpPr>
        <p:spPr>
          <a:xfrm>
            <a:off x="876693" y="2384982"/>
            <a:ext cx="4637989" cy="2308324"/>
          </a:xfrm>
          <a:prstGeom prst="rect">
            <a:avLst/>
          </a:prstGeom>
          <a:noFill/>
        </p:spPr>
        <p:txBody>
          <a:bodyPr wrap="square" rtlCol="0">
            <a:spAutoFit/>
          </a:bodyPr>
          <a:lstStyle/>
          <a:p>
            <a:pPr algn="just"/>
            <a:r>
              <a:rPr lang="en-US" dirty="0"/>
              <a:t>The positive values are attributes with positive coefficients and negative values are attributes with negative coefficients.</a:t>
            </a:r>
          </a:p>
          <a:p>
            <a:pPr algn="just"/>
            <a:endParaRPr lang="en-US" dirty="0"/>
          </a:p>
          <a:p>
            <a:pPr algn="just"/>
            <a:r>
              <a:rPr lang="en-US" dirty="0"/>
              <a:t>There are minor values between positive and negative coefficients. This indicates that the center attributes do not provide significant information.</a:t>
            </a:r>
          </a:p>
        </p:txBody>
      </p:sp>
    </p:spTree>
    <p:extLst>
      <p:ext uri="{BB962C8B-B14F-4D97-AF65-F5344CB8AC3E}">
        <p14:creationId xmlns:p14="http://schemas.microsoft.com/office/powerpoint/2010/main" val="4056740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4782-A7F7-E529-4D37-6DA66DA8937A}"/>
              </a:ext>
            </a:extLst>
          </p:cNvPr>
          <p:cNvSpPr>
            <a:spLocks noGrp="1"/>
          </p:cNvSpPr>
          <p:nvPr>
            <p:ph type="title"/>
          </p:nvPr>
        </p:nvSpPr>
        <p:spPr/>
        <p:txBody>
          <a:bodyPr/>
          <a:lstStyle/>
          <a:p>
            <a:r>
              <a:rPr lang="en-US" dirty="0"/>
              <a:t>Decision Tree </a:t>
            </a:r>
          </a:p>
        </p:txBody>
      </p:sp>
      <p:sp>
        <p:nvSpPr>
          <p:cNvPr id="3" name="Content Placeholder 2">
            <a:extLst>
              <a:ext uri="{FF2B5EF4-FFF2-40B4-BE49-F238E27FC236}">
                <a16:creationId xmlns:a16="http://schemas.microsoft.com/office/drawing/2014/main" id="{2D4FCCDD-CCAA-9092-E54E-8FA0F2A83E51}"/>
              </a:ext>
            </a:extLst>
          </p:cNvPr>
          <p:cNvSpPr>
            <a:spLocks noGrp="1"/>
          </p:cNvSpPr>
          <p:nvPr>
            <p:ph idx="1"/>
          </p:nvPr>
        </p:nvSpPr>
        <p:spPr>
          <a:xfrm>
            <a:off x="1024128" y="1984342"/>
            <a:ext cx="5942280" cy="4023360"/>
          </a:xfrm>
        </p:spPr>
        <p:txBody>
          <a:bodyPr>
            <a:normAutofit/>
          </a:bodyPr>
          <a:lstStyle/>
          <a:p>
            <a:pPr marL="0" indent="0" algn="just">
              <a:buNone/>
            </a:pPr>
            <a:r>
              <a:rPr lang="en-US" sz="2000" dirty="0"/>
              <a:t>A decision tree is a supervised machine learning algorithm that uses a tree-like graph of decisions and their possible consequences to make predictions or classify data.</a:t>
            </a:r>
          </a:p>
          <a:p>
            <a:pPr marL="0" indent="0" algn="just">
              <a:buNone/>
            </a:pPr>
            <a:r>
              <a:rPr lang="en-US" sz="2000" dirty="0"/>
              <a:t>We applied Decision Tree Regressor in our dataset:</a:t>
            </a:r>
          </a:p>
        </p:txBody>
      </p:sp>
      <p:pic>
        <p:nvPicPr>
          <p:cNvPr id="5" name="Picture 4">
            <a:extLst>
              <a:ext uri="{FF2B5EF4-FFF2-40B4-BE49-F238E27FC236}">
                <a16:creationId xmlns:a16="http://schemas.microsoft.com/office/drawing/2014/main" id="{F941B826-69F8-D2D3-C17A-B5772BECC4DB}"/>
              </a:ext>
            </a:extLst>
          </p:cNvPr>
          <p:cNvPicPr>
            <a:picLocks noChangeAspect="1"/>
          </p:cNvPicPr>
          <p:nvPr/>
        </p:nvPicPr>
        <p:blipFill>
          <a:blip r:embed="rId2"/>
          <a:stretch>
            <a:fillRect/>
          </a:stretch>
        </p:blipFill>
        <p:spPr>
          <a:xfrm>
            <a:off x="7741849" y="1408091"/>
            <a:ext cx="3689974" cy="5187994"/>
          </a:xfrm>
          <a:prstGeom prst="rect">
            <a:avLst/>
          </a:prstGeom>
        </p:spPr>
      </p:pic>
      <p:pic>
        <p:nvPicPr>
          <p:cNvPr id="7" name="Picture 6">
            <a:extLst>
              <a:ext uri="{FF2B5EF4-FFF2-40B4-BE49-F238E27FC236}">
                <a16:creationId xmlns:a16="http://schemas.microsoft.com/office/drawing/2014/main" id="{455234C9-DC31-F417-C490-DE1535A8D8E6}"/>
              </a:ext>
            </a:extLst>
          </p:cNvPr>
          <p:cNvPicPr>
            <a:picLocks noChangeAspect="1"/>
          </p:cNvPicPr>
          <p:nvPr/>
        </p:nvPicPr>
        <p:blipFill>
          <a:blip r:embed="rId3"/>
          <a:stretch>
            <a:fillRect/>
          </a:stretch>
        </p:blipFill>
        <p:spPr>
          <a:xfrm>
            <a:off x="1024128" y="3902345"/>
            <a:ext cx="3508918" cy="750663"/>
          </a:xfrm>
          <a:prstGeom prst="rect">
            <a:avLst/>
          </a:prstGeom>
        </p:spPr>
      </p:pic>
    </p:spTree>
    <p:extLst>
      <p:ext uri="{BB962C8B-B14F-4D97-AF65-F5344CB8AC3E}">
        <p14:creationId xmlns:p14="http://schemas.microsoft.com/office/powerpoint/2010/main" val="2207427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C2F2-64C0-7D2C-EBCD-1EA4C8DE5EEE}"/>
              </a:ext>
            </a:extLst>
          </p:cNvPr>
          <p:cNvSpPr>
            <a:spLocks noGrp="1"/>
          </p:cNvSpPr>
          <p:nvPr>
            <p:ph type="title"/>
          </p:nvPr>
        </p:nvSpPr>
        <p:spPr/>
        <p:txBody>
          <a:bodyPr/>
          <a:lstStyle/>
          <a:p>
            <a:r>
              <a:rPr lang="en-US" dirty="0"/>
              <a:t>RANDOM FOREST</a:t>
            </a:r>
          </a:p>
        </p:txBody>
      </p:sp>
      <p:pic>
        <p:nvPicPr>
          <p:cNvPr id="5" name="Content Placeholder 4">
            <a:extLst>
              <a:ext uri="{FF2B5EF4-FFF2-40B4-BE49-F238E27FC236}">
                <a16:creationId xmlns:a16="http://schemas.microsoft.com/office/drawing/2014/main" id="{9AE22D80-7C2D-4ED7-B55B-929F9CD61F67}"/>
              </a:ext>
            </a:extLst>
          </p:cNvPr>
          <p:cNvPicPr>
            <a:picLocks noGrp="1" noChangeAspect="1"/>
          </p:cNvPicPr>
          <p:nvPr>
            <p:ph idx="1"/>
          </p:nvPr>
        </p:nvPicPr>
        <p:blipFill>
          <a:blip r:embed="rId2"/>
          <a:stretch>
            <a:fillRect/>
          </a:stretch>
        </p:blipFill>
        <p:spPr>
          <a:xfrm>
            <a:off x="7540754" y="1193622"/>
            <a:ext cx="4016508" cy="5463378"/>
          </a:xfrm>
        </p:spPr>
      </p:pic>
      <p:pic>
        <p:nvPicPr>
          <p:cNvPr id="8" name="Picture 7">
            <a:extLst>
              <a:ext uri="{FF2B5EF4-FFF2-40B4-BE49-F238E27FC236}">
                <a16:creationId xmlns:a16="http://schemas.microsoft.com/office/drawing/2014/main" id="{2BA50D28-E935-48FA-795D-6239E9527866}"/>
              </a:ext>
            </a:extLst>
          </p:cNvPr>
          <p:cNvPicPr>
            <a:picLocks noChangeAspect="1"/>
          </p:cNvPicPr>
          <p:nvPr/>
        </p:nvPicPr>
        <p:blipFill>
          <a:blip r:embed="rId3"/>
          <a:stretch>
            <a:fillRect/>
          </a:stretch>
        </p:blipFill>
        <p:spPr>
          <a:xfrm>
            <a:off x="1206632" y="4216971"/>
            <a:ext cx="2753484" cy="550696"/>
          </a:xfrm>
          <a:prstGeom prst="rect">
            <a:avLst/>
          </a:prstGeom>
        </p:spPr>
      </p:pic>
      <p:sp>
        <p:nvSpPr>
          <p:cNvPr id="9" name="TextBox 8">
            <a:extLst>
              <a:ext uri="{FF2B5EF4-FFF2-40B4-BE49-F238E27FC236}">
                <a16:creationId xmlns:a16="http://schemas.microsoft.com/office/drawing/2014/main" id="{9EED6A25-5694-87DB-C546-75FE40854ED7}"/>
              </a:ext>
            </a:extLst>
          </p:cNvPr>
          <p:cNvSpPr txBox="1"/>
          <p:nvPr/>
        </p:nvSpPr>
        <p:spPr>
          <a:xfrm>
            <a:off x="1121790" y="1970202"/>
            <a:ext cx="5505253" cy="2246769"/>
          </a:xfrm>
          <a:prstGeom prst="rect">
            <a:avLst/>
          </a:prstGeom>
          <a:noFill/>
        </p:spPr>
        <p:txBody>
          <a:bodyPr wrap="square" rtlCol="0">
            <a:spAutoFit/>
          </a:bodyPr>
          <a:lstStyle/>
          <a:p>
            <a:pPr algn="just"/>
            <a:r>
              <a:rPr lang="en-US" sz="2000" dirty="0"/>
              <a:t>Random Forest is an ensemble learning method that combines multiple decision trees to create a more accurate and robust prediction model.</a:t>
            </a:r>
          </a:p>
          <a:p>
            <a:pPr algn="just"/>
            <a:endParaRPr lang="en-US" sz="2000" dirty="0"/>
          </a:p>
          <a:p>
            <a:pPr algn="just"/>
            <a:endParaRPr lang="en-US" sz="2000" dirty="0"/>
          </a:p>
          <a:p>
            <a:pPr algn="just"/>
            <a:r>
              <a:rPr lang="en-US" sz="2000" dirty="0"/>
              <a:t>We applied Random Forest Regressor in our dataset:</a:t>
            </a:r>
          </a:p>
        </p:txBody>
      </p:sp>
    </p:spTree>
    <p:extLst>
      <p:ext uri="{BB962C8B-B14F-4D97-AF65-F5344CB8AC3E}">
        <p14:creationId xmlns:p14="http://schemas.microsoft.com/office/powerpoint/2010/main" val="1169176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64B8-A034-46DA-DF76-90D31F65BB96}"/>
              </a:ext>
            </a:extLst>
          </p:cNvPr>
          <p:cNvSpPr>
            <a:spLocks noGrp="1"/>
          </p:cNvSpPr>
          <p:nvPr>
            <p:ph type="title"/>
          </p:nvPr>
        </p:nvSpPr>
        <p:spPr/>
        <p:txBody>
          <a:bodyPr/>
          <a:lstStyle/>
          <a:p>
            <a:r>
              <a:rPr lang="en-US" dirty="0"/>
              <a:t> k-Nearest Neighbors (k-NN)</a:t>
            </a:r>
          </a:p>
        </p:txBody>
      </p:sp>
      <p:sp>
        <p:nvSpPr>
          <p:cNvPr id="3" name="Content Placeholder 2">
            <a:extLst>
              <a:ext uri="{FF2B5EF4-FFF2-40B4-BE49-F238E27FC236}">
                <a16:creationId xmlns:a16="http://schemas.microsoft.com/office/drawing/2014/main" id="{7F2C87B4-3125-5B28-BF7B-849AB6CBE79A}"/>
              </a:ext>
            </a:extLst>
          </p:cNvPr>
          <p:cNvSpPr>
            <a:spLocks noGrp="1"/>
          </p:cNvSpPr>
          <p:nvPr>
            <p:ph idx="1"/>
          </p:nvPr>
        </p:nvSpPr>
        <p:spPr>
          <a:xfrm>
            <a:off x="1024128" y="2286000"/>
            <a:ext cx="5970561" cy="2125744"/>
          </a:xfrm>
        </p:spPr>
        <p:txBody>
          <a:bodyPr>
            <a:normAutofit/>
          </a:bodyPr>
          <a:lstStyle/>
          <a:p>
            <a:pPr algn="just"/>
            <a:r>
              <a:rPr lang="en-US" sz="2000" dirty="0"/>
              <a:t>The k-Nearest Neighbors (k-NN) algorithm is a type of instance-based learning that classifies a data point based on how its neighbors are classified, with "k" representing the number of neighbor data points considered.</a:t>
            </a:r>
          </a:p>
          <a:p>
            <a:pPr algn="just"/>
            <a:r>
              <a:rPr lang="en-US" sz="2000" dirty="0"/>
              <a:t>We applied KNeighborsRegressor in our dataset:</a:t>
            </a:r>
          </a:p>
          <a:p>
            <a:pPr algn="just"/>
            <a:endParaRPr lang="en-US" sz="2000" dirty="0"/>
          </a:p>
          <a:p>
            <a:pPr algn="just"/>
            <a:endParaRPr lang="en-US" sz="2000" dirty="0"/>
          </a:p>
        </p:txBody>
      </p:sp>
      <p:pic>
        <p:nvPicPr>
          <p:cNvPr id="5" name="Picture 4">
            <a:extLst>
              <a:ext uri="{FF2B5EF4-FFF2-40B4-BE49-F238E27FC236}">
                <a16:creationId xmlns:a16="http://schemas.microsoft.com/office/drawing/2014/main" id="{B62EC640-21A5-F6FD-6FD8-19C051F78CAB}"/>
              </a:ext>
            </a:extLst>
          </p:cNvPr>
          <p:cNvPicPr>
            <a:picLocks noChangeAspect="1"/>
          </p:cNvPicPr>
          <p:nvPr/>
        </p:nvPicPr>
        <p:blipFill>
          <a:blip r:embed="rId2"/>
          <a:stretch>
            <a:fillRect/>
          </a:stretch>
        </p:blipFill>
        <p:spPr>
          <a:xfrm>
            <a:off x="7994961" y="1441788"/>
            <a:ext cx="3449179" cy="5093680"/>
          </a:xfrm>
          <a:prstGeom prst="rect">
            <a:avLst/>
          </a:prstGeom>
        </p:spPr>
      </p:pic>
      <p:pic>
        <p:nvPicPr>
          <p:cNvPr id="7" name="Picture 6">
            <a:extLst>
              <a:ext uri="{FF2B5EF4-FFF2-40B4-BE49-F238E27FC236}">
                <a16:creationId xmlns:a16="http://schemas.microsoft.com/office/drawing/2014/main" id="{C81A50A3-14BB-058C-A165-93C202AB3FB4}"/>
              </a:ext>
            </a:extLst>
          </p:cNvPr>
          <p:cNvPicPr>
            <a:picLocks noChangeAspect="1"/>
          </p:cNvPicPr>
          <p:nvPr/>
        </p:nvPicPr>
        <p:blipFill>
          <a:blip r:embed="rId3"/>
          <a:stretch>
            <a:fillRect/>
          </a:stretch>
        </p:blipFill>
        <p:spPr>
          <a:xfrm>
            <a:off x="1167088" y="4601127"/>
            <a:ext cx="2558879" cy="574187"/>
          </a:xfrm>
          <a:prstGeom prst="rect">
            <a:avLst/>
          </a:prstGeom>
        </p:spPr>
      </p:pic>
    </p:spTree>
    <p:extLst>
      <p:ext uri="{BB962C8B-B14F-4D97-AF65-F5344CB8AC3E}">
        <p14:creationId xmlns:p14="http://schemas.microsoft.com/office/powerpoint/2010/main" val="349180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1F8A-8740-52D2-01CB-CA0E04B6F326}"/>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E85C74D-C5EB-F48A-4AA5-BC5A0C8C857D}"/>
              </a:ext>
            </a:extLst>
          </p:cNvPr>
          <p:cNvSpPr>
            <a:spLocks noGrp="1"/>
          </p:cNvSpPr>
          <p:nvPr>
            <p:ph idx="1"/>
          </p:nvPr>
        </p:nvSpPr>
        <p:spPr>
          <a:xfrm>
            <a:off x="1024128" y="2286000"/>
            <a:ext cx="5763171" cy="2012623"/>
          </a:xfrm>
        </p:spPr>
        <p:txBody>
          <a:bodyPr/>
          <a:lstStyle/>
          <a:p>
            <a:pPr marL="0" indent="0" algn="just">
              <a:buNone/>
            </a:pPr>
            <a:r>
              <a:rPr lang="en-US" sz="2000" dirty="0"/>
              <a:t>Support Vector Machine (SVM) is a supervised machine learning algorithm that finds the optimal hyperplane to separate different classes by maximizing the margin between the closest points of the classes, known as support vectors.</a:t>
            </a:r>
          </a:p>
          <a:p>
            <a:pPr marL="0" indent="0" algn="just">
              <a:buNone/>
            </a:pPr>
            <a:r>
              <a:rPr lang="en-US" sz="2000" dirty="0"/>
              <a:t>We applied SVM Regressor in our dataset</a:t>
            </a:r>
            <a:r>
              <a:rPr lang="en-US" sz="2400" dirty="0"/>
              <a:t>:</a:t>
            </a:r>
          </a:p>
          <a:p>
            <a:pPr marL="0" indent="0" algn="just">
              <a:buNone/>
            </a:pPr>
            <a:endParaRPr lang="en-US" dirty="0"/>
          </a:p>
          <a:p>
            <a:pPr marL="0" indent="0" algn="just">
              <a:buNone/>
            </a:pPr>
            <a:endParaRPr lang="en-US" dirty="0"/>
          </a:p>
        </p:txBody>
      </p:sp>
      <p:pic>
        <p:nvPicPr>
          <p:cNvPr id="5" name="Picture 4">
            <a:extLst>
              <a:ext uri="{FF2B5EF4-FFF2-40B4-BE49-F238E27FC236}">
                <a16:creationId xmlns:a16="http://schemas.microsoft.com/office/drawing/2014/main" id="{928E4D6B-4C24-6952-F409-5CD6926B2BE7}"/>
              </a:ext>
            </a:extLst>
          </p:cNvPr>
          <p:cNvPicPr>
            <a:picLocks noChangeAspect="1"/>
          </p:cNvPicPr>
          <p:nvPr/>
        </p:nvPicPr>
        <p:blipFill>
          <a:blip r:embed="rId2"/>
          <a:stretch>
            <a:fillRect/>
          </a:stretch>
        </p:blipFill>
        <p:spPr>
          <a:xfrm>
            <a:off x="7909131" y="1558722"/>
            <a:ext cx="3563290" cy="4873925"/>
          </a:xfrm>
          <a:prstGeom prst="rect">
            <a:avLst/>
          </a:prstGeom>
        </p:spPr>
      </p:pic>
      <p:pic>
        <p:nvPicPr>
          <p:cNvPr id="7" name="Picture 6">
            <a:extLst>
              <a:ext uri="{FF2B5EF4-FFF2-40B4-BE49-F238E27FC236}">
                <a16:creationId xmlns:a16="http://schemas.microsoft.com/office/drawing/2014/main" id="{32A30C74-4E81-0571-1DAC-4911B182B4D2}"/>
              </a:ext>
            </a:extLst>
          </p:cNvPr>
          <p:cNvPicPr>
            <a:picLocks noChangeAspect="1"/>
          </p:cNvPicPr>
          <p:nvPr/>
        </p:nvPicPr>
        <p:blipFill>
          <a:blip r:embed="rId3"/>
          <a:stretch>
            <a:fillRect/>
          </a:stretch>
        </p:blipFill>
        <p:spPr>
          <a:xfrm>
            <a:off x="1024128" y="4499790"/>
            <a:ext cx="2601290" cy="637817"/>
          </a:xfrm>
          <a:prstGeom prst="rect">
            <a:avLst/>
          </a:prstGeom>
        </p:spPr>
      </p:pic>
    </p:spTree>
    <p:extLst>
      <p:ext uri="{BB962C8B-B14F-4D97-AF65-F5344CB8AC3E}">
        <p14:creationId xmlns:p14="http://schemas.microsoft.com/office/powerpoint/2010/main" val="2314322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E7D7-0EAE-BEF2-F7B8-6270EE7A3B2D}"/>
              </a:ext>
            </a:extLst>
          </p:cNvPr>
          <p:cNvSpPr>
            <a:spLocks noGrp="1"/>
          </p:cNvSpPr>
          <p:nvPr>
            <p:ph type="title"/>
          </p:nvPr>
        </p:nvSpPr>
        <p:spPr/>
        <p:txBody>
          <a:bodyPr/>
          <a:lstStyle/>
          <a:p>
            <a:r>
              <a:rPr lang="en-US" dirty="0"/>
              <a:t>FINDINGS &amp; conclusion</a:t>
            </a:r>
          </a:p>
        </p:txBody>
      </p:sp>
      <p:sp>
        <p:nvSpPr>
          <p:cNvPr id="3" name="Content Placeholder 2">
            <a:extLst>
              <a:ext uri="{FF2B5EF4-FFF2-40B4-BE49-F238E27FC236}">
                <a16:creationId xmlns:a16="http://schemas.microsoft.com/office/drawing/2014/main" id="{6237867A-741E-30FC-78C1-F2AE976F811C}"/>
              </a:ext>
            </a:extLst>
          </p:cNvPr>
          <p:cNvSpPr>
            <a:spLocks noGrp="1"/>
          </p:cNvSpPr>
          <p:nvPr>
            <p:ph idx="1"/>
          </p:nvPr>
        </p:nvSpPr>
        <p:spPr>
          <a:xfrm>
            <a:off x="1024128" y="1847654"/>
            <a:ext cx="5650049" cy="4425130"/>
          </a:xfrm>
        </p:spPr>
        <p:txBody>
          <a:bodyPr>
            <a:normAutofit fontScale="92500" lnSpcReduction="10000"/>
          </a:bodyPr>
          <a:lstStyle/>
          <a:p>
            <a:pPr algn="just">
              <a:buFont typeface="Arial" panose="020B0604020202020204" pitchFamily="34" charset="0"/>
              <a:buChar char="•"/>
            </a:pPr>
            <a:r>
              <a:rPr lang="en-US" dirty="0"/>
              <a:t>Out of all the machine learning algorithms, SVM performed well, followed by linear regression.</a:t>
            </a:r>
          </a:p>
          <a:p>
            <a:pPr algn="just">
              <a:buFont typeface="Arial" panose="020B0604020202020204" pitchFamily="34" charset="0"/>
              <a:buChar char="•"/>
            </a:pPr>
            <a:r>
              <a:rPr lang="en-US" dirty="0"/>
              <a:t>This research proposed a framework that predicts mart's sales using a machine learning model and different techniques.</a:t>
            </a:r>
          </a:p>
          <a:p>
            <a:pPr algn="just">
              <a:buFont typeface="Arial" panose="020B0604020202020204" pitchFamily="34" charset="0"/>
              <a:buChar char="•"/>
            </a:pPr>
            <a:r>
              <a:rPr lang="en-US" dirty="0"/>
              <a:t> Further, in the future, a retailer checks the score of a specific product by entering product attributes and its store's information, like location, and culture.</a:t>
            </a:r>
          </a:p>
          <a:p>
            <a:pPr algn="just">
              <a:buFont typeface="Arial" panose="020B0604020202020204" pitchFamily="34" charset="0"/>
              <a:buChar char="•"/>
            </a:pPr>
            <a:r>
              <a:rPr lang="en-US" dirty="0"/>
              <a:t>Also, we consider an online App for the customer's review regarding the stores and specific products for future work. This App works as a ranking App. Customers rank the stores by giving feedback; this helps the other customers to move on towards the stores. Sort of forum allows checking the demand for a specific store's specific product.</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646E0E4B-3C5A-63F3-CE15-AF5CC973A7AD}"/>
              </a:ext>
            </a:extLst>
          </p:cNvPr>
          <p:cNvGraphicFramePr>
            <a:graphicFrameLocks noGrp="1"/>
          </p:cNvGraphicFramePr>
          <p:nvPr>
            <p:extLst>
              <p:ext uri="{D42A27DB-BD31-4B8C-83A1-F6EECF244321}">
                <p14:modId xmlns:p14="http://schemas.microsoft.com/office/powerpoint/2010/main" val="1220282515"/>
              </p:ext>
            </p:extLst>
          </p:nvPr>
        </p:nvGraphicFramePr>
        <p:xfrm>
          <a:off x="6972693" y="2316636"/>
          <a:ext cx="4947234" cy="2224728"/>
        </p:xfrm>
        <a:graphic>
          <a:graphicData uri="http://schemas.openxmlformats.org/drawingml/2006/table">
            <a:tbl>
              <a:tblPr>
                <a:tableStyleId>{5C22544A-7EE6-4342-B048-85BDC9FD1C3A}</a:tableStyleId>
              </a:tblPr>
              <a:tblGrid>
                <a:gridCol w="1844363">
                  <a:extLst>
                    <a:ext uri="{9D8B030D-6E8A-4147-A177-3AD203B41FA5}">
                      <a16:colId xmlns:a16="http://schemas.microsoft.com/office/drawing/2014/main" val="3740022879"/>
                    </a:ext>
                  </a:extLst>
                </a:gridCol>
                <a:gridCol w="1041523">
                  <a:extLst>
                    <a:ext uri="{9D8B030D-6E8A-4147-A177-3AD203B41FA5}">
                      <a16:colId xmlns:a16="http://schemas.microsoft.com/office/drawing/2014/main" val="1010661194"/>
                    </a:ext>
                  </a:extLst>
                </a:gridCol>
                <a:gridCol w="2061348">
                  <a:extLst>
                    <a:ext uri="{9D8B030D-6E8A-4147-A177-3AD203B41FA5}">
                      <a16:colId xmlns:a16="http://schemas.microsoft.com/office/drawing/2014/main" val="1141347615"/>
                    </a:ext>
                  </a:extLst>
                </a:gridCol>
              </a:tblGrid>
              <a:tr h="370788">
                <a:tc>
                  <a:txBody>
                    <a:bodyPr/>
                    <a:lstStyle/>
                    <a:p>
                      <a:pPr algn="ctr" fontAlgn="b"/>
                      <a:r>
                        <a:rPr lang="en-US" sz="1400" b="1" u="none" strike="noStrike" dirty="0">
                          <a:effectLst/>
                        </a:rPr>
                        <a:t>ML Algorithms</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R2 Square</a:t>
                      </a:r>
                      <a:endParaRPr lang="en-US" sz="1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Adjusted R2 Square</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70778382"/>
                  </a:ext>
                </a:extLst>
              </a:tr>
              <a:tr h="370788">
                <a:tc>
                  <a:txBody>
                    <a:bodyPr/>
                    <a:lstStyle/>
                    <a:p>
                      <a:pPr algn="l" fontAlgn="b"/>
                      <a:r>
                        <a:rPr lang="en-US" sz="1400" u="none" strike="noStrike" dirty="0">
                          <a:effectLst/>
                        </a:rPr>
                        <a:t>Linear Regression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71.12%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70.80%</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12594442"/>
                  </a:ext>
                </a:extLst>
              </a:tr>
              <a:tr h="370788">
                <a:tc>
                  <a:txBody>
                    <a:bodyPr/>
                    <a:lstStyle/>
                    <a:p>
                      <a:pPr algn="l" fontAlgn="b"/>
                      <a:r>
                        <a:rPr lang="en-US" sz="1400" u="none" strike="noStrike" dirty="0">
                          <a:effectLst/>
                        </a:rPr>
                        <a:t>Decision Tree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45.12%</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44.44%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2114783"/>
                  </a:ext>
                </a:extLst>
              </a:tr>
              <a:tr h="370788">
                <a:tc>
                  <a:txBody>
                    <a:bodyPr/>
                    <a:lstStyle/>
                    <a:p>
                      <a:pPr algn="l" fontAlgn="b"/>
                      <a:r>
                        <a:rPr lang="en-US" sz="1400" u="none" strike="noStrike" dirty="0">
                          <a:effectLst/>
                        </a:rPr>
                        <a:t>Random Forest</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69.60%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69.22%</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15286795"/>
                  </a:ext>
                </a:extLst>
              </a:tr>
              <a:tr h="370788">
                <a:tc>
                  <a:txBody>
                    <a:bodyPr/>
                    <a:lstStyle/>
                    <a:p>
                      <a:pPr algn="l" fontAlgn="b"/>
                      <a:r>
                        <a:rPr lang="en-US" sz="1400" u="none" strike="noStrike" dirty="0">
                          <a:effectLst/>
                        </a:rPr>
                        <a:t>K-NN</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63.50%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63.05%</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4825541"/>
                  </a:ext>
                </a:extLst>
              </a:tr>
              <a:tr h="370788">
                <a:tc>
                  <a:txBody>
                    <a:bodyPr/>
                    <a:lstStyle/>
                    <a:p>
                      <a:pPr algn="l" fontAlgn="b"/>
                      <a:r>
                        <a:rPr lang="en-US" sz="1400" u="none" strike="noStrike" dirty="0">
                          <a:effectLst/>
                        </a:rPr>
                        <a:t>SVM</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71.61%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b="1" u="none" strike="noStrike" dirty="0">
                          <a:effectLst/>
                        </a:rPr>
                        <a:t>71.26%</a:t>
                      </a:r>
                      <a:endParaRPr lang="en-US" sz="1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0726379"/>
                  </a:ext>
                </a:extLst>
              </a:tr>
            </a:tbl>
          </a:graphicData>
        </a:graphic>
      </p:graphicFrame>
    </p:spTree>
    <p:extLst>
      <p:ext uri="{BB962C8B-B14F-4D97-AF65-F5344CB8AC3E}">
        <p14:creationId xmlns:p14="http://schemas.microsoft.com/office/powerpoint/2010/main" val="81356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EC7D-01A4-A891-B5C6-BC78F95B33C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D9AF230-CA26-E066-D2B4-87896C04D170}"/>
              </a:ext>
            </a:extLst>
          </p:cNvPr>
          <p:cNvSpPr>
            <a:spLocks noGrp="1"/>
          </p:cNvSpPr>
          <p:nvPr>
            <p:ph idx="1"/>
          </p:nvPr>
        </p:nvSpPr>
        <p:spPr/>
        <p:txBody>
          <a:bodyPr/>
          <a:lstStyle/>
          <a:p>
            <a:pPr algn="just"/>
            <a:r>
              <a:rPr lang="en-US" dirty="0"/>
              <a:t>BigMart, a prominent retail company, has embarked on a journey to enhance its sales strategy by leveraging data-driven insights. In 2013, the company collected comprehensive sales data from 10 stores across different cities, encompassing 1559 distinct products. </a:t>
            </a:r>
          </a:p>
          <a:p>
            <a:pPr algn="just"/>
            <a:r>
              <a:rPr lang="en-US" dirty="0"/>
              <a:t>The overarching goal of this analysis is to construct a predictive model capable of forecasting the sales of individual products within each store. By dissecting the intricate relationship between product characteristics, store attributes, and sales figures, BigMart aims to pinpoint the key factors influencing sales. </a:t>
            </a:r>
          </a:p>
          <a:p>
            <a:pPr algn="just"/>
            <a:r>
              <a:rPr lang="en-US" dirty="0"/>
              <a:t>These insights will not only unravel the underlying patterns governing sales but will also equip BigMart with actionable intelligence to tailor its marketing strategies, optimize product placement, and ultimately amplify sales and revenue.</a:t>
            </a:r>
          </a:p>
        </p:txBody>
      </p:sp>
    </p:spTree>
    <p:extLst>
      <p:ext uri="{BB962C8B-B14F-4D97-AF65-F5344CB8AC3E}">
        <p14:creationId xmlns:p14="http://schemas.microsoft.com/office/powerpoint/2010/main" val="260230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3813C6A8-077C-647C-087C-6DB2FAD8C5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056882" cy="6886281"/>
          </a:xfrm>
        </p:spPr>
      </p:pic>
    </p:spTree>
    <p:extLst>
      <p:ext uri="{BB962C8B-B14F-4D97-AF65-F5344CB8AC3E}">
        <p14:creationId xmlns:p14="http://schemas.microsoft.com/office/powerpoint/2010/main" val="244606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1A8E-8F58-DE83-285A-48CECCBD39DC}"/>
              </a:ext>
            </a:extLst>
          </p:cNvPr>
          <p:cNvSpPr>
            <a:spLocks noGrp="1"/>
          </p:cNvSpPr>
          <p:nvPr>
            <p:ph type="title"/>
          </p:nvPr>
        </p:nvSpPr>
        <p:spPr/>
        <p:txBody>
          <a:bodyPr/>
          <a:lstStyle/>
          <a:p>
            <a:r>
              <a:rPr lang="en-US" dirty="0"/>
              <a:t>Data Exploration</a:t>
            </a:r>
          </a:p>
        </p:txBody>
      </p:sp>
      <p:graphicFrame>
        <p:nvGraphicFramePr>
          <p:cNvPr id="4" name="Table 4">
            <a:extLst>
              <a:ext uri="{FF2B5EF4-FFF2-40B4-BE49-F238E27FC236}">
                <a16:creationId xmlns:a16="http://schemas.microsoft.com/office/drawing/2014/main" id="{3B644BC2-0A45-5F00-33E0-F95A24222BB2}"/>
              </a:ext>
            </a:extLst>
          </p:cNvPr>
          <p:cNvGraphicFramePr>
            <a:graphicFrameLocks noGrp="1"/>
          </p:cNvGraphicFramePr>
          <p:nvPr>
            <p:ph idx="1"/>
            <p:extLst>
              <p:ext uri="{D42A27DB-BD31-4B8C-83A1-F6EECF244321}">
                <p14:modId xmlns:p14="http://schemas.microsoft.com/office/powerpoint/2010/main" val="128601135"/>
              </p:ext>
            </p:extLst>
          </p:nvPr>
        </p:nvGraphicFramePr>
        <p:xfrm>
          <a:off x="1024128" y="2253006"/>
          <a:ext cx="9720072" cy="4211112"/>
        </p:xfrm>
        <a:graphic>
          <a:graphicData uri="http://schemas.openxmlformats.org/drawingml/2006/table">
            <a:tbl>
              <a:tblPr firstRow="1" bandRow="1">
                <a:tableStyleId>{5C22544A-7EE6-4342-B048-85BDC9FD1C3A}</a:tableStyleId>
              </a:tblPr>
              <a:tblGrid>
                <a:gridCol w="4811064">
                  <a:extLst>
                    <a:ext uri="{9D8B030D-6E8A-4147-A177-3AD203B41FA5}">
                      <a16:colId xmlns:a16="http://schemas.microsoft.com/office/drawing/2014/main" val="284572700"/>
                    </a:ext>
                  </a:extLst>
                </a:gridCol>
                <a:gridCol w="4909008">
                  <a:extLst>
                    <a:ext uri="{9D8B030D-6E8A-4147-A177-3AD203B41FA5}">
                      <a16:colId xmlns:a16="http://schemas.microsoft.com/office/drawing/2014/main" val="3314069006"/>
                    </a:ext>
                  </a:extLst>
                </a:gridCol>
              </a:tblGrid>
              <a:tr h="242692">
                <a:tc>
                  <a:txBody>
                    <a:bodyPr/>
                    <a:lstStyle/>
                    <a:p>
                      <a:pPr algn="ctr" fontAlgn="b"/>
                      <a:r>
                        <a:rPr lang="en-US" sz="1800" b="0" i="0" u="none" strike="noStrike" dirty="0">
                          <a:solidFill>
                            <a:srgbClr val="000000"/>
                          </a:solidFill>
                          <a:effectLst/>
                          <a:latin typeface="Tw Cen MT (Body)"/>
                        </a:rPr>
                        <a:t>Column Attributes</a:t>
                      </a:r>
                    </a:p>
                  </a:txBody>
                  <a:tcPr marL="6350" marR="6350" marT="6350" marB="0" anchor="b"/>
                </a:tc>
                <a:tc>
                  <a:txBody>
                    <a:bodyPr/>
                    <a:lstStyle/>
                    <a:p>
                      <a:pPr algn="ctr" fontAlgn="b"/>
                      <a:r>
                        <a:rPr lang="en-US" sz="1800" b="0" i="0" u="none" strike="noStrike">
                          <a:solidFill>
                            <a:srgbClr val="000000"/>
                          </a:solidFill>
                          <a:effectLst/>
                          <a:latin typeface="Tw Cen MT (Body)"/>
                        </a:rPr>
                        <a:t>Summary</a:t>
                      </a:r>
                    </a:p>
                  </a:txBody>
                  <a:tcPr marL="6350" marR="6350" marT="6350" marB="0" anchor="b"/>
                </a:tc>
                <a:extLst>
                  <a:ext uri="{0D108BD9-81ED-4DB2-BD59-A6C34878D82A}">
                    <a16:rowId xmlns:a16="http://schemas.microsoft.com/office/drawing/2014/main" val="2107674317"/>
                  </a:ext>
                </a:extLst>
              </a:tr>
              <a:tr h="242692">
                <a:tc>
                  <a:txBody>
                    <a:bodyPr/>
                    <a:lstStyle/>
                    <a:p>
                      <a:pPr algn="l" fontAlgn="b"/>
                      <a:r>
                        <a:rPr lang="en-US" sz="1800" b="0" i="0" u="none" strike="noStrike" dirty="0">
                          <a:solidFill>
                            <a:srgbClr val="000000"/>
                          </a:solidFill>
                          <a:effectLst/>
                          <a:latin typeface="Tw Cen MT (Body)"/>
                        </a:rPr>
                        <a:t>Item Identifier</a:t>
                      </a:r>
                    </a:p>
                  </a:txBody>
                  <a:tcPr marL="6350" marR="6350" marT="6350" marB="0" anchor="b"/>
                </a:tc>
                <a:tc>
                  <a:txBody>
                    <a:bodyPr/>
                    <a:lstStyle/>
                    <a:p>
                      <a:pPr algn="l" fontAlgn="b"/>
                      <a:r>
                        <a:rPr lang="en-US" sz="1800" b="0" i="0" u="none" strike="noStrike">
                          <a:solidFill>
                            <a:srgbClr val="000000"/>
                          </a:solidFill>
                          <a:effectLst/>
                          <a:latin typeface="Tw Cen MT (Body)"/>
                        </a:rPr>
                        <a:t>Unique product ID</a:t>
                      </a:r>
                    </a:p>
                  </a:txBody>
                  <a:tcPr marL="6350" marR="6350" marT="6350" marB="0" anchor="b"/>
                </a:tc>
                <a:extLst>
                  <a:ext uri="{0D108BD9-81ED-4DB2-BD59-A6C34878D82A}">
                    <a16:rowId xmlns:a16="http://schemas.microsoft.com/office/drawing/2014/main" val="1158194914"/>
                  </a:ext>
                </a:extLst>
              </a:tr>
              <a:tr h="242692">
                <a:tc>
                  <a:txBody>
                    <a:bodyPr/>
                    <a:lstStyle/>
                    <a:p>
                      <a:pPr algn="l" fontAlgn="b"/>
                      <a:r>
                        <a:rPr lang="en-US" sz="1800" b="0" i="0" u="none" strike="noStrike" dirty="0">
                          <a:solidFill>
                            <a:srgbClr val="000000"/>
                          </a:solidFill>
                          <a:effectLst/>
                          <a:latin typeface="Tw Cen MT (Body)"/>
                        </a:rPr>
                        <a:t>Item Weight</a:t>
                      </a:r>
                    </a:p>
                  </a:txBody>
                  <a:tcPr marL="6350" marR="6350" marT="6350" marB="0" anchor="b"/>
                </a:tc>
                <a:tc>
                  <a:txBody>
                    <a:bodyPr/>
                    <a:lstStyle/>
                    <a:p>
                      <a:pPr algn="l" fontAlgn="b"/>
                      <a:r>
                        <a:rPr lang="en-US" sz="1800" b="0" i="0" u="none" strike="noStrike">
                          <a:solidFill>
                            <a:srgbClr val="000000"/>
                          </a:solidFill>
                          <a:effectLst/>
                          <a:latin typeface="Tw Cen MT (Body)"/>
                        </a:rPr>
                        <a:t>Weight of product</a:t>
                      </a:r>
                    </a:p>
                  </a:txBody>
                  <a:tcPr marL="6350" marR="6350" marT="6350" marB="0" anchor="b"/>
                </a:tc>
                <a:extLst>
                  <a:ext uri="{0D108BD9-81ED-4DB2-BD59-A6C34878D82A}">
                    <a16:rowId xmlns:a16="http://schemas.microsoft.com/office/drawing/2014/main" val="1074361928"/>
                  </a:ext>
                </a:extLst>
              </a:tr>
              <a:tr h="242692">
                <a:tc>
                  <a:txBody>
                    <a:bodyPr/>
                    <a:lstStyle/>
                    <a:p>
                      <a:pPr algn="l" fontAlgn="b"/>
                      <a:r>
                        <a:rPr lang="en-US" sz="1800" b="0" i="0" u="none" strike="noStrike" dirty="0">
                          <a:solidFill>
                            <a:srgbClr val="000000"/>
                          </a:solidFill>
                          <a:effectLst/>
                          <a:latin typeface="Tw Cen MT (Body)"/>
                        </a:rPr>
                        <a:t>Item Fat Content</a:t>
                      </a:r>
                    </a:p>
                  </a:txBody>
                  <a:tcPr marL="6350" marR="6350" marT="6350" marB="0" anchor="b"/>
                </a:tc>
                <a:tc>
                  <a:txBody>
                    <a:bodyPr/>
                    <a:lstStyle/>
                    <a:p>
                      <a:pPr algn="l" fontAlgn="b"/>
                      <a:r>
                        <a:rPr lang="en-US" sz="1800" b="0" i="0" u="none" strike="noStrike" dirty="0">
                          <a:solidFill>
                            <a:srgbClr val="000000"/>
                          </a:solidFill>
                          <a:effectLst/>
                          <a:latin typeface="Tw Cen MT (Body)"/>
                        </a:rPr>
                        <a:t>Whether the product is low fat or not</a:t>
                      </a:r>
                    </a:p>
                  </a:txBody>
                  <a:tcPr marL="6350" marR="6350" marT="6350" marB="0" anchor="b"/>
                </a:tc>
                <a:extLst>
                  <a:ext uri="{0D108BD9-81ED-4DB2-BD59-A6C34878D82A}">
                    <a16:rowId xmlns:a16="http://schemas.microsoft.com/office/drawing/2014/main" val="1960606334"/>
                  </a:ext>
                </a:extLst>
              </a:tr>
              <a:tr h="424711">
                <a:tc>
                  <a:txBody>
                    <a:bodyPr/>
                    <a:lstStyle/>
                    <a:p>
                      <a:pPr algn="l" fontAlgn="b"/>
                      <a:r>
                        <a:rPr lang="en-US" sz="1800" b="0" i="0" u="none" strike="noStrike" dirty="0">
                          <a:solidFill>
                            <a:srgbClr val="000000"/>
                          </a:solidFill>
                          <a:effectLst/>
                          <a:latin typeface="Tw Cen MT (Body)"/>
                        </a:rPr>
                        <a:t>Item Visibility</a:t>
                      </a:r>
                    </a:p>
                  </a:txBody>
                  <a:tcPr marL="6350" marR="6350" marT="6350" marB="0" anchor="b"/>
                </a:tc>
                <a:tc>
                  <a:txBody>
                    <a:bodyPr/>
                    <a:lstStyle/>
                    <a:p>
                      <a:pPr algn="l" fontAlgn="b"/>
                      <a:r>
                        <a:rPr lang="en-US" sz="1800" b="0" i="0" u="none" strike="noStrike" dirty="0">
                          <a:solidFill>
                            <a:srgbClr val="000000"/>
                          </a:solidFill>
                          <a:effectLst/>
                          <a:latin typeface="Tw Cen MT (Body)"/>
                        </a:rPr>
                        <a:t>The % of total display area of all products in a store</a:t>
                      </a:r>
                    </a:p>
                  </a:txBody>
                  <a:tcPr marL="6350" marR="6350" marT="6350" marB="0" anchor="b"/>
                </a:tc>
                <a:extLst>
                  <a:ext uri="{0D108BD9-81ED-4DB2-BD59-A6C34878D82A}">
                    <a16:rowId xmlns:a16="http://schemas.microsoft.com/office/drawing/2014/main" val="776334104"/>
                  </a:ext>
                </a:extLst>
              </a:tr>
              <a:tr h="242692">
                <a:tc>
                  <a:txBody>
                    <a:bodyPr/>
                    <a:lstStyle/>
                    <a:p>
                      <a:pPr algn="l" fontAlgn="b"/>
                      <a:r>
                        <a:rPr lang="en-US" sz="1800" b="0" i="0" u="none" strike="noStrike" dirty="0">
                          <a:solidFill>
                            <a:srgbClr val="000000"/>
                          </a:solidFill>
                          <a:effectLst/>
                          <a:latin typeface="Tw Cen MT (Body)"/>
                        </a:rPr>
                        <a:t>Item Type</a:t>
                      </a:r>
                    </a:p>
                  </a:txBody>
                  <a:tcPr marL="6350" marR="6350" marT="6350" marB="0" anchor="b"/>
                </a:tc>
                <a:tc>
                  <a:txBody>
                    <a:bodyPr/>
                    <a:lstStyle/>
                    <a:p>
                      <a:pPr algn="l" fontAlgn="b"/>
                      <a:r>
                        <a:rPr lang="en-US" sz="1800" b="0" i="0" u="none" strike="noStrike">
                          <a:solidFill>
                            <a:srgbClr val="000000"/>
                          </a:solidFill>
                          <a:effectLst/>
                          <a:latin typeface="Tw Cen MT (Body)"/>
                        </a:rPr>
                        <a:t>The category to which the product belongs</a:t>
                      </a:r>
                    </a:p>
                  </a:txBody>
                  <a:tcPr marL="6350" marR="6350" marT="6350" marB="0" anchor="b"/>
                </a:tc>
                <a:extLst>
                  <a:ext uri="{0D108BD9-81ED-4DB2-BD59-A6C34878D82A}">
                    <a16:rowId xmlns:a16="http://schemas.microsoft.com/office/drawing/2014/main" val="498944420"/>
                  </a:ext>
                </a:extLst>
              </a:tr>
              <a:tr h="242692">
                <a:tc>
                  <a:txBody>
                    <a:bodyPr/>
                    <a:lstStyle/>
                    <a:p>
                      <a:pPr algn="l" fontAlgn="b"/>
                      <a:r>
                        <a:rPr lang="en-US" sz="1800" b="0" i="0" u="none" strike="noStrike">
                          <a:solidFill>
                            <a:srgbClr val="000000"/>
                          </a:solidFill>
                          <a:effectLst/>
                          <a:latin typeface="Tw Cen MT (Body)"/>
                        </a:rPr>
                        <a:t>Item MRP</a:t>
                      </a:r>
                    </a:p>
                  </a:txBody>
                  <a:tcPr marL="6350" marR="6350" marT="6350" marB="0" anchor="b"/>
                </a:tc>
                <a:tc>
                  <a:txBody>
                    <a:bodyPr/>
                    <a:lstStyle/>
                    <a:p>
                      <a:pPr algn="l" fontAlgn="b"/>
                      <a:r>
                        <a:rPr lang="en-US" sz="1800" b="0" i="0" u="none" strike="noStrike" dirty="0">
                          <a:solidFill>
                            <a:srgbClr val="000000"/>
                          </a:solidFill>
                          <a:effectLst/>
                          <a:latin typeface="Tw Cen MT (Body)"/>
                        </a:rPr>
                        <a:t>Maximum Retail Price (list price) of the product</a:t>
                      </a:r>
                    </a:p>
                  </a:txBody>
                  <a:tcPr marL="6350" marR="6350" marT="6350" marB="0" anchor="b"/>
                </a:tc>
                <a:extLst>
                  <a:ext uri="{0D108BD9-81ED-4DB2-BD59-A6C34878D82A}">
                    <a16:rowId xmlns:a16="http://schemas.microsoft.com/office/drawing/2014/main" val="804079427"/>
                  </a:ext>
                </a:extLst>
              </a:tr>
              <a:tr h="242692">
                <a:tc>
                  <a:txBody>
                    <a:bodyPr/>
                    <a:lstStyle/>
                    <a:p>
                      <a:pPr algn="l" fontAlgn="b"/>
                      <a:r>
                        <a:rPr lang="en-US" sz="1800" b="0" i="0" u="none" strike="noStrike">
                          <a:solidFill>
                            <a:srgbClr val="000000"/>
                          </a:solidFill>
                          <a:effectLst/>
                          <a:latin typeface="Tw Cen MT (Body)"/>
                        </a:rPr>
                        <a:t>Outlet Identifier</a:t>
                      </a:r>
                    </a:p>
                  </a:txBody>
                  <a:tcPr marL="6350" marR="6350" marT="6350" marB="0" anchor="b"/>
                </a:tc>
                <a:tc>
                  <a:txBody>
                    <a:bodyPr/>
                    <a:lstStyle/>
                    <a:p>
                      <a:pPr algn="l" fontAlgn="b"/>
                      <a:r>
                        <a:rPr lang="en-US" sz="1800" b="0" i="0" u="none" strike="noStrike" dirty="0">
                          <a:solidFill>
                            <a:srgbClr val="000000"/>
                          </a:solidFill>
                          <a:effectLst/>
                          <a:latin typeface="Tw Cen MT (Body)"/>
                        </a:rPr>
                        <a:t>Unique store ID</a:t>
                      </a:r>
                    </a:p>
                  </a:txBody>
                  <a:tcPr marL="6350" marR="6350" marT="6350" marB="0" anchor="b"/>
                </a:tc>
                <a:extLst>
                  <a:ext uri="{0D108BD9-81ED-4DB2-BD59-A6C34878D82A}">
                    <a16:rowId xmlns:a16="http://schemas.microsoft.com/office/drawing/2014/main" val="1780363251"/>
                  </a:ext>
                </a:extLst>
              </a:tr>
              <a:tr h="242692">
                <a:tc>
                  <a:txBody>
                    <a:bodyPr/>
                    <a:lstStyle/>
                    <a:p>
                      <a:pPr algn="l" fontAlgn="b"/>
                      <a:r>
                        <a:rPr lang="en-US" sz="1800" b="0" i="0" u="none" strike="noStrike">
                          <a:solidFill>
                            <a:srgbClr val="000000"/>
                          </a:solidFill>
                          <a:effectLst/>
                          <a:latin typeface="Tw Cen MT (Body)"/>
                        </a:rPr>
                        <a:t>Outlet Establishment Year</a:t>
                      </a:r>
                    </a:p>
                  </a:txBody>
                  <a:tcPr marL="6350" marR="6350" marT="6350" marB="0" anchor="b"/>
                </a:tc>
                <a:tc>
                  <a:txBody>
                    <a:bodyPr/>
                    <a:lstStyle/>
                    <a:p>
                      <a:pPr algn="l" fontAlgn="b"/>
                      <a:r>
                        <a:rPr lang="en-US" sz="1800" b="0" i="0" u="none" strike="noStrike" dirty="0">
                          <a:solidFill>
                            <a:srgbClr val="000000"/>
                          </a:solidFill>
                          <a:effectLst/>
                          <a:latin typeface="Tw Cen MT (Body)"/>
                        </a:rPr>
                        <a:t>The year in which the store was established</a:t>
                      </a:r>
                    </a:p>
                  </a:txBody>
                  <a:tcPr marL="6350" marR="6350" marT="6350" marB="0" anchor="b"/>
                </a:tc>
                <a:extLst>
                  <a:ext uri="{0D108BD9-81ED-4DB2-BD59-A6C34878D82A}">
                    <a16:rowId xmlns:a16="http://schemas.microsoft.com/office/drawing/2014/main" val="2048444174"/>
                  </a:ext>
                </a:extLst>
              </a:tr>
              <a:tr h="424711">
                <a:tc>
                  <a:txBody>
                    <a:bodyPr/>
                    <a:lstStyle/>
                    <a:p>
                      <a:pPr algn="l" fontAlgn="b"/>
                      <a:r>
                        <a:rPr lang="en-US" sz="1800" b="0" i="0" u="none" strike="noStrike">
                          <a:solidFill>
                            <a:srgbClr val="000000"/>
                          </a:solidFill>
                          <a:effectLst/>
                          <a:latin typeface="Tw Cen MT (Body)"/>
                        </a:rPr>
                        <a:t>Outlet Size</a:t>
                      </a:r>
                    </a:p>
                  </a:txBody>
                  <a:tcPr marL="6350" marR="6350" marT="6350" marB="0" anchor="b"/>
                </a:tc>
                <a:tc>
                  <a:txBody>
                    <a:bodyPr/>
                    <a:lstStyle/>
                    <a:p>
                      <a:pPr algn="l" fontAlgn="b"/>
                      <a:r>
                        <a:rPr lang="en-US" sz="1800" b="0" i="0" u="none" strike="noStrike" dirty="0">
                          <a:solidFill>
                            <a:srgbClr val="000000"/>
                          </a:solidFill>
                          <a:effectLst/>
                          <a:latin typeface="Tw Cen MT (Body)"/>
                        </a:rPr>
                        <a:t>The size of the store in terms of ground area covered</a:t>
                      </a:r>
                    </a:p>
                  </a:txBody>
                  <a:tcPr marL="6350" marR="6350" marT="6350" marB="0" anchor="b"/>
                </a:tc>
                <a:extLst>
                  <a:ext uri="{0D108BD9-81ED-4DB2-BD59-A6C34878D82A}">
                    <a16:rowId xmlns:a16="http://schemas.microsoft.com/office/drawing/2014/main" val="2290876499"/>
                  </a:ext>
                </a:extLst>
              </a:tr>
              <a:tr h="242692">
                <a:tc>
                  <a:txBody>
                    <a:bodyPr/>
                    <a:lstStyle/>
                    <a:p>
                      <a:pPr algn="l" fontAlgn="b"/>
                      <a:r>
                        <a:rPr lang="en-US" sz="1800" b="0" i="0" u="none" strike="noStrike">
                          <a:solidFill>
                            <a:srgbClr val="000000"/>
                          </a:solidFill>
                          <a:effectLst/>
                          <a:latin typeface="Tw Cen MT (Body)"/>
                        </a:rPr>
                        <a:t>Outlet Location Type</a:t>
                      </a:r>
                    </a:p>
                  </a:txBody>
                  <a:tcPr marL="6350" marR="6350" marT="6350" marB="0" anchor="b"/>
                </a:tc>
                <a:tc>
                  <a:txBody>
                    <a:bodyPr/>
                    <a:lstStyle/>
                    <a:p>
                      <a:pPr algn="l" fontAlgn="b"/>
                      <a:r>
                        <a:rPr lang="en-US" sz="1800" b="0" i="0" u="none" strike="noStrike" dirty="0">
                          <a:solidFill>
                            <a:srgbClr val="000000"/>
                          </a:solidFill>
                          <a:effectLst/>
                          <a:latin typeface="Tw Cen MT (Body)"/>
                        </a:rPr>
                        <a:t>The type of city in which the store is located</a:t>
                      </a:r>
                    </a:p>
                  </a:txBody>
                  <a:tcPr marL="6350" marR="6350" marT="6350" marB="0" anchor="b"/>
                </a:tc>
                <a:extLst>
                  <a:ext uri="{0D108BD9-81ED-4DB2-BD59-A6C34878D82A}">
                    <a16:rowId xmlns:a16="http://schemas.microsoft.com/office/drawing/2014/main" val="2243060256"/>
                  </a:ext>
                </a:extLst>
              </a:tr>
              <a:tr h="424711">
                <a:tc>
                  <a:txBody>
                    <a:bodyPr/>
                    <a:lstStyle/>
                    <a:p>
                      <a:pPr algn="l" fontAlgn="b"/>
                      <a:r>
                        <a:rPr lang="en-US" sz="1800" b="0" i="0" u="none" strike="noStrike">
                          <a:solidFill>
                            <a:srgbClr val="000000"/>
                          </a:solidFill>
                          <a:effectLst/>
                          <a:latin typeface="Tw Cen MT (Body)"/>
                        </a:rPr>
                        <a:t>Outlet Type</a:t>
                      </a:r>
                    </a:p>
                  </a:txBody>
                  <a:tcPr marL="6350" marR="6350" marT="6350" marB="0" anchor="b"/>
                </a:tc>
                <a:tc>
                  <a:txBody>
                    <a:bodyPr/>
                    <a:lstStyle/>
                    <a:p>
                      <a:pPr algn="l" fontAlgn="b"/>
                      <a:r>
                        <a:rPr lang="en-US" sz="1800" b="0" i="0" u="none" strike="noStrike" dirty="0">
                          <a:solidFill>
                            <a:srgbClr val="000000"/>
                          </a:solidFill>
                          <a:effectLst/>
                          <a:latin typeface="Tw Cen MT (Body)"/>
                        </a:rPr>
                        <a:t>Whether the outlet is a grocery store or a supermarket</a:t>
                      </a:r>
                    </a:p>
                  </a:txBody>
                  <a:tcPr marL="6350" marR="6350" marT="6350" marB="0" anchor="b"/>
                </a:tc>
                <a:extLst>
                  <a:ext uri="{0D108BD9-81ED-4DB2-BD59-A6C34878D82A}">
                    <a16:rowId xmlns:a16="http://schemas.microsoft.com/office/drawing/2014/main" val="1287867928"/>
                  </a:ext>
                </a:extLst>
              </a:tr>
              <a:tr h="242692">
                <a:tc>
                  <a:txBody>
                    <a:bodyPr/>
                    <a:lstStyle/>
                    <a:p>
                      <a:pPr algn="l" fontAlgn="b"/>
                      <a:r>
                        <a:rPr lang="en-US" sz="1800" b="0" i="0" u="none" strike="noStrike">
                          <a:solidFill>
                            <a:srgbClr val="000000"/>
                          </a:solidFill>
                          <a:effectLst/>
                          <a:latin typeface="Tw Cen MT (Body)"/>
                        </a:rPr>
                        <a:t>Item Outlet Sales</a:t>
                      </a:r>
                    </a:p>
                  </a:txBody>
                  <a:tcPr marL="6350" marR="6350" marT="6350" marB="0" anchor="b"/>
                </a:tc>
                <a:tc>
                  <a:txBody>
                    <a:bodyPr/>
                    <a:lstStyle/>
                    <a:p>
                      <a:pPr algn="l" fontAlgn="b"/>
                      <a:r>
                        <a:rPr lang="en-US" sz="1800" b="0" i="0" u="none" strike="noStrike" dirty="0">
                          <a:solidFill>
                            <a:srgbClr val="000000"/>
                          </a:solidFill>
                          <a:effectLst/>
                          <a:latin typeface="Tw Cen MT (Body)"/>
                        </a:rPr>
                        <a:t>Sales of the product in the particular store</a:t>
                      </a:r>
                    </a:p>
                  </a:txBody>
                  <a:tcPr marL="6350" marR="6350" marT="6350" marB="0" anchor="b"/>
                </a:tc>
                <a:extLst>
                  <a:ext uri="{0D108BD9-81ED-4DB2-BD59-A6C34878D82A}">
                    <a16:rowId xmlns:a16="http://schemas.microsoft.com/office/drawing/2014/main" val="3186002822"/>
                  </a:ext>
                </a:extLst>
              </a:tr>
            </a:tbl>
          </a:graphicData>
        </a:graphic>
      </p:graphicFrame>
    </p:spTree>
    <p:extLst>
      <p:ext uri="{BB962C8B-B14F-4D97-AF65-F5344CB8AC3E}">
        <p14:creationId xmlns:p14="http://schemas.microsoft.com/office/powerpoint/2010/main" val="181693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8A03-2A1B-DBB6-E9AF-0D08F2E3B8F6}"/>
              </a:ext>
            </a:extLst>
          </p:cNvPr>
          <p:cNvSpPr>
            <a:spLocks noGrp="1"/>
          </p:cNvSpPr>
          <p:nvPr>
            <p:ph type="title"/>
          </p:nvPr>
        </p:nvSpPr>
        <p:spPr/>
        <p:txBody>
          <a:bodyPr/>
          <a:lstStyle/>
          <a:p>
            <a:r>
              <a:rPr lang="en-US" dirty="0"/>
              <a:t>Software Requirement specification</a:t>
            </a:r>
          </a:p>
        </p:txBody>
      </p:sp>
      <p:sp>
        <p:nvSpPr>
          <p:cNvPr id="3" name="Content Placeholder 2">
            <a:extLst>
              <a:ext uri="{FF2B5EF4-FFF2-40B4-BE49-F238E27FC236}">
                <a16:creationId xmlns:a16="http://schemas.microsoft.com/office/drawing/2014/main" id="{72FEFF92-CDA9-32B3-3CD7-63A4B9CA0567}"/>
              </a:ext>
            </a:extLst>
          </p:cNvPr>
          <p:cNvSpPr>
            <a:spLocks noGrp="1"/>
          </p:cNvSpPr>
          <p:nvPr>
            <p:ph idx="1"/>
          </p:nvPr>
        </p:nvSpPr>
        <p:spPr/>
        <p:txBody>
          <a:bodyPr/>
          <a:lstStyle/>
          <a:p>
            <a:pPr marL="457200" indent="-457200" algn="just">
              <a:buFont typeface="+mj-lt"/>
              <a:buAutoNum type="arabicPeriod"/>
            </a:pPr>
            <a:r>
              <a:rPr lang="en-US" b="1" u="sng" dirty="0"/>
              <a:t>Numpy</a:t>
            </a:r>
            <a:r>
              <a:rPr lang="en-US" dirty="0"/>
              <a:t> - It has advanced math functions and a rudimentary scientific computing package.</a:t>
            </a:r>
          </a:p>
          <a:p>
            <a:pPr marL="457200" indent="-457200" algn="just">
              <a:buFont typeface="+mj-lt"/>
              <a:buAutoNum type="arabicPeriod"/>
            </a:pPr>
            <a:r>
              <a:rPr lang="en-US" b="1" u="sng" dirty="0"/>
              <a:t>Pandas</a:t>
            </a:r>
            <a:r>
              <a:rPr lang="en-US" dirty="0"/>
              <a:t> - is a must for data-science. It provides fast, expressive, and flexible data structures to easily (and intuitively) work with structured (tabular, multidimensional, potentially heterogeneous) and time-series data.</a:t>
            </a:r>
          </a:p>
          <a:p>
            <a:pPr marL="457200" indent="-457200" algn="just">
              <a:buFont typeface="+mj-lt"/>
              <a:buAutoNum type="arabicPeriod"/>
            </a:pPr>
            <a:r>
              <a:rPr lang="en-US" b="1" u="sng" dirty="0"/>
              <a:t>Matplotlib, Seaborn and Plotly</a:t>
            </a:r>
            <a:r>
              <a:rPr lang="en-US" b="1" dirty="0"/>
              <a:t> </a:t>
            </a:r>
            <a:r>
              <a:rPr lang="en-US" dirty="0"/>
              <a:t>- These library helps with data analyzing, and is a numerical plotting library.</a:t>
            </a:r>
          </a:p>
          <a:p>
            <a:pPr marL="457200" indent="-457200" algn="just">
              <a:buFont typeface="+mj-lt"/>
              <a:buAutoNum type="arabicPeriod"/>
            </a:pPr>
            <a:r>
              <a:rPr lang="en-US" b="1" u="sng" dirty="0"/>
              <a:t>Scikit-learn</a:t>
            </a:r>
            <a:r>
              <a:rPr lang="en-US" b="1" dirty="0"/>
              <a:t> </a:t>
            </a:r>
            <a:r>
              <a:rPr lang="en-US" dirty="0"/>
              <a:t>- is an open-source machine learning library for Python that provides simple and efficient tools for data mining and data analysis, with various classification, regression, clustering algorithms.</a:t>
            </a:r>
          </a:p>
        </p:txBody>
      </p:sp>
    </p:spTree>
    <p:extLst>
      <p:ext uri="{BB962C8B-B14F-4D97-AF65-F5344CB8AC3E}">
        <p14:creationId xmlns:p14="http://schemas.microsoft.com/office/powerpoint/2010/main" val="110210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3F40-147F-E043-D729-776CB3CB83CC}"/>
              </a:ext>
            </a:extLst>
          </p:cNvPr>
          <p:cNvSpPr>
            <a:spLocks noGrp="1"/>
          </p:cNvSpPr>
          <p:nvPr>
            <p:ph type="title"/>
          </p:nvPr>
        </p:nvSpPr>
        <p:spPr/>
        <p:txBody>
          <a:bodyPr/>
          <a:lstStyle/>
          <a:p>
            <a:r>
              <a:rPr lang="en-US" dirty="0"/>
              <a:t>QUICK LOOK AT THE DATA Structure</a:t>
            </a:r>
          </a:p>
        </p:txBody>
      </p:sp>
      <p:sp>
        <p:nvSpPr>
          <p:cNvPr id="3" name="Content Placeholder 2">
            <a:extLst>
              <a:ext uri="{FF2B5EF4-FFF2-40B4-BE49-F238E27FC236}">
                <a16:creationId xmlns:a16="http://schemas.microsoft.com/office/drawing/2014/main" id="{E9392966-88AC-9106-E399-3A3D31590027}"/>
              </a:ext>
            </a:extLst>
          </p:cNvPr>
          <p:cNvSpPr>
            <a:spLocks noGrp="1"/>
          </p:cNvSpPr>
          <p:nvPr>
            <p:ph idx="1"/>
          </p:nvPr>
        </p:nvSpPr>
        <p:spPr/>
        <p:txBody>
          <a:bodyPr>
            <a:normAutofit/>
          </a:bodyPr>
          <a:lstStyle/>
          <a:p>
            <a:r>
              <a:rPr lang="en-US" sz="1600" dirty="0"/>
              <a:t>import </a:t>
            </a:r>
            <a:r>
              <a:rPr lang="en-US" sz="1600" dirty="0" err="1"/>
              <a:t>numpy</a:t>
            </a:r>
            <a:r>
              <a:rPr lang="en-US" sz="1600" dirty="0"/>
              <a:t> as np</a:t>
            </a:r>
          </a:p>
          <a:p>
            <a:r>
              <a:rPr lang="en-US" sz="1600" dirty="0"/>
              <a:t>import pandas as pd</a:t>
            </a:r>
          </a:p>
          <a:p>
            <a:r>
              <a:rPr lang="en-US" sz="1600" dirty="0"/>
              <a:t>import </a:t>
            </a:r>
            <a:r>
              <a:rPr lang="en-US" sz="1600" dirty="0" err="1"/>
              <a:t>matplotlib.pyplot</a:t>
            </a:r>
            <a:r>
              <a:rPr lang="en-US" sz="1600" dirty="0"/>
              <a:t> as </a:t>
            </a:r>
            <a:r>
              <a:rPr lang="en-US" sz="1600" dirty="0" err="1"/>
              <a:t>plt</a:t>
            </a:r>
            <a:endParaRPr lang="en-US" sz="1600" dirty="0"/>
          </a:p>
          <a:p>
            <a:r>
              <a:rPr lang="en-US" sz="1600" dirty="0"/>
              <a:t>%matplotlib inline  </a:t>
            </a:r>
          </a:p>
          <a:p>
            <a:r>
              <a:rPr lang="en-US" sz="1600" dirty="0"/>
              <a:t>import seaborn as </a:t>
            </a:r>
            <a:r>
              <a:rPr lang="en-US" sz="1600" dirty="0" err="1"/>
              <a:t>sns</a:t>
            </a:r>
            <a:r>
              <a:rPr lang="en-US" sz="1600" dirty="0"/>
              <a:t>      </a:t>
            </a:r>
          </a:p>
          <a:p>
            <a:r>
              <a:rPr lang="en-US" sz="1600" dirty="0"/>
              <a:t>import warnings</a:t>
            </a:r>
          </a:p>
          <a:p>
            <a:r>
              <a:rPr lang="en-US" sz="1600" dirty="0" err="1"/>
              <a:t>warnings.filterwarnings</a:t>
            </a:r>
            <a:r>
              <a:rPr lang="en-US" sz="1600" dirty="0"/>
              <a:t>("ignore")</a:t>
            </a:r>
          </a:p>
        </p:txBody>
      </p:sp>
      <p:pic>
        <p:nvPicPr>
          <p:cNvPr id="7" name="Picture 6">
            <a:extLst>
              <a:ext uri="{FF2B5EF4-FFF2-40B4-BE49-F238E27FC236}">
                <a16:creationId xmlns:a16="http://schemas.microsoft.com/office/drawing/2014/main" id="{83F0C812-7CD9-25E0-BF33-5A7381334E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630" y="2084832"/>
            <a:ext cx="7833448" cy="3283804"/>
          </a:xfrm>
          <a:prstGeom prst="rect">
            <a:avLst/>
          </a:prstGeom>
        </p:spPr>
      </p:pic>
    </p:spTree>
    <p:extLst>
      <p:ext uri="{BB962C8B-B14F-4D97-AF65-F5344CB8AC3E}">
        <p14:creationId xmlns:p14="http://schemas.microsoft.com/office/powerpoint/2010/main" val="381564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14A4-6C5D-AB02-7CD1-33E83691AE2E}"/>
              </a:ext>
            </a:extLst>
          </p:cNvPr>
          <p:cNvSpPr>
            <a:spLocks noGrp="1"/>
          </p:cNvSpPr>
          <p:nvPr>
            <p:ph idx="1"/>
          </p:nvPr>
        </p:nvSpPr>
        <p:spPr>
          <a:xfrm>
            <a:off x="1024128" y="829559"/>
            <a:ext cx="9720073" cy="5479801"/>
          </a:xfrm>
        </p:spPr>
        <p:txBody>
          <a:bodyPr/>
          <a:lstStyle/>
          <a:p>
            <a:r>
              <a:rPr lang="en-US" dirty="0"/>
              <a:t>Most of the items in the dataset present 8523 non-null values. However, there are some cases such as Item Weight and Outlet Size which seem to present null values. We always have to consider if this absence of values has a significant meaning or not.</a:t>
            </a:r>
          </a:p>
          <a:p>
            <a:r>
              <a:rPr lang="en-US" dirty="0"/>
              <a:t>Moreover, from the 12 features, 5 are numeric and 7 categorical, </a:t>
            </a:r>
          </a:p>
          <a:p>
            <a:r>
              <a:rPr lang="en-US" dirty="0"/>
              <a:t>train.describe()</a:t>
            </a:r>
          </a:p>
          <a:p>
            <a:endParaRPr lang="en-US" dirty="0"/>
          </a:p>
        </p:txBody>
      </p:sp>
      <p:pic>
        <p:nvPicPr>
          <p:cNvPr id="5" name="Picture 4">
            <a:extLst>
              <a:ext uri="{FF2B5EF4-FFF2-40B4-BE49-F238E27FC236}">
                <a16:creationId xmlns:a16="http://schemas.microsoft.com/office/drawing/2014/main" id="{50AEAD90-1FB7-93D7-967F-5F9A0920B239}"/>
              </a:ext>
            </a:extLst>
          </p:cNvPr>
          <p:cNvPicPr>
            <a:picLocks noChangeAspect="1"/>
          </p:cNvPicPr>
          <p:nvPr/>
        </p:nvPicPr>
        <p:blipFill>
          <a:blip r:embed="rId3"/>
          <a:stretch>
            <a:fillRect/>
          </a:stretch>
        </p:blipFill>
        <p:spPr>
          <a:xfrm>
            <a:off x="2724940" y="3193330"/>
            <a:ext cx="6355951" cy="2599441"/>
          </a:xfrm>
          <a:prstGeom prst="rect">
            <a:avLst/>
          </a:prstGeom>
        </p:spPr>
      </p:pic>
    </p:spTree>
    <p:extLst>
      <p:ext uri="{BB962C8B-B14F-4D97-AF65-F5344CB8AC3E}">
        <p14:creationId xmlns:p14="http://schemas.microsoft.com/office/powerpoint/2010/main" val="86130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E1D7-49C3-423D-FDAE-A7E689537133}"/>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3D9B5142-F3B0-687A-D53A-8991810B640A}"/>
              </a:ext>
            </a:extLst>
          </p:cNvPr>
          <p:cNvSpPr>
            <a:spLocks noGrp="1"/>
          </p:cNvSpPr>
          <p:nvPr>
            <p:ph idx="1"/>
          </p:nvPr>
        </p:nvSpPr>
        <p:spPr>
          <a:xfrm>
            <a:off x="1024128" y="2286000"/>
            <a:ext cx="6649291" cy="4023360"/>
          </a:xfrm>
        </p:spPr>
        <p:txBody>
          <a:bodyPr/>
          <a:lstStyle/>
          <a:p>
            <a:r>
              <a:rPr lang="en-US" dirty="0"/>
              <a:t>This step typically involves imputing missing values, treat irregularities and treating outliers.</a:t>
            </a:r>
          </a:p>
          <a:p>
            <a:pPr marL="457200" indent="-457200">
              <a:buFont typeface="+mj-lt"/>
              <a:buAutoNum type="arabicPeriod"/>
            </a:pPr>
            <a:r>
              <a:rPr lang="en-US" dirty="0"/>
              <a:t>We found two variables with missing values - </a:t>
            </a:r>
            <a:r>
              <a:rPr lang="en-US" b="1" dirty="0"/>
              <a:t>Item Weight </a:t>
            </a:r>
            <a:r>
              <a:rPr lang="en-US" dirty="0"/>
              <a:t>and </a:t>
            </a:r>
            <a:r>
              <a:rPr lang="en-US" b="1" dirty="0"/>
              <a:t>Outlet Size</a:t>
            </a:r>
            <a:r>
              <a:rPr lang="en-US" dirty="0"/>
              <a:t>. Let’s impute the former by the average weight of the particular item. </a:t>
            </a:r>
          </a:p>
          <a:p>
            <a:endParaRPr lang="en-US" dirty="0"/>
          </a:p>
          <a:p>
            <a:endParaRPr lang="en-US" dirty="0"/>
          </a:p>
          <a:p>
            <a:endParaRPr lang="en-US" b="1" dirty="0"/>
          </a:p>
        </p:txBody>
      </p:sp>
      <p:pic>
        <p:nvPicPr>
          <p:cNvPr id="5" name="Picture 4">
            <a:extLst>
              <a:ext uri="{FF2B5EF4-FFF2-40B4-BE49-F238E27FC236}">
                <a16:creationId xmlns:a16="http://schemas.microsoft.com/office/drawing/2014/main" id="{1E32351A-93BD-C1C4-2174-0FC87F7406B3}"/>
              </a:ext>
            </a:extLst>
          </p:cNvPr>
          <p:cNvPicPr>
            <a:picLocks noChangeAspect="1"/>
          </p:cNvPicPr>
          <p:nvPr/>
        </p:nvPicPr>
        <p:blipFill>
          <a:blip r:embed="rId3"/>
          <a:stretch>
            <a:fillRect/>
          </a:stretch>
        </p:blipFill>
        <p:spPr>
          <a:xfrm>
            <a:off x="7637091" y="2167543"/>
            <a:ext cx="3530781" cy="3372023"/>
          </a:xfrm>
          <a:prstGeom prst="rect">
            <a:avLst/>
          </a:prstGeom>
        </p:spPr>
      </p:pic>
      <p:pic>
        <p:nvPicPr>
          <p:cNvPr id="7" name="Picture 6">
            <a:extLst>
              <a:ext uri="{FF2B5EF4-FFF2-40B4-BE49-F238E27FC236}">
                <a16:creationId xmlns:a16="http://schemas.microsoft.com/office/drawing/2014/main" id="{BD3152AD-87C3-E6FA-D9BF-A71CBEE3DC8C}"/>
              </a:ext>
            </a:extLst>
          </p:cNvPr>
          <p:cNvPicPr>
            <a:picLocks noChangeAspect="1"/>
          </p:cNvPicPr>
          <p:nvPr/>
        </p:nvPicPr>
        <p:blipFill>
          <a:blip r:embed="rId4"/>
          <a:stretch>
            <a:fillRect/>
          </a:stretch>
        </p:blipFill>
        <p:spPr>
          <a:xfrm>
            <a:off x="1168924" y="4270343"/>
            <a:ext cx="6504496" cy="1659118"/>
          </a:xfrm>
          <a:prstGeom prst="rect">
            <a:avLst/>
          </a:prstGeom>
        </p:spPr>
      </p:pic>
    </p:spTree>
    <p:extLst>
      <p:ext uri="{BB962C8B-B14F-4D97-AF65-F5344CB8AC3E}">
        <p14:creationId xmlns:p14="http://schemas.microsoft.com/office/powerpoint/2010/main" val="145382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51DA4-FD7D-59A6-7512-262917916ADD}"/>
              </a:ext>
            </a:extLst>
          </p:cNvPr>
          <p:cNvSpPr>
            <a:spLocks noGrp="1"/>
          </p:cNvSpPr>
          <p:nvPr>
            <p:ph idx="1"/>
          </p:nvPr>
        </p:nvSpPr>
        <p:spPr>
          <a:xfrm>
            <a:off x="1061835" y="1008668"/>
            <a:ext cx="8883443" cy="4371546"/>
          </a:xfrm>
        </p:spPr>
        <p:txBody>
          <a:bodyPr>
            <a:normAutofit/>
          </a:bodyPr>
          <a:lstStyle/>
          <a:p>
            <a:pPr marL="457200" indent="-457200" algn="just">
              <a:buFont typeface="+mj-lt"/>
              <a:buAutoNum type="arabicPeriod" startAt="2"/>
            </a:pPr>
            <a:r>
              <a:rPr lang="en-US" b="1" dirty="0"/>
              <a:t>Item Fat Content </a:t>
            </a:r>
            <a:r>
              <a:rPr lang="en-US" dirty="0"/>
              <a:t>contains some mis code values</a:t>
            </a:r>
          </a:p>
          <a:p>
            <a:pPr marL="457200" indent="-457200" algn="just">
              <a:buFont typeface="+mj-lt"/>
              <a:buAutoNum type="arabicPeriod" startAt="2"/>
            </a:pPr>
            <a:endParaRPr lang="en-US" b="1" dirty="0"/>
          </a:p>
          <a:p>
            <a:pPr marL="457200" indent="-457200" algn="just">
              <a:buFont typeface="+mj-lt"/>
              <a:buAutoNum type="arabicPeriod" startAt="2"/>
            </a:pPr>
            <a:r>
              <a:rPr lang="en-US" dirty="0"/>
              <a:t>In</a:t>
            </a:r>
            <a:r>
              <a:rPr lang="en-US" b="1" dirty="0"/>
              <a:t> Item Visibility</a:t>
            </a:r>
            <a:r>
              <a:rPr lang="en-US" dirty="0"/>
              <a:t>,</a:t>
            </a:r>
            <a:r>
              <a:rPr lang="en-US" b="1" dirty="0"/>
              <a:t> </a:t>
            </a:r>
            <a:r>
              <a:rPr lang="en-US" dirty="0"/>
              <a:t>We</a:t>
            </a:r>
            <a:r>
              <a:rPr lang="en-US" b="1" dirty="0"/>
              <a:t> </a:t>
            </a:r>
            <a:r>
              <a:rPr lang="en-US" dirty="0"/>
              <a:t>noticed that the minimum value here is 0, which makes no practical sense. Lets consider it like missing information and impute it with group mean visibility of that product.</a:t>
            </a:r>
          </a:p>
          <a:p>
            <a:pPr marL="457200" indent="-457200" algn="just">
              <a:buFont typeface="+mj-lt"/>
              <a:buAutoNum type="arabicPeriod" startAt="2"/>
            </a:pPr>
            <a:endParaRPr lang="en-US" dirty="0"/>
          </a:p>
          <a:p>
            <a:pPr marL="457200" indent="-457200" algn="just">
              <a:buFont typeface="+mj-lt"/>
              <a:buAutoNum type="arabicPeriod" startAt="2"/>
            </a:pPr>
            <a:r>
              <a:rPr lang="en-US" dirty="0"/>
              <a:t>Using the unique Item Identifier, which starts with "FD," "DR," or "NC," we can categorize items into Food, Drinks, and Non-Consumables, respectively, and create a new column for these categories.</a:t>
            </a:r>
          </a:p>
        </p:txBody>
      </p:sp>
      <p:pic>
        <p:nvPicPr>
          <p:cNvPr id="8" name="Picture 7">
            <a:extLst>
              <a:ext uri="{FF2B5EF4-FFF2-40B4-BE49-F238E27FC236}">
                <a16:creationId xmlns:a16="http://schemas.microsoft.com/office/drawing/2014/main" id="{ECFE6FC6-2193-D27A-9D0B-B962A1DAD050}"/>
              </a:ext>
            </a:extLst>
          </p:cNvPr>
          <p:cNvPicPr>
            <a:picLocks noChangeAspect="1"/>
          </p:cNvPicPr>
          <p:nvPr/>
        </p:nvPicPr>
        <p:blipFill>
          <a:blip r:embed="rId3"/>
          <a:stretch>
            <a:fillRect/>
          </a:stretch>
        </p:blipFill>
        <p:spPr>
          <a:xfrm>
            <a:off x="1554458" y="1477786"/>
            <a:ext cx="7784367" cy="324349"/>
          </a:xfrm>
          <a:prstGeom prst="rect">
            <a:avLst/>
          </a:prstGeom>
        </p:spPr>
      </p:pic>
      <p:pic>
        <p:nvPicPr>
          <p:cNvPr id="10" name="Picture 9">
            <a:extLst>
              <a:ext uri="{FF2B5EF4-FFF2-40B4-BE49-F238E27FC236}">
                <a16:creationId xmlns:a16="http://schemas.microsoft.com/office/drawing/2014/main" id="{03AAC7E3-E8C9-BCB1-FFC3-07E45D3FBB6D}"/>
              </a:ext>
            </a:extLst>
          </p:cNvPr>
          <p:cNvPicPr>
            <a:picLocks noChangeAspect="1"/>
          </p:cNvPicPr>
          <p:nvPr/>
        </p:nvPicPr>
        <p:blipFill>
          <a:blip r:embed="rId4"/>
          <a:stretch>
            <a:fillRect/>
          </a:stretch>
        </p:blipFill>
        <p:spPr>
          <a:xfrm>
            <a:off x="1554459" y="2919951"/>
            <a:ext cx="7857729" cy="527901"/>
          </a:xfrm>
          <a:prstGeom prst="rect">
            <a:avLst/>
          </a:prstGeom>
        </p:spPr>
      </p:pic>
      <p:pic>
        <p:nvPicPr>
          <p:cNvPr id="12" name="Picture 11">
            <a:extLst>
              <a:ext uri="{FF2B5EF4-FFF2-40B4-BE49-F238E27FC236}">
                <a16:creationId xmlns:a16="http://schemas.microsoft.com/office/drawing/2014/main" id="{BD7616A5-CB52-9520-9FDB-AFBA080B5E0A}"/>
              </a:ext>
            </a:extLst>
          </p:cNvPr>
          <p:cNvPicPr>
            <a:picLocks noChangeAspect="1"/>
          </p:cNvPicPr>
          <p:nvPr/>
        </p:nvPicPr>
        <p:blipFill>
          <a:blip r:embed="rId5"/>
          <a:stretch>
            <a:fillRect/>
          </a:stretch>
        </p:blipFill>
        <p:spPr>
          <a:xfrm>
            <a:off x="1554457" y="4658861"/>
            <a:ext cx="7784367" cy="426339"/>
          </a:xfrm>
          <a:prstGeom prst="rect">
            <a:avLst/>
          </a:prstGeom>
        </p:spPr>
      </p:pic>
    </p:spTree>
    <p:extLst>
      <p:ext uri="{BB962C8B-B14F-4D97-AF65-F5344CB8AC3E}">
        <p14:creationId xmlns:p14="http://schemas.microsoft.com/office/powerpoint/2010/main" val="19723932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629</TotalTime>
  <Words>1650</Words>
  <Application>Microsoft Office PowerPoint</Application>
  <PresentationFormat>Widescreen</PresentationFormat>
  <Paragraphs>228</Paragraphs>
  <Slides>30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Tw Cen MT</vt:lpstr>
      <vt:lpstr>Tw Cen MT (Body)</vt:lpstr>
      <vt:lpstr>Tw Cen MT Condensed</vt:lpstr>
      <vt:lpstr>Wingdings 3</vt:lpstr>
      <vt:lpstr>Integral</vt:lpstr>
      <vt:lpstr>BIG MART SALES PREDICTION </vt:lpstr>
      <vt:lpstr>Abstract</vt:lpstr>
      <vt:lpstr>Problem statement</vt:lpstr>
      <vt:lpstr>Data Exploration</vt:lpstr>
      <vt:lpstr>Software Requirement specification</vt:lpstr>
      <vt:lpstr>QUICK LOOK AT THE DATA Structure</vt:lpstr>
      <vt:lpstr>PowerPoint Presentation</vt:lpstr>
      <vt:lpstr>DATA Cleaning</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Changing categorical to numerical</vt:lpstr>
      <vt:lpstr>Linear regression</vt:lpstr>
      <vt:lpstr>PowerPoint Presentation</vt:lpstr>
      <vt:lpstr>Decision Tree </vt:lpstr>
      <vt:lpstr>RANDOM FOREST</vt:lpstr>
      <vt:lpstr> k-Nearest Neighbors (k-NN)</vt:lpstr>
      <vt:lpstr>Support Vector Machine (SVM)</vt:lpstr>
      <vt:lpstr>FINDINGS &amp;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 </dc:title>
  <dc:creator>Vipul Shinkar</dc:creator>
  <cp:lastModifiedBy>Vipul Shinkar</cp:lastModifiedBy>
  <cp:revision>9</cp:revision>
  <dcterms:created xsi:type="dcterms:W3CDTF">2023-08-02T18:16:48Z</dcterms:created>
  <dcterms:modified xsi:type="dcterms:W3CDTF">2023-08-03T20:27:03Z</dcterms:modified>
</cp:coreProperties>
</file>