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Lato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0c8TrcmjwQ5QpK3hAAScsggCa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CB1EA4-08B5-40A4-B451-7F7A6D7EB87D}">
  <a:tblStyle styleId="{52CB1EA4-08B5-40A4-B451-7F7A6D7EB8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lack-boldItalic.fntdata"/><Relationship Id="rId25" Type="http://schemas.openxmlformats.org/officeDocument/2006/relationships/font" Target="fonts/LatoBlack-bold.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56418278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56418278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8.png"/><Relationship Id="rId4" Type="http://schemas.openxmlformats.org/officeDocument/2006/relationships/image" Target="../media/image4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oracle.com/cd/E74659_01/html/Sign_Verify/SV04_SignVerify.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VipulTiwari28/Automated-Cheque-Processing" TargetMode="Externa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63175" y="1155025"/>
            <a:ext cx="91440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u="sng">
                <a:solidFill>
                  <a:schemeClr val="lt1"/>
                </a:solidFill>
                <a:latin typeface="Trebuchet MS"/>
                <a:ea typeface="Trebuchet MS"/>
                <a:cs typeface="Trebuchet MS"/>
                <a:sym typeface="Trebuchet MS"/>
              </a:rPr>
              <a:t>Bank of Baroda Hackathon - 2022                       </a:t>
            </a:r>
            <a:endParaRPr sz="2100" u="sng">
              <a:solidFill>
                <a:schemeClr val="lt1"/>
              </a:solidFill>
              <a:latin typeface="Trebuchet MS"/>
              <a:ea typeface="Trebuchet MS"/>
              <a:cs typeface="Trebuchet MS"/>
              <a:sym typeface="Trebuchet MS"/>
            </a:endParaRPr>
          </a:p>
        </p:txBody>
      </p:sp>
      <p:sp>
        <p:nvSpPr>
          <p:cNvPr id="339" name="Google Shape;339;p1"/>
          <p:cNvSpPr txBox="1"/>
          <p:nvPr/>
        </p:nvSpPr>
        <p:spPr>
          <a:xfrm>
            <a:off x="-63175" y="1510696"/>
            <a:ext cx="6192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000" u="none" cap="none" strike="noStrike">
                <a:solidFill>
                  <a:schemeClr val="lt1"/>
                </a:solidFill>
                <a:latin typeface="Trebuchet MS"/>
                <a:ea typeface="Trebuchet MS"/>
                <a:cs typeface="Trebuchet MS"/>
                <a:sym typeface="Trebuchet MS"/>
              </a:rPr>
              <a:t>Team Name : </a:t>
            </a:r>
            <a:r>
              <a:rPr b="1" i="0" lang="en" sz="2000" u="none" cap="none" strike="noStrike">
                <a:solidFill>
                  <a:schemeClr val="lt1"/>
                </a:solidFill>
                <a:latin typeface="Trebuchet MS"/>
                <a:ea typeface="Trebuchet MS"/>
                <a:cs typeface="Trebuchet MS"/>
                <a:sym typeface="Trebuchet MS"/>
              </a:rPr>
              <a:t>PiXel </a:t>
            </a:r>
            <a:endParaRPr b="1" i="0" sz="2000" u="none" cap="none" strike="noStrike">
              <a:solidFill>
                <a:schemeClr val="lt1"/>
              </a:solidFill>
              <a:latin typeface="Trebuchet MS"/>
              <a:ea typeface="Trebuchet MS"/>
              <a:cs typeface="Trebuchet MS"/>
              <a:sym typeface="Trebuchet MS"/>
            </a:endParaRPr>
          </a:p>
        </p:txBody>
      </p:sp>
      <p:sp>
        <p:nvSpPr>
          <p:cNvPr id="340" name="Google Shape;340;p1"/>
          <p:cNvSpPr txBox="1"/>
          <p:nvPr/>
        </p:nvSpPr>
        <p:spPr>
          <a:xfrm>
            <a:off x="0" y="1904000"/>
            <a:ext cx="5495400" cy="289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lang="en" sz="1700">
                <a:solidFill>
                  <a:schemeClr val="lt1"/>
                </a:solidFill>
                <a:latin typeface="Trebuchet MS"/>
                <a:ea typeface="Trebuchet MS"/>
                <a:cs typeface="Trebuchet MS"/>
                <a:sym typeface="Trebuchet MS"/>
              </a:rPr>
              <a:t>T</a:t>
            </a:r>
            <a:r>
              <a:rPr b="0" i="0" lang="en" sz="1700" u="none" cap="none" strike="noStrike">
                <a:solidFill>
                  <a:schemeClr val="lt1"/>
                </a:solidFill>
                <a:latin typeface="Trebuchet MS"/>
                <a:ea typeface="Trebuchet MS"/>
                <a:cs typeface="Trebuchet MS"/>
                <a:sym typeface="Trebuchet MS"/>
              </a:rPr>
              <a:t>eam bio :</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0"/>
              </a:spcAft>
              <a:buClr>
                <a:srgbClr val="000000"/>
              </a:buClr>
              <a:buSzPts val="1300"/>
              <a:buFont typeface="Arial"/>
              <a:buNone/>
            </a:pPr>
            <a:r>
              <a:t/>
            </a:r>
            <a:endParaRPr sz="12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0"/>
              </a:spcAft>
              <a:buClr>
                <a:srgbClr val="000000"/>
              </a:buClr>
              <a:buSzPts val="1300"/>
              <a:buFont typeface="Arial"/>
              <a:buNone/>
            </a:pPr>
            <a:r>
              <a:t/>
            </a:r>
            <a:endParaRPr sz="12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0"/>
              </a:spcAft>
              <a:buClr>
                <a:srgbClr val="000000"/>
              </a:buClr>
              <a:buSzPts val="1300"/>
              <a:buFont typeface="Arial"/>
              <a:buNone/>
            </a:pPr>
            <a:r>
              <a:t/>
            </a:r>
            <a:endParaRPr sz="12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0"/>
              </a:spcAft>
              <a:buClr>
                <a:srgbClr val="000000"/>
              </a:buClr>
              <a:buSzPts val="1300"/>
              <a:buFont typeface="Arial"/>
              <a:buNone/>
            </a:pPr>
            <a:r>
              <a:t/>
            </a:r>
            <a:endParaRPr sz="12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t/>
            </a:r>
            <a:endParaRPr b="0" i="0" sz="12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graphicFrame>
        <p:nvGraphicFramePr>
          <p:cNvPr id="343" name="Google Shape;343;p1"/>
          <p:cNvGraphicFramePr/>
          <p:nvPr/>
        </p:nvGraphicFramePr>
        <p:xfrm>
          <a:off x="141700" y="2316710"/>
          <a:ext cx="3000000" cy="3000000"/>
        </p:xfrm>
        <a:graphic>
          <a:graphicData uri="http://schemas.openxmlformats.org/drawingml/2006/table">
            <a:tbl>
              <a:tblPr>
                <a:noFill/>
                <a:tableStyleId>{52CB1EA4-08B5-40A4-B451-7F7A6D7EB87D}</a:tableStyleId>
              </a:tblPr>
              <a:tblGrid>
                <a:gridCol w="2604350"/>
                <a:gridCol w="2604350"/>
              </a:tblGrid>
              <a:tr h="1050925">
                <a:tc>
                  <a:txBody>
                    <a:bodyPr/>
                    <a:lstStyle/>
                    <a:p>
                      <a:pPr indent="0" lvl="0" marL="0" rtl="0" algn="l">
                        <a:spcBef>
                          <a:spcPts val="0"/>
                        </a:spcBef>
                        <a:spcAft>
                          <a:spcPts val="0"/>
                        </a:spcAft>
                        <a:buNone/>
                      </a:pPr>
                      <a:r>
                        <a:rPr lang="en" sz="1200"/>
                        <a:t>Vipul is a great leader and a hardworking student who always finds his way to the top.</a:t>
                      </a:r>
                      <a:endParaRPr sz="1200"/>
                    </a:p>
                  </a:txBody>
                  <a:tcPr marT="91425" marB="91425" marR="91425" marL="91425"/>
                </a:tc>
                <a:tc>
                  <a:txBody>
                    <a:bodyPr/>
                    <a:lstStyle/>
                    <a:p>
                      <a:pPr indent="0" lvl="0" marL="0" rtl="0" algn="l">
                        <a:spcBef>
                          <a:spcPts val="0"/>
                        </a:spcBef>
                        <a:spcAft>
                          <a:spcPts val="0"/>
                        </a:spcAft>
                        <a:buNone/>
                      </a:pPr>
                      <a:r>
                        <a:rPr lang="en" sz="1300"/>
                        <a:t>Jagrit is a very bright and quick-witted student and is always eager to learn.</a:t>
                      </a:r>
                      <a:endParaRPr sz="1300"/>
                    </a:p>
                  </a:txBody>
                  <a:tcPr marT="91425" marB="91425" marR="91425" marL="91425"/>
                </a:tc>
              </a:tr>
              <a:tr h="1356350">
                <a:tc>
                  <a:txBody>
                    <a:bodyPr/>
                    <a:lstStyle/>
                    <a:p>
                      <a:pPr indent="0" lvl="0" marL="0" rtl="0" algn="l">
                        <a:spcBef>
                          <a:spcPts val="0"/>
                        </a:spcBef>
                        <a:spcAft>
                          <a:spcPts val="0"/>
                        </a:spcAft>
                        <a:buNone/>
                      </a:pPr>
                      <a:r>
                        <a:rPr lang="en" sz="1200"/>
                        <a:t>Shreyas is a </a:t>
                      </a:r>
                      <a:r>
                        <a:rPr lang="en" sz="1200"/>
                        <a:t>brilliant student who is always ready to face new challenges.</a:t>
                      </a:r>
                      <a:endParaRPr/>
                    </a:p>
                  </a:txBody>
                  <a:tcPr marT="91425" marB="91425" marR="91425" marL="91425"/>
                </a:tc>
                <a:tc>
                  <a:txBody>
                    <a:bodyPr/>
                    <a:lstStyle/>
                    <a:p>
                      <a:pPr indent="0" lvl="0" marL="0" rtl="0" algn="l">
                        <a:spcBef>
                          <a:spcPts val="0"/>
                        </a:spcBef>
                        <a:spcAft>
                          <a:spcPts val="0"/>
                        </a:spcAft>
                        <a:buNone/>
                      </a:pPr>
                      <a:r>
                        <a:rPr lang="en" sz="1200"/>
                        <a:t>Sheral: An analytical person who seeks to explore and is always ready to learn. Passionate about solving challenges that involve data, algorithms, statistics ,math and visualisation</a:t>
                      </a:r>
                      <a:endParaRPr sz="11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1" name="Google Shape;401;p9"/>
          <p:cNvSpPr txBox="1"/>
          <p:nvPr>
            <p:ph idx="1" type="subTitle"/>
          </p:nvPr>
        </p:nvSpPr>
        <p:spPr>
          <a:xfrm>
            <a:off x="402850" y="2593875"/>
            <a:ext cx="4559100" cy="1700100"/>
          </a:xfrm>
          <a:prstGeom prst="rect">
            <a:avLst/>
          </a:prstGeom>
          <a:noFill/>
          <a:ln>
            <a:noFill/>
          </a:ln>
        </p:spPr>
        <p:txBody>
          <a:bodyPr anchorCtr="0" anchor="t" bIns="91425" lIns="91425" spcFirstLastPara="1" rIns="91425" wrap="square" tIns="91425">
            <a:noAutofit/>
          </a:bodyPr>
          <a:lstStyle/>
          <a:p>
            <a:pPr indent="0" lvl="0" marL="0" rtl="0" algn="l">
              <a:lnSpc>
                <a:spcPct val="20000"/>
              </a:lnSpc>
              <a:spcBef>
                <a:spcPts val="0"/>
              </a:spcBef>
              <a:spcAft>
                <a:spcPts val="0"/>
              </a:spcAft>
              <a:buSzPts val="1800"/>
              <a:buNone/>
            </a:pPr>
            <a:r>
              <a:t/>
            </a:r>
            <a:endParaRPr sz="1500"/>
          </a:p>
          <a:p>
            <a:pPr indent="0" lvl="0" marL="0" rtl="0" algn="l">
              <a:lnSpc>
                <a:spcPct val="20000"/>
              </a:lnSpc>
              <a:spcBef>
                <a:spcPts val="1600"/>
              </a:spcBef>
              <a:spcAft>
                <a:spcPts val="0"/>
              </a:spcAft>
              <a:buSzPts val="1800"/>
              <a:buNone/>
            </a:pPr>
            <a:r>
              <a:rPr lang="en" sz="1500"/>
              <a:t>Team member names:</a:t>
            </a:r>
            <a:endParaRPr sz="1500"/>
          </a:p>
          <a:p>
            <a:pPr indent="0" lvl="0" marL="0" rtl="0" algn="l">
              <a:lnSpc>
                <a:spcPct val="20000"/>
              </a:lnSpc>
              <a:spcBef>
                <a:spcPts val="1600"/>
              </a:spcBef>
              <a:spcAft>
                <a:spcPts val="0"/>
              </a:spcAft>
              <a:buSzPts val="1800"/>
              <a:buNone/>
            </a:pPr>
            <a:r>
              <a:rPr lang="en" sz="1500"/>
              <a:t>Vipul Tiwari</a:t>
            </a:r>
            <a:endParaRPr sz="1500"/>
          </a:p>
          <a:p>
            <a:pPr indent="0" lvl="0" marL="0" rtl="0" algn="l">
              <a:lnSpc>
                <a:spcPct val="20000"/>
              </a:lnSpc>
              <a:spcBef>
                <a:spcPts val="1600"/>
              </a:spcBef>
              <a:spcAft>
                <a:spcPts val="0"/>
              </a:spcAft>
              <a:buSzPts val="1800"/>
              <a:buNone/>
            </a:pPr>
            <a:r>
              <a:rPr lang="en" sz="1500"/>
              <a:t>Jagrit Taneja	</a:t>
            </a:r>
            <a:endParaRPr sz="1500"/>
          </a:p>
          <a:p>
            <a:pPr indent="0" lvl="0" marL="0" rtl="0" algn="l">
              <a:lnSpc>
                <a:spcPct val="20000"/>
              </a:lnSpc>
              <a:spcBef>
                <a:spcPts val="1600"/>
              </a:spcBef>
              <a:spcAft>
                <a:spcPts val="0"/>
              </a:spcAft>
              <a:buSzPts val="1800"/>
              <a:buNone/>
            </a:pPr>
            <a:r>
              <a:rPr lang="en" sz="1500"/>
              <a:t>Shreyas Bhaskar</a:t>
            </a:r>
            <a:endParaRPr sz="1500"/>
          </a:p>
          <a:p>
            <a:pPr indent="0" lvl="0" marL="0" rtl="0" algn="l">
              <a:lnSpc>
                <a:spcPct val="20000"/>
              </a:lnSpc>
              <a:spcBef>
                <a:spcPts val="1600"/>
              </a:spcBef>
              <a:spcAft>
                <a:spcPts val="0"/>
              </a:spcAft>
              <a:buSzPts val="1800"/>
              <a:buNone/>
            </a:pPr>
            <a:r>
              <a:rPr lang="en" sz="1500"/>
              <a:t>Sheral Simon Waskar</a:t>
            </a:r>
            <a:endParaRPr sz="1500"/>
          </a:p>
          <a:p>
            <a:pPr indent="0" lvl="0" marL="0" rtl="0" algn="l">
              <a:lnSpc>
                <a:spcPct val="20000"/>
              </a:lnSpc>
              <a:spcBef>
                <a:spcPts val="1600"/>
              </a:spcBef>
              <a:spcAft>
                <a:spcPts val="0"/>
              </a:spcAft>
              <a:buSzPts val="1800"/>
              <a:buNone/>
            </a:pPr>
            <a:r>
              <a:t/>
            </a:r>
            <a:endParaRPr sz="1500"/>
          </a:p>
          <a:p>
            <a:pPr indent="0" lvl="0" marL="0" rtl="0" algn="l">
              <a:lnSpc>
                <a:spcPct val="20000"/>
              </a:lnSpc>
              <a:spcBef>
                <a:spcPts val="1600"/>
              </a:spcBef>
              <a:spcAft>
                <a:spcPts val="0"/>
              </a:spcAft>
              <a:buSzPts val="1800"/>
              <a:buNone/>
            </a:pPr>
            <a:r>
              <a:rPr lang="en" sz="1500"/>
              <a:t>Date: 13th September 2022</a:t>
            </a:r>
            <a:endParaRPr sz="1500"/>
          </a:p>
          <a:p>
            <a:pPr indent="0" lvl="0" marL="0" rtl="0" algn="l">
              <a:lnSpc>
                <a:spcPct val="20000"/>
              </a:lnSpc>
              <a:spcBef>
                <a:spcPts val="1600"/>
              </a:spcBef>
              <a:spcAft>
                <a:spcPts val="0"/>
              </a:spcAft>
              <a:buSzPts val="1800"/>
              <a:buNone/>
            </a:pPr>
            <a:r>
              <a:t/>
            </a:r>
            <a:endParaRPr sz="1500"/>
          </a:p>
          <a:p>
            <a:pPr indent="0" lvl="0" marL="0" rtl="0" algn="l">
              <a:lnSpc>
                <a:spcPct val="20000"/>
              </a:lnSpc>
              <a:spcBef>
                <a:spcPts val="1600"/>
              </a:spcBef>
              <a:spcAft>
                <a:spcPts val="1600"/>
              </a:spcAft>
              <a:buSzPts val="18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2800"/>
              <a:buNone/>
            </a:pPr>
            <a:r>
              <a:rPr lang="en" sz="2000"/>
              <a:t>Problem Statement?</a:t>
            </a:r>
            <a:endParaRPr sz="2000"/>
          </a:p>
        </p:txBody>
      </p:sp>
      <p:sp>
        <p:nvSpPr>
          <p:cNvPr id="349" name="Google Shape;349;p2"/>
          <p:cNvSpPr txBox="1"/>
          <p:nvPr/>
        </p:nvSpPr>
        <p:spPr>
          <a:xfrm>
            <a:off x="536029" y="1158734"/>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Lato"/>
                <a:ea typeface="Lato"/>
                <a:cs typeface="Lato"/>
                <a:sym typeface="Lato"/>
              </a:rPr>
              <a:t>We decided to solve this problem because on </a:t>
            </a:r>
            <a:r>
              <a:rPr b="0" i="0" lang="en" sz="1400" u="none" cap="none" strike="noStrike">
                <a:solidFill>
                  <a:schemeClr val="dk1"/>
                </a:solidFill>
                <a:latin typeface="Lato"/>
                <a:ea typeface="Lato"/>
                <a:cs typeface="Lato"/>
                <a:sym typeface="Lato"/>
              </a:rPr>
              <a:t>any normal day, a leading bank receives around 3-5 lakhs of cheques for clearance. Being an intricate process, it involves multiple levels of screening and vigilance to ensure regulatory guidelines are met. For all these reasons, major parts of this process are manual in nature till date. A manual review of high volume of cheques is time consuming since most verification happens at odd hours of the nighttime; it is also prone to human errors. The main purpose behind AI based cheque clearance system is to reduce the processing time while also making the process less prone to errors and possible frauds due to collusion. </a:t>
            </a:r>
            <a:r>
              <a:rPr lang="en">
                <a:solidFill>
                  <a:schemeClr val="dk1"/>
                </a:solidFill>
                <a:latin typeface="Lato"/>
                <a:ea typeface="Lato"/>
                <a:cs typeface="Lato"/>
                <a:sym typeface="Lato"/>
              </a:rPr>
              <a:t>We plan on designing an automated system that will make this process completely smooth and flawless.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None/>
            </a:pPr>
            <a:r>
              <a:rPr b="0" i="0" lang="en" sz="1400" u="none" cap="none" strike="noStrike">
                <a:solidFill>
                  <a:schemeClr val="dk1"/>
                </a:solidFill>
                <a:latin typeface="Lato"/>
                <a:ea typeface="Lato"/>
                <a:cs typeface="Lato"/>
                <a:sym typeface="Lato"/>
              </a:rPr>
              <a:t>Basically, we need to execute the following steps in an efficient manner in our project:</a:t>
            </a:r>
            <a:endParaRPr/>
          </a:p>
          <a:p>
            <a:pPr indent="-317500" lvl="0" marL="457200" marR="0" rtl="0" algn="l">
              <a:lnSpc>
                <a:spcPct val="100000"/>
              </a:lnSpc>
              <a:spcBef>
                <a:spcPts val="0"/>
              </a:spcBef>
              <a:spcAft>
                <a:spcPts val="0"/>
              </a:spcAft>
              <a:buClr>
                <a:srgbClr val="1430AF"/>
              </a:buClr>
              <a:buSzPts val="1400"/>
              <a:buFont typeface="Lato"/>
              <a:buChar char="●"/>
            </a:pPr>
            <a:r>
              <a:rPr b="0" i="0" lang="en" sz="1400" u="none" cap="none" strike="noStrike">
                <a:solidFill>
                  <a:srgbClr val="1430AF"/>
                </a:solidFill>
                <a:latin typeface="Lato"/>
                <a:ea typeface="Lato"/>
                <a:cs typeface="Lato"/>
                <a:sym typeface="Lato"/>
              </a:rPr>
              <a:t>Extract all the handwritten information on the cheque</a:t>
            </a:r>
            <a:endParaRPr/>
          </a:p>
          <a:p>
            <a:pPr indent="-317500" lvl="0" marL="457200" marR="0" rtl="0" algn="l">
              <a:lnSpc>
                <a:spcPct val="100000"/>
              </a:lnSpc>
              <a:spcBef>
                <a:spcPts val="0"/>
              </a:spcBef>
              <a:spcAft>
                <a:spcPts val="0"/>
              </a:spcAft>
              <a:buClr>
                <a:srgbClr val="1430AF"/>
              </a:buClr>
              <a:buSzPts val="1400"/>
              <a:buFont typeface="Lato"/>
              <a:buChar char="●"/>
            </a:pPr>
            <a:r>
              <a:rPr b="0" i="0" lang="en" sz="1400" u="none" cap="none" strike="noStrike">
                <a:solidFill>
                  <a:srgbClr val="1430AF"/>
                </a:solidFill>
                <a:latin typeface="Lato"/>
                <a:ea typeface="Lato"/>
                <a:cs typeface="Lato"/>
                <a:sym typeface="Lato"/>
              </a:rPr>
              <a:t>Extract the signature present in the cheques</a:t>
            </a:r>
            <a:endParaRPr>
              <a:solidFill>
                <a:srgbClr val="1430AF"/>
              </a:solidFill>
              <a:latin typeface="Lato"/>
              <a:ea typeface="Lato"/>
              <a:cs typeface="Lato"/>
              <a:sym typeface="Lato"/>
            </a:endParaRPr>
          </a:p>
          <a:p>
            <a:pPr indent="-317500" lvl="0" marL="457200" marR="0" rtl="0" algn="l">
              <a:lnSpc>
                <a:spcPct val="100000"/>
              </a:lnSpc>
              <a:spcBef>
                <a:spcPts val="0"/>
              </a:spcBef>
              <a:spcAft>
                <a:spcPts val="0"/>
              </a:spcAft>
              <a:buClr>
                <a:srgbClr val="1430AF"/>
              </a:buClr>
              <a:buSzPts val="1400"/>
              <a:buFont typeface="Lato"/>
              <a:buChar char="●"/>
            </a:pPr>
            <a:r>
              <a:rPr b="0" i="0" lang="en" sz="1400" u="none" cap="none" strike="noStrike">
                <a:solidFill>
                  <a:srgbClr val="1430AF"/>
                </a:solidFill>
                <a:latin typeface="Lato"/>
                <a:ea typeface="Lato"/>
                <a:cs typeface="Lato"/>
                <a:sym typeface="Lato"/>
              </a:rPr>
              <a:t>Verify the signature present in cheque with that of in the Organization's database</a:t>
            </a:r>
            <a:endParaRPr/>
          </a:p>
          <a:p>
            <a:pPr indent="-317500" lvl="0" marL="457200" marR="0" rtl="0" algn="l">
              <a:lnSpc>
                <a:spcPct val="100000"/>
              </a:lnSpc>
              <a:spcBef>
                <a:spcPts val="0"/>
              </a:spcBef>
              <a:spcAft>
                <a:spcPts val="0"/>
              </a:spcAft>
              <a:buClr>
                <a:srgbClr val="1430AF"/>
              </a:buClr>
              <a:buSzPts val="1400"/>
              <a:buFont typeface="Lato"/>
              <a:buChar char="●"/>
            </a:pPr>
            <a:r>
              <a:rPr b="0" i="0" lang="en" sz="1400" u="none" cap="none" strike="noStrike">
                <a:solidFill>
                  <a:srgbClr val="1430AF"/>
                </a:solidFill>
                <a:latin typeface="Lato"/>
                <a:ea typeface="Lato"/>
                <a:cs typeface="Lato"/>
                <a:sym typeface="Lato"/>
              </a:rPr>
              <a:t>Validate the information against the business rules deemed by the organization</a:t>
            </a:r>
            <a:endParaRPr/>
          </a:p>
          <a:p>
            <a:pPr indent="-317500" lvl="0" marL="457200" marR="0" rtl="0" algn="l">
              <a:lnSpc>
                <a:spcPct val="100000"/>
              </a:lnSpc>
              <a:spcBef>
                <a:spcPts val="0"/>
              </a:spcBef>
              <a:spcAft>
                <a:spcPts val="0"/>
              </a:spcAft>
              <a:buClr>
                <a:srgbClr val="1430AF"/>
              </a:buClr>
              <a:buSzPts val="1400"/>
              <a:buFont typeface="Lato"/>
              <a:buChar char="●"/>
            </a:pPr>
            <a:r>
              <a:rPr b="0" i="0" lang="en" sz="1400" u="none" cap="none" strike="noStrike">
                <a:solidFill>
                  <a:srgbClr val="1430AF"/>
                </a:solidFill>
                <a:latin typeface="Lato"/>
                <a:ea typeface="Lato"/>
                <a:cs typeface="Lato"/>
                <a:sym typeface="Lato"/>
              </a:rPr>
              <a:t> Detecting a fraud or bounced cheque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3B56"/>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3B56"/>
              </a:solidFill>
              <a:latin typeface="Raleway"/>
              <a:ea typeface="Raleway"/>
              <a:cs typeface="Raleway"/>
              <a:sym typeface="Raleway"/>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5" name="Google Shape;355;p3"/>
          <p:cNvSpPr txBox="1"/>
          <p:nvPr/>
        </p:nvSpPr>
        <p:spPr>
          <a:xfrm>
            <a:off x="349950" y="1142300"/>
            <a:ext cx="8238600" cy="318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1" i="0" sz="1400" u="none" cap="none" strike="noStrike">
              <a:solidFill>
                <a:srgbClr val="222222"/>
              </a:solidFill>
              <a:highlight>
                <a:srgbClr val="FFFFFF"/>
              </a:highlight>
              <a:latin typeface="Lato"/>
              <a:ea typeface="Lato"/>
              <a:cs typeface="Lato"/>
              <a:sym typeface="Lato"/>
            </a:endParaRPr>
          </a:p>
          <a:p>
            <a:pPr indent="0" lvl="0" marL="0" rtl="0" algn="l">
              <a:lnSpc>
                <a:spcPct val="115000"/>
              </a:lnSpc>
              <a:spcBef>
                <a:spcPts val="1200"/>
              </a:spcBef>
              <a:spcAft>
                <a:spcPts val="0"/>
              </a:spcAft>
              <a:buNone/>
            </a:pPr>
            <a:r>
              <a:rPr lang="en">
                <a:solidFill>
                  <a:srgbClr val="252525"/>
                </a:solidFill>
              </a:rPr>
              <a:t>The Small Financing or Banking Associates would be our early adopters. These low-budget sectors require services that have a low cost of deployment and, at the same time, the respective services should have a low processing time and highly efficient in comparison to their human counterparts.</a:t>
            </a:r>
            <a:endParaRPr>
              <a:solidFill>
                <a:srgbClr val="252525"/>
              </a:solidFill>
            </a:endParaRPr>
          </a:p>
          <a:p>
            <a:pPr indent="0" lvl="0" marL="0" rtl="0" algn="l">
              <a:lnSpc>
                <a:spcPct val="115000"/>
              </a:lnSpc>
              <a:spcBef>
                <a:spcPts val="1200"/>
              </a:spcBef>
              <a:spcAft>
                <a:spcPts val="0"/>
              </a:spcAft>
              <a:buNone/>
            </a:pPr>
            <a:r>
              <a:rPr lang="en">
                <a:solidFill>
                  <a:srgbClr val="252525"/>
                </a:solidFill>
              </a:rPr>
              <a:t>The mainstream banking sector can be directly targeted if the proposed solution to the problem is more appealing and, at the same time, scalable in terms of application.The sector has high expenses in this manual human work, which they seek to cut through modern technology.</a:t>
            </a:r>
            <a:endParaRPr>
              <a:solidFill>
                <a:srgbClr val="252525"/>
              </a:solidFill>
            </a:endParaRPr>
          </a:p>
          <a:p>
            <a:pPr indent="0" lvl="0" marL="0" rtl="0" algn="l">
              <a:lnSpc>
                <a:spcPct val="115000"/>
              </a:lnSpc>
              <a:spcBef>
                <a:spcPts val="1200"/>
              </a:spcBef>
              <a:spcAft>
                <a:spcPts val="0"/>
              </a:spcAft>
              <a:buNone/>
            </a:pPr>
            <a:r>
              <a:t/>
            </a:r>
            <a:endParaRPr sz="1300">
              <a:solidFill>
                <a:srgbClr val="252525"/>
              </a:solidFill>
            </a:endParaRPr>
          </a:p>
          <a:p>
            <a:pPr indent="0" lvl="0" marL="0" marR="0" rtl="0" algn="l">
              <a:lnSpc>
                <a:spcPct val="115000"/>
              </a:lnSpc>
              <a:spcBef>
                <a:spcPts val="12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
          <p:cNvSpPr txBox="1"/>
          <p:nvPr/>
        </p:nvSpPr>
        <p:spPr>
          <a:xfrm>
            <a:off x="210300" y="676800"/>
            <a:ext cx="8723400" cy="436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1"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b="1"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sz="1300">
                <a:solidFill>
                  <a:srgbClr val="222222"/>
                </a:solidFill>
                <a:highlight>
                  <a:srgbClr val="FFFFFF"/>
                </a:highlight>
                <a:latin typeface="Lato"/>
                <a:ea typeface="Lato"/>
                <a:cs typeface="Lato"/>
                <a:sym typeface="Lato"/>
              </a:rPr>
              <a:t>Every bank has a signature capture software. This software facts the clients’ signature at the time of account beginning. If the software program detects any discrepancy then the financial institution dishonors your cheque. Industry experts say handwritten signature verification is achieved to verify the identification of the customer. Automated popularity of handwritten signatures gained floor while it changed into tough to differentiate real signatures.</a:t>
            </a:r>
            <a:endParaRPr sz="1300">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rPr lang="en" sz="1300">
                <a:solidFill>
                  <a:srgbClr val="222222"/>
                </a:solidFill>
                <a:highlight>
                  <a:srgbClr val="FFFFFF"/>
                </a:highlight>
                <a:latin typeface="Lato"/>
                <a:ea typeface="Lato"/>
                <a:cs typeface="Lato"/>
                <a:sym typeface="Lato"/>
              </a:rPr>
              <a:t>After studying thoroughly about the existing technology and software </a:t>
            </a:r>
            <a:r>
              <a:rPr lang="en" sz="1300">
                <a:solidFill>
                  <a:srgbClr val="222222"/>
                </a:solidFill>
                <a:highlight>
                  <a:srgbClr val="FFFFFF"/>
                </a:highlight>
                <a:latin typeface="Lato"/>
                <a:ea typeface="Lato"/>
                <a:cs typeface="Lato"/>
                <a:sym typeface="Lato"/>
              </a:rPr>
              <a:t>, we could draw inferences that it is </a:t>
            </a:r>
            <a:r>
              <a:rPr lang="en" sz="1300">
                <a:solidFill>
                  <a:srgbClr val="222222"/>
                </a:solidFill>
                <a:highlight>
                  <a:srgbClr val="FFFFFF"/>
                </a:highlight>
                <a:latin typeface="Lato"/>
                <a:ea typeface="Lato"/>
                <a:cs typeface="Lato"/>
                <a:sym typeface="Lato"/>
              </a:rPr>
              <a:t>prone to threats due to its inefficiencies and vulnerabilities .The existing tech faces a number of problems that fall under user experience, like producing signatures that are corrupted and unrecognizable, which results in the failure of the software competence and capabilities to verify signatures. Other problems include precision and inconsistencies in scanning and storage of the data read from the image/snapshot, adding to it is the associativity discrepancies and incoherence in data matching and so on that lowers the software’s performance and potential.</a:t>
            </a:r>
            <a:endParaRPr sz="1300">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rPr lang="en" sz="1300">
                <a:solidFill>
                  <a:srgbClr val="222222"/>
                </a:solidFill>
                <a:highlight>
                  <a:srgbClr val="FFFFFF"/>
                </a:highlight>
                <a:latin typeface="Lato"/>
                <a:ea typeface="Lato"/>
                <a:cs typeface="Lato"/>
                <a:sym typeface="Lato"/>
              </a:rPr>
              <a:t>Our target primarily focuses on eliminating these vulnerabilities and reinforcing as well as improvising existing software </a:t>
            </a:r>
            <a:r>
              <a:rPr lang="en" sz="1300">
                <a:solidFill>
                  <a:srgbClr val="222222"/>
                </a:solidFill>
                <a:highlight>
                  <a:srgbClr val="FFFFFF"/>
                </a:highlight>
                <a:latin typeface="Lato"/>
                <a:ea typeface="Lato"/>
                <a:cs typeface="Lato"/>
                <a:sym typeface="Lato"/>
              </a:rPr>
              <a:t>in order</a:t>
            </a:r>
            <a:r>
              <a:rPr lang="en" sz="1300">
                <a:solidFill>
                  <a:srgbClr val="222222"/>
                </a:solidFill>
                <a:highlight>
                  <a:srgbClr val="FFFFFF"/>
                </a:highlight>
                <a:latin typeface="Lato"/>
                <a:ea typeface="Lato"/>
                <a:cs typeface="Lato"/>
                <a:sym typeface="Lato"/>
              </a:rPr>
              <a:t> to upgrade </a:t>
            </a:r>
            <a:r>
              <a:rPr lang="en" sz="1300">
                <a:solidFill>
                  <a:srgbClr val="222222"/>
                </a:solidFill>
                <a:highlight>
                  <a:srgbClr val="FFFFFF"/>
                </a:highlight>
                <a:latin typeface="Lato"/>
                <a:ea typeface="Lato"/>
                <a:cs typeface="Lato"/>
                <a:sym typeface="Lato"/>
              </a:rPr>
              <a:t>its</a:t>
            </a:r>
            <a:r>
              <a:rPr lang="en" sz="1300">
                <a:solidFill>
                  <a:srgbClr val="222222"/>
                </a:solidFill>
                <a:highlight>
                  <a:srgbClr val="FFFFFF"/>
                </a:highlight>
                <a:latin typeface="Lato"/>
                <a:ea typeface="Lato"/>
                <a:cs typeface="Lato"/>
                <a:sym typeface="Lato"/>
              </a:rPr>
              <a:t> potential to meet the ever growing demand of cheque approval and truncation.</a:t>
            </a:r>
            <a:endParaRPr sz="1300">
              <a:solidFill>
                <a:srgbClr val="222222"/>
              </a:solidFill>
              <a:highlight>
                <a:srgbClr val="FFFFFF"/>
              </a:highlight>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The following is the link for the reference to the software used:</a:t>
            </a:r>
            <a:endParaRPr sz="1300">
              <a:latin typeface="Lato"/>
              <a:ea typeface="Lato"/>
              <a:cs typeface="Lato"/>
              <a:sym typeface="Lato"/>
            </a:endParaRPr>
          </a:p>
          <a:p>
            <a:pPr indent="-311150" lvl="0" marL="457200" rtl="0" algn="l">
              <a:lnSpc>
                <a:spcPct val="115000"/>
              </a:lnSpc>
              <a:spcBef>
                <a:spcPts val="1200"/>
              </a:spcBef>
              <a:spcAft>
                <a:spcPts val="0"/>
              </a:spcAft>
              <a:buSzPts val="1300"/>
              <a:buChar char="●"/>
            </a:pPr>
            <a:r>
              <a:rPr lang="en" sz="1300" u="sng">
                <a:solidFill>
                  <a:srgbClr val="252525"/>
                </a:solidFill>
                <a:hlinkClick r:id="rId3">
                  <a:extLst>
                    <a:ext uri="{A12FA001-AC4F-418D-AE19-62706E023703}">
                      <ahyp:hlinkClr val="tx"/>
                    </a:ext>
                  </a:extLst>
                </a:hlinkClick>
              </a:rPr>
              <a:t>https://docs.oracle.com/cd/E74659_01/html/Sign_Verify/SV04_SignVerify.htm</a:t>
            </a:r>
            <a:endParaRPr sz="1300" u="sng">
              <a:solidFill>
                <a:srgbClr val="252525"/>
              </a:solidFill>
            </a:endParaRPr>
          </a:p>
          <a:p>
            <a:pPr indent="0" lvl="0" marL="0" marR="0" rtl="0" algn="l">
              <a:lnSpc>
                <a:spcPct val="115000"/>
              </a:lnSpc>
              <a:spcBef>
                <a:spcPts val="12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61" name="Google Shape;361;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
          <p:cNvSpPr txBox="1"/>
          <p:nvPr>
            <p:ph type="title"/>
          </p:nvPr>
        </p:nvSpPr>
        <p:spPr>
          <a:xfrm>
            <a:off x="0" y="87675"/>
            <a:ext cx="8280000" cy="3816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7" name="Google Shape;367;p5"/>
          <p:cNvSpPr txBox="1"/>
          <p:nvPr>
            <p:ph type="title"/>
          </p:nvPr>
        </p:nvSpPr>
        <p:spPr>
          <a:xfrm>
            <a:off x="0" y="530900"/>
            <a:ext cx="9144000" cy="461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rgbClr val="1F1F50"/>
                </a:solidFill>
                <a:highlight>
                  <a:srgbClr val="00FFFF"/>
                </a:highlight>
              </a:rPr>
              <a:t>Visual Studio Code</a:t>
            </a:r>
            <a:r>
              <a:rPr lang="en" sz="1300">
                <a:solidFill>
                  <a:srgbClr val="1F1F50"/>
                </a:solidFill>
              </a:rPr>
              <a:t>:  A standalone source code editor that runs on Windows, macOS, and Linux. The top pick for JavaScript and web developers, with extensions to support just about any programming language.</a:t>
            </a:r>
            <a:endParaRPr sz="1300">
              <a:solidFill>
                <a:srgbClr val="1F1F50"/>
              </a:solidFill>
            </a:endParaRPr>
          </a:p>
          <a:p>
            <a:pPr indent="0" lvl="0" marL="0" rtl="0" algn="l">
              <a:lnSpc>
                <a:spcPct val="115000"/>
              </a:lnSpc>
              <a:spcBef>
                <a:spcPts val="0"/>
              </a:spcBef>
              <a:spcAft>
                <a:spcPts val="0"/>
              </a:spcAft>
              <a:buNone/>
            </a:pPr>
            <a:r>
              <a:rPr lang="en" sz="1300">
                <a:solidFill>
                  <a:srgbClr val="1F1F50"/>
                </a:solidFill>
              </a:rPr>
              <a:t>Azure Docker: The Docker Azure Integration enables developers to use native Docker commands to run applications in Azure Container Instances (ACI) when building cloud-native applications. The new experience provides a tight integration between Docker Desktop and Microsoft Azure allowing developers to quickly run applications using the Docker CLI or VS Code extension, to switch seamlessly from local development to cloud deployment.</a:t>
            </a:r>
            <a:endParaRPr sz="1300">
              <a:solidFill>
                <a:srgbClr val="1F1F50"/>
              </a:solidFill>
            </a:endParaRPr>
          </a:p>
          <a:p>
            <a:pPr indent="0" lvl="0" marL="0" rtl="0" algn="l">
              <a:lnSpc>
                <a:spcPct val="115000"/>
              </a:lnSpc>
              <a:spcBef>
                <a:spcPts val="0"/>
              </a:spcBef>
              <a:spcAft>
                <a:spcPts val="0"/>
              </a:spcAft>
              <a:buNone/>
            </a:pPr>
            <a:r>
              <a:rPr lang="en" sz="1300" u="sng">
                <a:solidFill>
                  <a:srgbClr val="1F1F50"/>
                </a:solidFill>
                <a:highlight>
                  <a:srgbClr val="00FFFF"/>
                </a:highlight>
              </a:rPr>
              <a:t>Azure Grid Event</a:t>
            </a:r>
            <a:r>
              <a:rPr lang="en" sz="1300">
                <a:solidFill>
                  <a:srgbClr val="1F1F50"/>
                </a:solidFill>
              </a:rPr>
              <a:t>: Grid is a highly scalable, serverless event broker that you can use to integrate applications using events. Events are delivered by Event Grid to subscriber destinations such as applications, Azure services, or any endpoint to which Event Grid has network access. The source of those events can be other applications, SaaS services and Azure services. One can use filters to route specific events to different endpoints, multicast to multiple endpoints, and make sure your events are reliably delivered.</a:t>
            </a:r>
            <a:endParaRPr sz="1300">
              <a:solidFill>
                <a:srgbClr val="1F1F50"/>
              </a:solidFill>
            </a:endParaRPr>
          </a:p>
          <a:p>
            <a:pPr indent="0" lvl="0" marL="0" rtl="0" algn="l">
              <a:lnSpc>
                <a:spcPct val="115000"/>
              </a:lnSpc>
              <a:spcBef>
                <a:spcPts val="0"/>
              </a:spcBef>
              <a:spcAft>
                <a:spcPts val="0"/>
              </a:spcAft>
              <a:buNone/>
            </a:pPr>
            <a:r>
              <a:rPr lang="en" sz="1300" u="sng">
                <a:solidFill>
                  <a:srgbClr val="1F1F50"/>
                </a:solidFill>
                <a:highlight>
                  <a:srgbClr val="00FFFF"/>
                </a:highlight>
              </a:rPr>
              <a:t>Azure Developer Portal</a:t>
            </a:r>
            <a:r>
              <a:rPr lang="en" sz="1300">
                <a:solidFill>
                  <a:srgbClr val="1F1F50"/>
                </a:solidFill>
              </a:rPr>
              <a:t>: The developer portal is an automatically generated, fully customizable website with the documentation of your API. Provides tools that makes life easy as it provides assistance while sketching out layouts and wireframes as well as during styling and customizing our applications</a:t>
            </a:r>
            <a:endParaRPr sz="1300">
              <a:solidFill>
                <a:srgbClr val="1F1F50"/>
              </a:solidFill>
            </a:endParaRPr>
          </a:p>
          <a:p>
            <a:pPr indent="0" lvl="0" marL="0" rtl="0" algn="l">
              <a:lnSpc>
                <a:spcPct val="115000"/>
              </a:lnSpc>
              <a:spcBef>
                <a:spcPts val="0"/>
              </a:spcBef>
              <a:spcAft>
                <a:spcPts val="0"/>
              </a:spcAft>
              <a:buNone/>
            </a:pPr>
            <a:r>
              <a:rPr lang="en" sz="1300" u="sng">
                <a:solidFill>
                  <a:srgbClr val="1F1F50"/>
                </a:solidFill>
                <a:highlight>
                  <a:srgbClr val="00FFFF"/>
                </a:highlight>
              </a:rPr>
              <a:t>Azure Kinect </a:t>
            </a:r>
            <a:r>
              <a:rPr lang="en" sz="1300">
                <a:solidFill>
                  <a:srgbClr val="1F1F50"/>
                </a:solidFill>
              </a:rPr>
              <a:t>is a cutting-edge spatial computing developer kit with sophisticated computer vision and speech models, advanced AI sensors, and a range of powerful SDKs that can be connected to Azure cognitive services.</a:t>
            </a:r>
            <a:endParaRPr sz="1300">
              <a:solidFill>
                <a:srgbClr val="1F1F50"/>
              </a:solidFill>
            </a:endParaRPr>
          </a:p>
          <a:p>
            <a:pPr indent="0" lvl="0" marL="0" rtl="0" algn="l">
              <a:lnSpc>
                <a:spcPct val="115000"/>
              </a:lnSpc>
              <a:spcBef>
                <a:spcPts val="0"/>
              </a:spcBef>
              <a:spcAft>
                <a:spcPts val="0"/>
              </a:spcAft>
              <a:buNone/>
            </a:pPr>
            <a:r>
              <a:rPr lang="en" sz="1300" u="sng">
                <a:solidFill>
                  <a:srgbClr val="1F1F50"/>
                </a:solidFill>
                <a:highlight>
                  <a:srgbClr val="00FFFF"/>
                </a:highlight>
              </a:rPr>
              <a:t>Azure-Kinect-Sensor-SDK</a:t>
            </a:r>
            <a:r>
              <a:rPr lang="en" sz="1300">
                <a:solidFill>
                  <a:srgbClr val="1F1F50"/>
                </a:solidFill>
              </a:rPr>
              <a:t>: required to build this library.ctypes: required to read the library. NumPy: required for the matrix calculations OpenCV-python: Required for the image transformations and visualization.</a:t>
            </a:r>
            <a:endParaRPr sz="1300">
              <a:solidFill>
                <a:srgbClr val="1F1F50"/>
              </a:solidFill>
            </a:endParaRPr>
          </a:p>
          <a:p>
            <a:pPr indent="0" lvl="0" marL="0" rtl="0" algn="l">
              <a:lnSpc>
                <a:spcPct val="100000"/>
              </a:lnSpc>
              <a:spcBef>
                <a:spcPts val="0"/>
              </a:spcBef>
              <a:spcAft>
                <a:spcPts val="0"/>
              </a:spcAft>
              <a:buSzPts val="2800"/>
              <a:buNone/>
            </a:pPr>
            <a:r>
              <a:t/>
            </a:r>
            <a:endParaRPr b="0" sz="1300">
              <a:solidFill>
                <a:srgbClr val="4A454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lang="en" sz="2000"/>
              <a:t>Methodology and Architecture</a:t>
            </a:r>
            <a:endParaRPr sz="2000"/>
          </a:p>
        </p:txBody>
      </p:sp>
      <p:sp>
        <p:nvSpPr>
          <p:cNvPr id="373" name="Google Shape;373;p6"/>
          <p:cNvSpPr txBox="1"/>
          <p:nvPr/>
        </p:nvSpPr>
        <p:spPr>
          <a:xfrm>
            <a:off x="512375" y="805550"/>
            <a:ext cx="8238600" cy="4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222222"/>
                </a:solidFill>
                <a:highlight>
                  <a:srgbClr val="FFFFFF"/>
                </a:highlight>
                <a:latin typeface="Lato"/>
                <a:ea typeface="Lato"/>
                <a:cs typeface="Lato"/>
                <a:sym typeface="Lato"/>
              </a:rPr>
              <a:t>Present your solution, talk about methodology, architecture &amp; scalability</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a:solidFill>
                  <a:srgbClr val="222222"/>
                </a:solidFill>
                <a:highlight>
                  <a:srgbClr val="FFFFFF"/>
                </a:highlight>
                <a:latin typeface="Lato"/>
                <a:ea typeface="Lato"/>
                <a:cs typeface="Lato"/>
                <a:sym typeface="Lato"/>
              </a:rPr>
              <a:t>The image acquisition of a bank cheque is crucial for the CTS (Cheque </a:t>
            </a:r>
            <a:r>
              <a:rPr lang="en">
                <a:solidFill>
                  <a:srgbClr val="222222"/>
                </a:solidFill>
                <a:highlight>
                  <a:srgbClr val="FFFFFF"/>
                </a:highlight>
                <a:latin typeface="Lato"/>
                <a:ea typeface="Lato"/>
                <a:cs typeface="Lato"/>
                <a:sym typeface="Lato"/>
              </a:rPr>
              <a:t>Truncation</a:t>
            </a:r>
            <a:r>
              <a:rPr lang="en">
                <a:solidFill>
                  <a:srgbClr val="222222"/>
                </a:solidFill>
                <a:highlight>
                  <a:srgbClr val="FFFFFF"/>
                </a:highlight>
                <a:latin typeface="Lato"/>
                <a:ea typeface="Lato"/>
                <a:cs typeface="Lato"/>
                <a:sym typeface="Lato"/>
              </a:rPr>
              <a:t> System). Generally, flatbed scanners are used to acquire such images. Due to orientation and irregularities presented in the scanned image(s), As we are unable to use the acquired image(s) dire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a:solidFill>
                  <a:srgbClr val="222222"/>
                </a:solidFill>
                <a:highlight>
                  <a:srgbClr val="FFFFFF"/>
                </a:highlight>
                <a:latin typeface="Lato"/>
                <a:ea typeface="Lato"/>
                <a:cs typeface="Lato"/>
                <a:sym typeface="Lato"/>
              </a:rPr>
              <a:t>ctly for the image processing operations therefore it requires some pre-processing step. Image pre-processing [Image preprocessing is a technique used to scan cheque images], as a scanned image obtained from the scanner cannot be directly used thus it is in need of preprocessing, which involves two primary operations, i.e, rotation and removal of unnecessary background information.The process will be as follows:</a:t>
            </a:r>
            <a:endParaRPr>
              <a:solidFill>
                <a:srgbClr val="222222"/>
              </a:solidFill>
              <a:highlight>
                <a:srgbClr val="FFFFFF"/>
              </a:highlight>
              <a:latin typeface="Lato"/>
              <a:ea typeface="Lato"/>
              <a:cs typeface="Lato"/>
              <a:sym typeface="Lato"/>
            </a:endParaRPr>
          </a:p>
          <a:p>
            <a:pPr indent="-330200" lvl="0" marL="457200" marR="0" rtl="0" algn="l">
              <a:lnSpc>
                <a:spcPct val="10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Segmentation of Cheque -Listing out all the important </a:t>
            </a:r>
            <a:r>
              <a:rPr lang="en" sz="1600">
                <a:solidFill>
                  <a:srgbClr val="222222"/>
                </a:solidFill>
                <a:highlight>
                  <a:srgbClr val="FFFFFF"/>
                </a:highlight>
                <a:latin typeface="Lato"/>
                <a:ea typeface="Lato"/>
                <a:cs typeface="Lato"/>
                <a:sym typeface="Lato"/>
              </a:rPr>
              <a:t>information</a:t>
            </a:r>
            <a:r>
              <a:rPr lang="en" sz="1600">
                <a:solidFill>
                  <a:srgbClr val="222222"/>
                </a:solidFill>
                <a:highlight>
                  <a:srgbClr val="FFFFFF"/>
                </a:highlight>
                <a:latin typeface="Lato"/>
                <a:ea typeface="Lato"/>
                <a:cs typeface="Lato"/>
                <a:sym typeface="Lato"/>
              </a:rPr>
              <a:t> in the cheque</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330200" lvl="0" marL="457200" marR="0" rtl="0" algn="l">
              <a:lnSpc>
                <a:spcPct val="10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Handwritten Text extraction from Cheque</a:t>
            </a:r>
            <a:endParaRPr sz="1600">
              <a:solidFill>
                <a:srgbClr val="222222"/>
              </a:solidFill>
              <a:highlight>
                <a:srgbClr val="FFFFFF"/>
              </a:highlight>
              <a:latin typeface="Lato"/>
              <a:ea typeface="Lato"/>
              <a:cs typeface="Lato"/>
              <a:sym typeface="Lato"/>
            </a:endParaRPr>
          </a:p>
          <a:p>
            <a:pPr indent="-330200" lvl="0" marL="457200" marR="0" rtl="0" algn="l">
              <a:lnSpc>
                <a:spcPct val="10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Signature feature extraction and verification</a:t>
            </a:r>
            <a:endParaRPr sz="16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Lato"/>
              <a:ea typeface="Lato"/>
              <a:cs typeface="Lato"/>
              <a:sym typeface="Lato"/>
            </a:endParaRPr>
          </a:p>
        </p:txBody>
      </p:sp>
      <p:pic>
        <p:nvPicPr>
          <p:cNvPr id="374" name="Google Shape;374;p6"/>
          <p:cNvPicPr preferRelativeResize="0"/>
          <p:nvPr/>
        </p:nvPicPr>
        <p:blipFill rotWithShape="1">
          <a:blip r:embed="rId3">
            <a:alphaModFix/>
          </a:blip>
          <a:srcRect b="-21749" l="4950" r="-4949" t="21750"/>
          <a:stretch/>
        </p:blipFill>
        <p:spPr>
          <a:xfrm>
            <a:off x="991649" y="3166649"/>
            <a:ext cx="2506400" cy="166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5641827800_1_0"/>
          <p:cNvSpPr txBox="1"/>
          <p:nvPr>
            <p:ph type="title"/>
          </p:nvPr>
        </p:nvSpPr>
        <p:spPr>
          <a:xfrm>
            <a:off x="203723" y="621825"/>
            <a:ext cx="4027800" cy="57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CNN Model for amount identification</a:t>
            </a:r>
            <a:endParaRPr sz="1600"/>
          </a:p>
          <a:p>
            <a:pPr indent="0" lvl="0" marL="0" rtl="0" algn="l">
              <a:spcBef>
                <a:spcPts val="0"/>
              </a:spcBef>
              <a:spcAft>
                <a:spcPts val="0"/>
              </a:spcAft>
              <a:buNone/>
            </a:pPr>
            <a:r>
              <a:t/>
            </a:r>
            <a:endParaRPr/>
          </a:p>
        </p:txBody>
      </p:sp>
      <p:pic>
        <p:nvPicPr>
          <p:cNvPr id="380" name="Google Shape;380;g15641827800_1_0"/>
          <p:cNvPicPr preferRelativeResize="0"/>
          <p:nvPr/>
        </p:nvPicPr>
        <p:blipFill>
          <a:blip r:embed="rId3">
            <a:alphaModFix/>
          </a:blip>
          <a:stretch>
            <a:fillRect/>
          </a:stretch>
        </p:blipFill>
        <p:spPr>
          <a:xfrm>
            <a:off x="4555050" y="152400"/>
            <a:ext cx="4436550" cy="4947499"/>
          </a:xfrm>
          <a:prstGeom prst="rect">
            <a:avLst/>
          </a:prstGeom>
          <a:noFill/>
          <a:ln>
            <a:noFill/>
          </a:ln>
        </p:spPr>
      </p:pic>
      <p:sp>
        <p:nvSpPr>
          <p:cNvPr id="381" name="Google Shape;381;g15641827800_1_0"/>
          <p:cNvSpPr txBox="1"/>
          <p:nvPr/>
        </p:nvSpPr>
        <p:spPr>
          <a:xfrm>
            <a:off x="425025" y="1371150"/>
            <a:ext cx="3694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After extracting the image segments, CNN model is used for handwritten numeric digits recognition of courtesy amount as well as to convert the legal amount into string. have used Deep Learning Toolbox (a MATLAB toolbox) for CNN implementation on two convolution layers with six and twelve filters </a:t>
            </a:r>
            <a:endParaRPr sz="1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87" name="Google Shape;387;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rgbClr val="222222"/>
                </a:solidFill>
                <a:highlight>
                  <a:srgbClr val="FFFFFF"/>
                </a:highlight>
                <a:latin typeface="Lato"/>
                <a:ea typeface="Lato"/>
                <a:cs typeface="Lato"/>
                <a:sym typeface="Lato"/>
              </a:rPr>
              <a:t>How is your solution better than alternatives and how do you plan to build adoption?</a:t>
            </a:r>
            <a:endParaRPr b="1">
              <a:solidFill>
                <a:srgbClr val="222222"/>
              </a:solidFill>
              <a:highlight>
                <a:srgbClr val="FFFFFF"/>
              </a:highlight>
              <a:latin typeface="Lato"/>
              <a:ea typeface="Lato"/>
              <a:cs typeface="Lato"/>
              <a:sym typeface="Lato"/>
            </a:endParaRPr>
          </a:p>
          <a:p>
            <a:pPr indent="0" lvl="0" marL="457200" marR="0" rtl="0" algn="l">
              <a:lnSpc>
                <a:spcPct val="100000"/>
              </a:lnSpc>
              <a:spcBef>
                <a:spcPts val="0"/>
              </a:spcBef>
              <a:spcAft>
                <a:spcPts val="0"/>
              </a:spcAft>
              <a:buNone/>
            </a:pPr>
            <a:r>
              <a:t/>
            </a:r>
            <a:endParaRPr b="1">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1" lang="en">
                <a:solidFill>
                  <a:srgbClr val="222222"/>
                </a:solidFill>
                <a:highlight>
                  <a:srgbClr val="FFFFFF"/>
                </a:highlight>
                <a:latin typeface="Lato"/>
                <a:ea typeface="Lato"/>
                <a:cs typeface="Lato"/>
                <a:sym typeface="Lato"/>
              </a:rPr>
              <a:t>Uniqueness</a:t>
            </a:r>
            <a:r>
              <a:rPr lang="en">
                <a:solidFill>
                  <a:srgbClr val="222222"/>
                </a:solidFill>
                <a:highlight>
                  <a:srgbClr val="FFFFFF"/>
                </a:highlight>
                <a:latin typeface="Lato"/>
                <a:ea typeface="Lato"/>
                <a:cs typeface="Lato"/>
                <a:sym typeface="Lato"/>
              </a:rPr>
              <a:t>:</a:t>
            </a:r>
            <a:r>
              <a:rPr lang="en">
                <a:solidFill>
                  <a:srgbClr val="222222"/>
                </a:solidFill>
                <a:highlight>
                  <a:srgbClr val="FFFFFF"/>
                </a:highlight>
                <a:latin typeface="Lato"/>
                <a:ea typeface="Lato"/>
                <a:cs typeface="Lato"/>
                <a:sym typeface="Lato"/>
              </a:rPr>
              <a:t>Our solution to this problem is better than other solutions discovered as we are going to use </a:t>
            </a:r>
            <a:r>
              <a:rPr lang="en">
                <a:latin typeface="Lato"/>
                <a:ea typeface="Lato"/>
                <a:cs typeface="Lato"/>
                <a:sym typeface="Lato"/>
              </a:rPr>
              <a:t>OCR method to identify the machine typographic characters with desirable accuracy and efficiency, whereas, we have performed CNN to give precise output for the handwritten digits written on the cheque leaflet and for signature recognition, SIFT and SVM classifier models are used to determine the relevancy for verification of signature and achieved 98.1% accuracy.</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0" lvl="0" marL="457200" marR="0" rtl="0" algn="l">
              <a:lnSpc>
                <a:spcPct val="100000"/>
              </a:lnSpc>
              <a:spcBef>
                <a:spcPts val="0"/>
              </a:spcBef>
              <a:spcAft>
                <a:spcPts val="0"/>
              </a:spcAft>
              <a:buNone/>
            </a:pPr>
            <a:r>
              <a:t/>
            </a:r>
            <a:endParaRPr>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1" lang="en">
                <a:latin typeface="Lato"/>
                <a:ea typeface="Lato"/>
                <a:cs typeface="Lato"/>
                <a:sym typeface="Lato"/>
              </a:rPr>
              <a:t>Adoption Strategy</a:t>
            </a:r>
            <a:r>
              <a:rPr lang="en">
                <a:latin typeface="Lato"/>
                <a:ea typeface="Lato"/>
                <a:cs typeface="Lato"/>
                <a:sym typeface="Lato"/>
              </a:rPr>
              <a:t>:We have organized various activities like conducting a survey of a particle bank customers to check how much percentage of people are facing problem with manual cheque processing system. We saw  the bank’s database for checking the amount of cheques getting bounced per month and what’s the problem in their system leading to cheque bounce so frequently. This was done to ensure that we don't not face such issues while executing our project. We can also take  help of bank IT support team if our project is implemented as real world application.</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393" name="Google Shape;393;p8"/>
          <p:cNvSpPr txBox="1"/>
          <p:nvPr/>
        </p:nvSpPr>
        <p:spPr>
          <a:xfrm>
            <a:off x="0" y="632050"/>
            <a:ext cx="8386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How far it can g</a:t>
            </a:r>
            <a:r>
              <a:rPr b="0" i="0" lang="en" sz="1400" u="none" cap="none" strike="noStrike">
                <a:solidFill>
                  <a:srgbClr val="222222"/>
                </a:solidFill>
                <a:highlight>
                  <a:srgbClr val="FFFFFF"/>
                </a:highlight>
                <a:latin typeface="Lato"/>
                <a:ea typeface="Lato"/>
                <a:cs typeface="Lato"/>
                <a:sym typeface="Lato"/>
              </a:rPr>
              <a:t>o?</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Github Link: </a:t>
            </a:r>
            <a:r>
              <a:rPr lang="en" u="sng">
                <a:solidFill>
                  <a:schemeClr val="hlink"/>
                </a:solidFill>
                <a:highlight>
                  <a:srgbClr val="FFFFFF"/>
                </a:highlight>
                <a:latin typeface="Lato"/>
                <a:ea typeface="Lato"/>
                <a:cs typeface="Lato"/>
                <a:sym typeface="Lato"/>
                <a:hlinkClick r:id="rId3"/>
              </a:rPr>
              <a:t>https://github.com/VipulTiwari28/Automated-Cheque-Processing</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pic>
        <p:nvPicPr>
          <p:cNvPr id="394" name="Google Shape;394;p8"/>
          <p:cNvPicPr preferRelativeResize="0"/>
          <p:nvPr/>
        </p:nvPicPr>
        <p:blipFill>
          <a:blip r:embed="rId4">
            <a:alphaModFix/>
          </a:blip>
          <a:stretch>
            <a:fillRect/>
          </a:stretch>
        </p:blipFill>
        <p:spPr>
          <a:xfrm>
            <a:off x="152400" y="1585850"/>
            <a:ext cx="7209171" cy="3394350"/>
          </a:xfrm>
          <a:prstGeom prst="rect">
            <a:avLst/>
          </a:prstGeom>
          <a:noFill/>
          <a:ln>
            <a:noFill/>
          </a:ln>
        </p:spPr>
      </p:pic>
      <p:sp>
        <p:nvSpPr>
          <p:cNvPr id="395" name="Google Shape;395;p8"/>
          <p:cNvSpPr txBox="1"/>
          <p:nvPr/>
        </p:nvSpPr>
        <p:spPr>
          <a:xfrm>
            <a:off x="1405750" y="4031975"/>
            <a:ext cx="255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Signature Feature Extraction Diagram</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JAGRIT TANEJA</dc:creator>
</cp:coreProperties>
</file>