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4D72-1952-AB4A-B90B-9960126DC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1F22F-BB4B-AE42-8193-69BF618F6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D1FD-E928-8242-AB51-7C0B4A38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DBD6-6E45-B442-8C16-4485A6B8C5B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497A6-DBCE-FA4B-9789-9B18EBB3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F5CB0-5C74-6A4A-8828-7D6B40FA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E42-C944-3D48-9567-D0D6DC84E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1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E820-A1A7-7D44-B661-D899B813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AC46D-2D48-F94E-9A05-4A8028B4D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65D1-195B-014C-A031-998A8496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DBD6-6E45-B442-8C16-4485A6B8C5B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B2FAD-C411-AF4D-9D9F-10A27292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8EA8-31FD-1549-A3F4-64EFDEC8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E42-C944-3D48-9567-D0D6DC84E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68EC0-AF0F-FB4F-AD38-3D6556FFE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8A613-BEF8-C549-BCCC-D491553C3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D734-6D15-CF43-B5C8-647350C2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DBD6-6E45-B442-8C16-4485A6B8C5B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FEF89-7241-1E49-A965-47976F8C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A6D0-48AF-734E-9461-2B9B7E05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E42-C944-3D48-9567-D0D6DC84E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9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A473-A2D1-9944-9A89-5C96534A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E1CE-4DED-5640-80FC-A834537B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73F2-3A41-1144-AD18-D0B43168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DBD6-6E45-B442-8C16-4485A6B8C5B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7D24-3E05-9048-81D0-D988EA48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8781-8AFB-FE49-B1FA-9017E6A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E42-C944-3D48-9567-D0D6DC84E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57B6-4FE4-D549-B612-70364801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75E64-94A0-C940-AEE1-9FCD16AA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4A6EF-DE89-2F43-B844-CD733523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DBD6-6E45-B442-8C16-4485A6B8C5B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60D51-1E5F-EC4B-B193-2E41BF3E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CC86E-0EF0-B248-A7B9-BDA7F684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E42-C944-3D48-9567-D0D6DC84E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3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8BCA-D815-5446-8EA9-05F1D23C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1055-EC7A-5F49-A212-6AA15B197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9696B-CDC3-3B46-A288-FF440F0DB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8967A-74A4-574F-B8F9-3B0CDDF7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DBD6-6E45-B442-8C16-4485A6B8C5B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156D9-D5F1-214B-92EB-06AD062E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83B7C-2F98-4047-AD83-F8F521FC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E42-C944-3D48-9567-D0D6DC84E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8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9C4A-C071-7949-9157-53ADB2C7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E4D24-6E74-A84C-83C0-04E85A67B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248AB-9336-B44A-A59D-4A915072A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6D242-C6F5-534C-AE43-6BA1C1F03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07D99-FF1D-504A-BA69-5169FF3954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CC2B1-5DDA-BF47-9CEA-ADB22A5B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DBD6-6E45-B442-8C16-4485A6B8C5B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1D4B9-1D75-A44E-A570-C03827AA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14003-09B5-DA4C-9A5A-14743CA4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E42-C944-3D48-9567-D0D6DC84E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0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C6C3-7573-5548-BE89-7A52726F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2FC2B-5BB4-554E-ACA2-AB6A1A5F0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DBD6-6E45-B442-8C16-4485A6B8C5B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52AD2-3A66-024D-9025-C4CBA7CA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3E76E-1830-554E-A8C6-0426E269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E42-C944-3D48-9567-D0D6DC84E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2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B0A7D-0BA5-2941-BDE2-EB90F1B8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DBD6-6E45-B442-8C16-4485A6B8C5B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8FE3E-33DC-E049-80B7-2EDC525C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281A2-8A0A-0347-A557-99AE663E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E42-C944-3D48-9567-D0D6DC84E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2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9312-F134-DC48-8A21-C6FEBDDB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A3BB-3D9B-AA45-8220-FA61E1853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4DE1A-89D5-FE4F-AF35-5615BBF2E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2C1F3-F52B-7F4C-A3A0-E99FF9FE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DBD6-6E45-B442-8C16-4485A6B8C5B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5FE02-B275-2944-9A3F-D666124C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8D196-78C3-3248-B499-3DD7CD57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E42-C944-3D48-9567-D0D6DC84E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5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1FEE-F2D8-CA46-BA02-AB5CEE7E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8AC0A-EAAD-EB46-B878-54D6C35DE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56805-37E1-3845-9A81-286A284A1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BA1A5-8E60-4C46-9A1C-A0D2F9F1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DBD6-6E45-B442-8C16-4485A6B8C5B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CDEDA-4013-EA4D-8666-C323AD46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2AF97-13DF-C646-A29D-9494731E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5E42-C944-3D48-9567-D0D6DC84E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7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5AEC9-0CBA-2A48-B170-A2EF4691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ED39E-735B-B149-BFBB-A9C488AEE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D8368-FBD5-D145-AABA-7C1AC0408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2DBD6-6E45-B442-8C16-4485A6B8C5B4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5744-4536-064A-92FB-E95CA3940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9207-3174-3B4D-80B4-7DCAD34F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75E42-C944-3D48-9567-D0D6DC84E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2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88439A-A361-8B4D-8CF9-F240168C3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7157"/>
          </a:xfrm>
        </p:spPr>
        <p:txBody>
          <a:bodyPr/>
          <a:lstStyle/>
          <a:p>
            <a:r>
              <a:rPr lang="en-US" b="1" dirty="0"/>
              <a:t>Telco Customer Churn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844E99-3CB7-0E40-AFB2-6DE56E4F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2081"/>
            <a:ext cx="9144000" cy="3063556"/>
          </a:xfrm>
        </p:spPr>
        <p:txBody>
          <a:bodyPr>
            <a:normAutofit/>
          </a:bodyPr>
          <a:lstStyle/>
          <a:p>
            <a:r>
              <a:rPr lang="en-US" sz="3300" b="1" dirty="0"/>
              <a:t>Big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5857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9211-F060-B74D-94A1-4D49D682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lstStyle/>
          <a:p>
            <a:r>
              <a:rPr lang="en-US" b="1" dirty="0"/>
              <a:t>Analytics – 6	[</a:t>
            </a:r>
            <a:r>
              <a:rPr lang="en-US" b="1" dirty="0" err="1"/>
              <a:t>ContractChurn.scala</a:t>
            </a:r>
            <a:r>
              <a:rPr lang="en-US" b="1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0401-0F59-DD47-891C-E57EE36E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8378448" cy="4710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Compare types of Contract and Churn rate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Insight: Month-to-Month contract shows a very high churn (43%) compared to 1-year and 2-year contracts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573201-9F90-4A55-BB53-F2FB06150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43951"/>
              </p:ext>
            </p:extLst>
          </p:nvPr>
        </p:nvGraphicFramePr>
        <p:xfrm>
          <a:off x="838200" y="2446866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792962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04054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16402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211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Contract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Churn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Percent 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9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Month-to-Month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69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One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41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Two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7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94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9211-F060-B74D-94A1-4D49D682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Analytics – 7	[</a:t>
            </a:r>
            <a:r>
              <a:rPr lang="en-US" b="1" dirty="0" err="1"/>
              <a:t>ContractVsInternet.scala</a:t>
            </a:r>
            <a:r>
              <a:rPr lang="en-US" b="1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0401-0F59-DD47-891C-E57EE36E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8378448" cy="4710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Churn for customers having M2M Contract and opting Internet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Insight: </a:t>
            </a:r>
          </a:p>
          <a:p>
            <a:r>
              <a:rPr lang="en-US" dirty="0"/>
              <a:t>M2M Customers who opted for Fiber Optics show the highest churn of 55%</a:t>
            </a:r>
          </a:p>
          <a:p>
            <a:r>
              <a:rPr lang="en-US" dirty="0"/>
              <a:t>Avg. charges of M2M is higher compared to other contracts, Fiber Optics is an expensive service – combined </a:t>
            </a:r>
            <a:r>
              <a:rPr lang="en-US" b="1" dirty="0"/>
              <a:t>MAY BE a reason for high churn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624B11-A7E4-4E7C-B05C-3BC71A309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89613"/>
              </p:ext>
            </p:extLst>
          </p:nvPr>
        </p:nvGraphicFramePr>
        <p:xfrm>
          <a:off x="838200" y="2633133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91590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590579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644515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75091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95847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Contract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Internet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Churn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Percent 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6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Month-to-Month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Fiber Optic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40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Month-to-Month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12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9211-F060-B74D-94A1-4D49D682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Analytics – 8	[</a:t>
            </a:r>
            <a:r>
              <a:rPr lang="en-US" b="1" dirty="0" err="1"/>
              <a:t>ServicesChurn.scala</a:t>
            </a:r>
            <a:r>
              <a:rPr lang="en-US" b="1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0401-0F59-DD47-891C-E57EE36E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167"/>
            <a:ext cx="8378448" cy="4710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Services provided via Internet and how it impacts the Churn</a:t>
            </a:r>
          </a:p>
          <a:p>
            <a:pPr lvl="1"/>
            <a:r>
              <a:rPr lang="en-US" dirty="0"/>
              <a:t>Churn with Customers who opted for services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dirty="0"/>
              <a:t>Customers opted for services irrespective of Churn (Yes/No)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Percentage churn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572CC1-C77D-4710-8E61-7FD5A71E4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652778"/>
              </p:ext>
            </p:extLst>
          </p:nvPr>
        </p:nvGraphicFramePr>
        <p:xfrm>
          <a:off x="761999" y="2923540"/>
          <a:ext cx="1106424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4040">
                  <a:extLst>
                    <a:ext uri="{9D8B030D-6E8A-4147-A177-3AD203B41FA5}">
                      <a16:colId xmlns:a16="http://schemas.microsoft.com/office/drawing/2014/main" val="2140185350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3476030564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489281743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567697733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1572107185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1806505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Online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Online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Device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Tech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Streaming 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Streaming 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25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041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BCD580-D652-43F7-8737-4B3590CAD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5204"/>
              </p:ext>
            </p:extLst>
          </p:nvPr>
        </p:nvGraphicFramePr>
        <p:xfrm>
          <a:off x="762000" y="4423092"/>
          <a:ext cx="1106424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7707">
                  <a:extLst>
                    <a:ext uri="{9D8B030D-6E8A-4147-A177-3AD203B41FA5}">
                      <a16:colId xmlns:a16="http://schemas.microsoft.com/office/drawing/2014/main" val="3672157991"/>
                    </a:ext>
                  </a:extLst>
                </a:gridCol>
                <a:gridCol w="1558053">
                  <a:extLst>
                    <a:ext uri="{9D8B030D-6E8A-4147-A177-3AD203B41FA5}">
                      <a16:colId xmlns:a16="http://schemas.microsoft.com/office/drawing/2014/main" val="25486635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81993549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3340886914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1571239020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34913625"/>
                    </a:ext>
                  </a:extLst>
                </a:gridCol>
                <a:gridCol w="1930401">
                  <a:extLst>
                    <a:ext uri="{9D8B030D-6E8A-4147-A177-3AD203B41FA5}">
                      <a16:colId xmlns:a16="http://schemas.microsoft.com/office/drawing/2014/main" val="2148403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Online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Online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Device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Tech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Streaming 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Streaming 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54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7931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908E85-3349-4618-BC7A-A04EF8A16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72915"/>
              </p:ext>
            </p:extLst>
          </p:nvPr>
        </p:nvGraphicFramePr>
        <p:xfrm>
          <a:off x="762000" y="5560536"/>
          <a:ext cx="11064242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0606">
                  <a:extLst>
                    <a:ext uri="{9D8B030D-6E8A-4147-A177-3AD203B41FA5}">
                      <a16:colId xmlns:a16="http://schemas.microsoft.com/office/drawing/2014/main" val="3906778866"/>
                    </a:ext>
                  </a:extLst>
                </a:gridCol>
                <a:gridCol w="1580606">
                  <a:extLst>
                    <a:ext uri="{9D8B030D-6E8A-4147-A177-3AD203B41FA5}">
                      <a16:colId xmlns:a16="http://schemas.microsoft.com/office/drawing/2014/main" val="1755172440"/>
                    </a:ext>
                  </a:extLst>
                </a:gridCol>
                <a:gridCol w="1471748">
                  <a:extLst>
                    <a:ext uri="{9D8B030D-6E8A-4147-A177-3AD203B41FA5}">
                      <a16:colId xmlns:a16="http://schemas.microsoft.com/office/drawing/2014/main" val="3615934725"/>
                    </a:ext>
                  </a:extLst>
                </a:gridCol>
                <a:gridCol w="1689464">
                  <a:extLst>
                    <a:ext uri="{9D8B030D-6E8A-4147-A177-3AD203B41FA5}">
                      <a16:colId xmlns:a16="http://schemas.microsoft.com/office/drawing/2014/main" val="1499708289"/>
                    </a:ext>
                  </a:extLst>
                </a:gridCol>
                <a:gridCol w="1378856">
                  <a:extLst>
                    <a:ext uri="{9D8B030D-6E8A-4147-A177-3AD203B41FA5}">
                      <a16:colId xmlns:a16="http://schemas.microsoft.com/office/drawing/2014/main" val="587222003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3686362736"/>
                    </a:ext>
                  </a:extLst>
                </a:gridCol>
                <a:gridCol w="1879602">
                  <a:extLst>
                    <a:ext uri="{9D8B030D-6E8A-4147-A177-3AD203B41FA5}">
                      <a16:colId xmlns:a16="http://schemas.microsoft.com/office/drawing/2014/main" val="608903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Online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Online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Device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Tech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Streaming 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Streaming 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877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 Churn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38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7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9211-F060-B74D-94A1-4D49D682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Analytics – 8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0401-0F59-DD47-891C-E57EE36E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7483997" cy="4710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Insight:</a:t>
            </a:r>
          </a:p>
          <a:p>
            <a:r>
              <a:rPr lang="en-US" dirty="0"/>
              <a:t>Online Security and </a:t>
            </a:r>
            <a:r>
              <a:rPr lang="en-US" dirty="0" err="1"/>
              <a:t>TechSupport</a:t>
            </a:r>
            <a:r>
              <a:rPr lang="en-US" dirty="0"/>
              <a:t> services show the least churn</a:t>
            </a:r>
          </a:p>
          <a:p>
            <a:r>
              <a:rPr lang="en-US" dirty="0"/>
              <a:t>Streaming TV and Streaming Movie services show the highest churn of 30%</a:t>
            </a:r>
          </a:p>
          <a:p>
            <a:r>
              <a:rPr lang="en-US" dirty="0"/>
              <a:t>Following could be possible reasons for churn:</a:t>
            </a:r>
          </a:p>
          <a:p>
            <a:pPr lvl="1"/>
            <a:r>
              <a:rPr lang="en-US" dirty="0"/>
              <a:t>Quality of the streaming services are not </a:t>
            </a:r>
            <a:r>
              <a:rPr lang="en-US" dirty="0" err="1"/>
              <a:t>upto</a:t>
            </a:r>
            <a:r>
              <a:rPr lang="en-US" dirty="0"/>
              <a:t> customers’ expectations</a:t>
            </a:r>
          </a:p>
          <a:p>
            <a:pPr lvl="1"/>
            <a:r>
              <a:rPr lang="en-US" dirty="0"/>
              <a:t>The cost for Streaming services may be higher compared to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285630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9211-F060-B74D-94A1-4D49D682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0401-0F59-DD47-891C-E57EE36E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7483997" cy="4710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Possible reasons for churn:</a:t>
            </a:r>
          </a:p>
          <a:p>
            <a:r>
              <a:rPr lang="en-US" dirty="0"/>
              <a:t>Avg. charges of M2M customers is higher compared to other contracts</a:t>
            </a:r>
          </a:p>
          <a:p>
            <a:r>
              <a:rPr lang="en-US" dirty="0"/>
              <a:t>In addition, Fiber Optics is an expensive service which may have led to higher M2M customer churn</a:t>
            </a:r>
          </a:p>
          <a:p>
            <a:r>
              <a:rPr lang="en-US" dirty="0"/>
              <a:t>Quality of the streaming services are not </a:t>
            </a:r>
            <a:r>
              <a:rPr lang="en-US" dirty="0" err="1"/>
              <a:t>upto</a:t>
            </a:r>
            <a:r>
              <a:rPr lang="en-US" dirty="0"/>
              <a:t> customers’ expectations</a:t>
            </a:r>
          </a:p>
          <a:p>
            <a:r>
              <a:rPr lang="en-US" dirty="0"/>
              <a:t>The cost for Streaming services may be higher compared to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2031011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E0DAD5-8594-7049-AA67-C0832D728C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736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D094-D32B-114D-A983-D84338B5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92DD-DFE6-304F-A012-BCEA5DD2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7621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Telco customer churn</a:t>
            </a:r>
          </a:p>
          <a:p>
            <a:pPr algn="just"/>
            <a:r>
              <a:rPr lang="en-US" dirty="0"/>
              <a:t>Each row represents a customer, each column contains customer’s attributes. </a:t>
            </a:r>
          </a:p>
          <a:p>
            <a:pPr algn="just"/>
            <a:r>
              <a:rPr lang="en-US" dirty="0"/>
              <a:t>The “Churn” column is our target.</a:t>
            </a:r>
          </a:p>
          <a:p>
            <a:pPr algn="just"/>
            <a:r>
              <a:rPr lang="en-US" dirty="0"/>
              <a:t>The raw data contains 7043 rows (customers) and 21 columns (attributes).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Why this dataset?</a:t>
            </a:r>
          </a:p>
          <a:p>
            <a:pPr marL="0" indent="0" algn="just">
              <a:buNone/>
            </a:pPr>
            <a:r>
              <a:rPr lang="en-US" dirty="0"/>
              <a:t>Provides a lot of insight on what may be the various reasons for customer attrition</a:t>
            </a:r>
          </a:p>
        </p:txBody>
      </p:sp>
    </p:spTree>
    <p:extLst>
      <p:ext uri="{BB962C8B-B14F-4D97-AF65-F5344CB8AC3E}">
        <p14:creationId xmlns:p14="http://schemas.microsoft.com/office/powerpoint/2010/main" val="199293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0D5C-09EC-D54E-B3A8-BBF7C2C5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Dataset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949D-FBCF-DC43-97A4-AB742FA4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34407" cy="4351338"/>
          </a:xfrm>
        </p:spPr>
        <p:txBody>
          <a:bodyPr/>
          <a:lstStyle/>
          <a:p>
            <a:r>
              <a:rPr lang="en-US" dirty="0"/>
              <a:t>Columns</a:t>
            </a:r>
          </a:p>
          <a:p>
            <a:pPr lvl="1"/>
            <a:r>
              <a:rPr lang="en-US" dirty="0" err="1"/>
              <a:t>CustomerID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PhoneService</a:t>
            </a:r>
            <a:endParaRPr lang="en-US" dirty="0"/>
          </a:p>
          <a:p>
            <a:pPr lvl="1"/>
            <a:r>
              <a:rPr lang="en-US" dirty="0" err="1"/>
              <a:t>InternetService</a:t>
            </a:r>
            <a:endParaRPr lang="en-US" dirty="0"/>
          </a:p>
          <a:p>
            <a:pPr lvl="1"/>
            <a:r>
              <a:rPr lang="en-US" dirty="0" err="1"/>
              <a:t>OnlineSecurity</a:t>
            </a:r>
            <a:endParaRPr lang="en-US" dirty="0"/>
          </a:p>
          <a:p>
            <a:pPr lvl="1"/>
            <a:r>
              <a:rPr lang="en-US" dirty="0" err="1"/>
              <a:t>OnlineBackup</a:t>
            </a:r>
            <a:endParaRPr lang="en-US" dirty="0"/>
          </a:p>
          <a:p>
            <a:pPr lvl="1"/>
            <a:r>
              <a:rPr lang="en-US" dirty="0" err="1"/>
              <a:t>DeviceProtection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0F978-12F0-2E40-8197-A85E456C3813}"/>
              </a:ext>
            </a:extLst>
          </p:cNvPr>
          <p:cNvSpPr txBox="1"/>
          <p:nvPr/>
        </p:nvSpPr>
        <p:spPr>
          <a:xfrm>
            <a:off x="4414344" y="2274838"/>
            <a:ext cx="2963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TechSupport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StreamingTV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Streaming Movies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MonthlyCharges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Churn</a:t>
            </a:r>
          </a:p>
        </p:txBody>
      </p:sp>
    </p:spTree>
    <p:extLst>
      <p:ext uri="{BB962C8B-B14F-4D97-AF65-F5344CB8AC3E}">
        <p14:creationId xmlns:p14="http://schemas.microsoft.com/office/powerpoint/2010/main" val="180517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C8BC86-A27B-5540-8571-65DD5EE65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66048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9211-F060-B74D-94A1-4D49D682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Analytics – 1	[</a:t>
            </a:r>
            <a:r>
              <a:rPr lang="en-US" b="1" dirty="0" err="1"/>
              <a:t>ChurnCount.scala</a:t>
            </a:r>
            <a:r>
              <a:rPr lang="en-US" b="1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0401-0F59-DD47-891C-E57EE36E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Customer churn</a:t>
            </a:r>
          </a:p>
          <a:p>
            <a:pPr lvl="1"/>
            <a:r>
              <a:rPr lang="en-US" dirty="0"/>
              <a:t>Percentage of customers churning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Insight: 27% customers churning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C8CB7F-95CB-8643-B8F9-B1B366448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70895"/>
              </p:ext>
            </p:extLst>
          </p:nvPr>
        </p:nvGraphicFramePr>
        <p:xfrm>
          <a:off x="838200" y="2780368"/>
          <a:ext cx="467231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6157">
                  <a:extLst>
                    <a:ext uri="{9D8B030D-6E8A-4147-A177-3AD203B41FA5}">
                      <a16:colId xmlns:a16="http://schemas.microsoft.com/office/drawing/2014/main" val="1307626420"/>
                    </a:ext>
                  </a:extLst>
                </a:gridCol>
                <a:gridCol w="2336157">
                  <a:extLst>
                    <a:ext uri="{9D8B030D-6E8A-4147-A177-3AD203B41FA5}">
                      <a16:colId xmlns:a16="http://schemas.microsoft.com/office/drawing/2014/main" val="1940537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3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7,043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1,869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8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0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9211-F060-B74D-94A1-4D49D682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Analytics – 2	[</a:t>
            </a:r>
            <a:r>
              <a:rPr lang="en-US" b="1" dirty="0" err="1"/>
              <a:t>ChurnCompare.scala</a:t>
            </a:r>
            <a:r>
              <a:rPr lang="en-US" b="1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0401-0F59-DD47-891C-E57EE36E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220200" cy="4987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Customer churn for Phone Service</a:t>
            </a:r>
          </a:p>
          <a:p>
            <a:pPr lvl="1"/>
            <a:r>
              <a:rPr lang="en-US" dirty="0" err="1"/>
              <a:t>PhoneService</a:t>
            </a:r>
            <a:r>
              <a:rPr lang="en-US" dirty="0"/>
              <a:t>(Yes/No) and </a:t>
            </a:r>
            <a:r>
              <a:rPr lang="en-US" dirty="0" err="1"/>
              <a:t>InternetService</a:t>
            </a:r>
            <a:r>
              <a:rPr lang="en-US" dirty="0"/>
              <a:t>(Yes/No)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PhoneService</a:t>
            </a:r>
            <a:r>
              <a:rPr lang="en-US" dirty="0"/>
              <a:t>(Yes) and </a:t>
            </a:r>
            <a:r>
              <a:rPr lang="en-US" dirty="0" err="1"/>
              <a:t>InternetService</a:t>
            </a:r>
            <a:r>
              <a:rPr lang="en-US" dirty="0"/>
              <a:t>(No)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Insight: Customers having only Phone Service show low churn. 	   The churn rate increases if they opt for internet 	   	   service.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5876A7-FD45-0449-80DA-F9F117E93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99682"/>
              </p:ext>
            </p:extLst>
          </p:nvPr>
        </p:nvGraphicFramePr>
        <p:xfrm>
          <a:off x="838200" y="2645260"/>
          <a:ext cx="8385215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7043">
                  <a:extLst>
                    <a:ext uri="{9D8B030D-6E8A-4147-A177-3AD203B41FA5}">
                      <a16:colId xmlns:a16="http://schemas.microsoft.com/office/drawing/2014/main" val="1894896616"/>
                    </a:ext>
                  </a:extLst>
                </a:gridCol>
                <a:gridCol w="1677043">
                  <a:extLst>
                    <a:ext uri="{9D8B030D-6E8A-4147-A177-3AD203B41FA5}">
                      <a16:colId xmlns:a16="http://schemas.microsoft.com/office/drawing/2014/main" val="1675326193"/>
                    </a:ext>
                  </a:extLst>
                </a:gridCol>
                <a:gridCol w="1677043">
                  <a:extLst>
                    <a:ext uri="{9D8B030D-6E8A-4147-A177-3AD203B41FA5}">
                      <a16:colId xmlns:a16="http://schemas.microsoft.com/office/drawing/2014/main" val="2518763036"/>
                    </a:ext>
                  </a:extLst>
                </a:gridCol>
                <a:gridCol w="1677043">
                  <a:extLst>
                    <a:ext uri="{9D8B030D-6E8A-4147-A177-3AD203B41FA5}">
                      <a16:colId xmlns:a16="http://schemas.microsoft.com/office/drawing/2014/main" val="2209245897"/>
                    </a:ext>
                  </a:extLst>
                </a:gridCol>
                <a:gridCol w="1677043">
                  <a:extLst>
                    <a:ext uri="{9D8B030D-6E8A-4147-A177-3AD203B41FA5}">
                      <a16:colId xmlns:a16="http://schemas.microsoft.com/office/drawing/2014/main" val="3776365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Phone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Internet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Churn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Percent 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5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DSL/</a:t>
                      </a:r>
                      <a:r>
                        <a:rPr lang="en-US" sz="1400" dirty="0" err="1"/>
                        <a:t>FiberOptics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6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DSL/</a:t>
                      </a:r>
                      <a:r>
                        <a:rPr lang="en-US" sz="1400" dirty="0" err="1"/>
                        <a:t>FiberOptics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036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2FD721-E579-7846-9800-F3D293023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34687"/>
              </p:ext>
            </p:extLst>
          </p:nvPr>
        </p:nvGraphicFramePr>
        <p:xfrm>
          <a:off x="838200" y="4571999"/>
          <a:ext cx="8382095" cy="7361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6419">
                  <a:extLst>
                    <a:ext uri="{9D8B030D-6E8A-4147-A177-3AD203B41FA5}">
                      <a16:colId xmlns:a16="http://schemas.microsoft.com/office/drawing/2014/main" val="1894896616"/>
                    </a:ext>
                  </a:extLst>
                </a:gridCol>
                <a:gridCol w="1676419">
                  <a:extLst>
                    <a:ext uri="{9D8B030D-6E8A-4147-A177-3AD203B41FA5}">
                      <a16:colId xmlns:a16="http://schemas.microsoft.com/office/drawing/2014/main" val="1675326193"/>
                    </a:ext>
                  </a:extLst>
                </a:gridCol>
                <a:gridCol w="1676419">
                  <a:extLst>
                    <a:ext uri="{9D8B030D-6E8A-4147-A177-3AD203B41FA5}">
                      <a16:colId xmlns:a16="http://schemas.microsoft.com/office/drawing/2014/main" val="2518763036"/>
                    </a:ext>
                  </a:extLst>
                </a:gridCol>
                <a:gridCol w="1676419">
                  <a:extLst>
                    <a:ext uri="{9D8B030D-6E8A-4147-A177-3AD203B41FA5}">
                      <a16:colId xmlns:a16="http://schemas.microsoft.com/office/drawing/2014/main" val="2209245897"/>
                    </a:ext>
                  </a:extLst>
                </a:gridCol>
                <a:gridCol w="1676419">
                  <a:extLst>
                    <a:ext uri="{9D8B030D-6E8A-4147-A177-3AD203B41FA5}">
                      <a16:colId xmlns:a16="http://schemas.microsoft.com/office/drawing/2014/main" val="3776365674"/>
                    </a:ext>
                  </a:extLst>
                </a:gridCol>
              </a:tblGrid>
              <a:tr h="36805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Phone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Internet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Churn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Percent 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50420"/>
                  </a:ext>
                </a:extLst>
              </a:tr>
              <a:tr h="36805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0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3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9211-F060-B74D-94A1-4D49D682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Analytics – 3	[</a:t>
            </a:r>
            <a:r>
              <a:rPr lang="en-US" b="1" dirty="0" err="1"/>
              <a:t>InternetService.scala</a:t>
            </a:r>
            <a:r>
              <a:rPr lang="en-US" b="1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0401-0F59-DD47-891C-E57EE36E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4839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Churn for customers who opt for Internet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Insight: High churn (33%) when customers opt for Internet Service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0A0E7-49E0-4ED7-AE19-7AF358A1B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008911"/>
              </p:ext>
            </p:extLst>
          </p:nvPr>
        </p:nvGraphicFramePr>
        <p:xfrm>
          <a:off x="838200" y="2565400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37238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892139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916262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21970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71018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Phone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Internet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Churn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Total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Percent Churn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96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DSL/</a:t>
                      </a:r>
                      <a:r>
                        <a:rPr lang="en-US" sz="1600" dirty="0" err="1"/>
                        <a:t>FiberOptics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/>
                        <a:t>1586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/>
                        <a:t>4835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/>
                        <a:t>33.0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815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55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9211-F060-B74D-94A1-4D49D682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Analytics – 4	[</a:t>
            </a:r>
            <a:r>
              <a:rPr lang="en-US" b="1" dirty="0" err="1"/>
              <a:t>InternetChurn.scala</a:t>
            </a:r>
            <a:r>
              <a:rPr lang="en-US" b="1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0401-0F59-DD47-891C-E57EE36E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4839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Compare churn between types of Internet Service opted by Customers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Insight: Fiber Optics has high churn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316B65-8319-4635-AB6F-14E555390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32046"/>
              </p:ext>
            </p:extLst>
          </p:nvPr>
        </p:nvGraphicFramePr>
        <p:xfrm>
          <a:off x="838200" y="2713674"/>
          <a:ext cx="760436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95560408"/>
                    </a:ext>
                  </a:extLst>
                </a:gridCol>
                <a:gridCol w="1675618">
                  <a:extLst>
                    <a:ext uri="{9D8B030D-6E8A-4147-A177-3AD203B41FA5}">
                      <a16:colId xmlns:a16="http://schemas.microsoft.com/office/drawing/2014/main" val="158626203"/>
                    </a:ext>
                  </a:extLst>
                </a:gridCol>
                <a:gridCol w="1997612">
                  <a:extLst>
                    <a:ext uri="{9D8B030D-6E8A-4147-A177-3AD203B41FA5}">
                      <a16:colId xmlns:a16="http://schemas.microsoft.com/office/drawing/2014/main" val="328873733"/>
                    </a:ext>
                  </a:extLst>
                </a:gridCol>
                <a:gridCol w="1899139">
                  <a:extLst>
                    <a:ext uri="{9D8B030D-6E8A-4147-A177-3AD203B41FA5}">
                      <a16:colId xmlns:a16="http://schemas.microsoft.com/office/drawing/2014/main" val="2464838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Internet Service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Churn count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Total count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Percent Churn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6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Fiber</a:t>
                      </a:r>
                      <a:r>
                        <a:rPr lang="en-IN" sz="1600" dirty="0"/>
                        <a:t> Optic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1297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3096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42.0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4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DSL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2421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19.0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8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29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9211-F060-B74D-94A1-4D49D682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Analytics – 5	[</a:t>
            </a:r>
            <a:r>
              <a:rPr lang="en-US" b="1" dirty="0" err="1"/>
              <a:t>MonthlyCharge.scala</a:t>
            </a:r>
            <a:r>
              <a:rPr lang="en-US" b="1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0401-0F59-DD47-891C-E57EE36E9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483997" cy="49531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Compare monthly charges for the types of Internet Service</a:t>
            </a:r>
          </a:p>
          <a:p>
            <a:pPr lvl="1"/>
            <a:r>
              <a:rPr lang="en-US" dirty="0"/>
              <a:t>Monthly Charge irrespective of the Churn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Monthly charge with Churn (Yes)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Insight: Fiber Optics is expensive and </a:t>
            </a:r>
            <a:r>
              <a:rPr lang="en-US" b="1" dirty="0"/>
              <a:t>COULD BE one of the reasons why we see high churn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D39372-2006-4B37-8B35-5CF0B5EE5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4603"/>
              </p:ext>
            </p:extLst>
          </p:nvPr>
        </p:nvGraphicFramePr>
        <p:xfrm>
          <a:off x="838200" y="2731346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17684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48877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9890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Churning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Internet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Average Monthly Charges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57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No/Yes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Fiber Optic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60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No/Yes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1632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62E4E6-67C0-4881-AE89-61A7D7E1E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4636"/>
              </p:ext>
            </p:extLst>
          </p:nvPr>
        </p:nvGraphicFramePr>
        <p:xfrm>
          <a:off x="838200" y="4448386"/>
          <a:ext cx="812799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89291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731299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670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Churning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Internet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Average Monthly Charges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43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No/Yes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Fiber Optic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41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No/Yes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91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81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682</Words>
  <Application>Microsoft Office PowerPoint</Application>
  <PresentationFormat>Widescreen</PresentationFormat>
  <Paragraphs>247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Telco Customer Churn</vt:lpstr>
      <vt:lpstr>About the Dataset</vt:lpstr>
      <vt:lpstr>About the Dataset (Contd.)</vt:lpstr>
      <vt:lpstr>Analysis</vt:lpstr>
      <vt:lpstr>Analytics – 1 [ChurnCount.scala]</vt:lpstr>
      <vt:lpstr>Analytics – 2 [ChurnCompare.scala]</vt:lpstr>
      <vt:lpstr>Analytics – 3 [InternetService.scala]</vt:lpstr>
      <vt:lpstr>Analytics – 4 [InternetChurn.scala]</vt:lpstr>
      <vt:lpstr>Analytics – 5 [MonthlyCharge.scala]</vt:lpstr>
      <vt:lpstr>Analytics – 6 [ContractChurn.scala]</vt:lpstr>
      <vt:lpstr>Analytics – 7 [ContractVsInternet.scala]</vt:lpstr>
      <vt:lpstr>Analytics – 8 [ServicesChurn.scala]</vt:lpstr>
      <vt:lpstr>Analytics – 8 (Contd.)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Rajagopal, Sruthi</dc:creator>
  <cp:lastModifiedBy>VIPUL VERMA</cp:lastModifiedBy>
  <cp:revision>39</cp:revision>
  <dcterms:created xsi:type="dcterms:W3CDTF">2018-12-02T03:51:21Z</dcterms:created>
  <dcterms:modified xsi:type="dcterms:W3CDTF">2019-03-15T02:14:38Z</dcterms:modified>
</cp:coreProperties>
</file>