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1E239-D3CE-402B-95C3-011911372F38}" type="doc">
      <dgm:prSet loTypeId="urn:microsoft.com/office/officeart/2005/8/layout/gear1" loCatId="relationship" qsTypeId="urn:microsoft.com/office/officeart/2005/8/quickstyle/simple1" qsCatId="simple" csTypeId="urn:microsoft.com/office/officeart/2005/8/colors/accent1_2" csCatId="accent1" phldr="1"/>
      <dgm:spPr/>
    </dgm:pt>
    <dgm:pt modelId="{CFD71F29-3B27-433D-96CB-D483A496743B}">
      <dgm:prSet phldrT="[Text]"/>
      <dgm:spPr/>
      <dgm:t>
        <a:bodyPr/>
        <a:lstStyle/>
        <a:p>
          <a:r>
            <a:rPr lang="en-IN" dirty="0">
              <a:effectLst>
                <a:outerShdw blurRad="38100" dist="38100" dir="2700000" algn="tl">
                  <a:srgbClr val="000000">
                    <a:alpha val="43137"/>
                  </a:srgbClr>
                </a:outerShdw>
              </a:effectLst>
            </a:rPr>
            <a:t>Storage</a:t>
          </a:r>
        </a:p>
      </dgm:t>
    </dgm:pt>
    <dgm:pt modelId="{AD85606A-307A-4608-8E6A-E1DDD2E2A1FC}" type="parTrans" cxnId="{8A4C7DC2-5AAA-4E3C-9A0E-7BF6DFDD66EF}">
      <dgm:prSet/>
      <dgm:spPr/>
      <dgm:t>
        <a:bodyPr/>
        <a:lstStyle/>
        <a:p>
          <a:endParaRPr lang="en-IN"/>
        </a:p>
      </dgm:t>
    </dgm:pt>
    <dgm:pt modelId="{C3B1AC21-A5EF-4D15-94B0-AAC09CD25D73}" type="sibTrans" cxnId="{8A4C7DC2-5AAA-4E3C-9A0E-7BF6DFDD66EF}">
      <dgm:prSet/>
      <dgm:spPr/>
      <dgm:t>
        <a:bodyPr/>
        <a:lstStyle/>
        <a:p>
          <a:endParaRPr lang="en-IN"/>
        </a:p>
      </dgm:t>
    </dgm:pt>
    <dgm:pt modelId="{E27AC754-176D-4FF1-BC47-204A9FE0A5DA}">
      <dgm:prSet phldrT="[Text]"/>
      <dgm:spPr/>
      <dgm:t>
        <a:bodyPr/>
        <a:lstStyle/>
        <a:p>
          <a:r>
            <a:rPr lang="en-IN" dirty="0">
              <a:effectLst>
                <a:outerShdw blurRad="38100" dist="38100" dir="2700000" algn="tl">
                  <a:srgbClr val="000000">
                    <a:alpha val="43137"/>
                  </a:srgbClr>
                </a:outerShdw>
              </a:effectLst>
            </a:rPr>
            <a:t>Data Mining Algorithms</a:t>
          </a:r>
        </a:p>
      </dgm:t>
    </dgm:pt>
    <dgm:pt modelId="{5C6D1E39-E65D-4307-B555-4F6F35858E9A}" type="parTrans" cxnId="{A08A5B44-6EEB-40FF-887D-22D1CAFF3EB0}">
      <dgm:prSet/>
      <dgm:spPr/>
      <dgm:t>
        <a:bodyPr/>
        <a:lstStyle/>
        <a:p>
          <a:endParaRPr lang="en-IN"/>
        </a:p>
      </dgm:t>
    </dgm:pt>
    <dgm:pt modelId="{8705C20D-74C2-428E-86D6-1B56A50609E3}" type="sibTrans" cxnId="{A08A5B44-6EEB-40FF-887D-22D1CAFF3EB0}">
      <dgm:prSet/>
      <dgm:spPr/>
      <dgm:t>
        <a:bodyPr/>
        <a:lstStyle/>
        <a:p>
          <a:endParaRPr lang="en-IN"/>
        </a:p>
      </dgm:t>
    </dgm:pt>
    <dgm:pt modelId="{B325B138-17B4-46C4-B40A-9A15C12627E9}">
      <dgm:prSet phldrT="[Text]"/>
      <dgm:spPr/>
      <dgm:t>
        <a:bodyPr/>
        <a:lstStyle/>
        <a:p>
          <a:r>
            <a:rPr lang="en-IN" dirty="0">
              <a:effectLst>
                <a:outerShdw blurRad="38100" dist="38100" dir="2700000" algn="tl">
                  <a:srgbClr val="000000">
                    <a:alpha val="43137"/>
                  </a:srgbClr>
                </a:outerShdw>
              </a:effectLst>
            </a:rPr>
            <a:t>Processing Power</a:t>
          </a:r>
        </a:p>
      </dgm:t>
    </dgm:pt>
    <dgm:pt modelId="{8801FB92-10B7-4176-9E4E-4EFB4869A2F6}" type="parTrans" cxnId="{D36F8100-C5CE-435F-ABD8-966DB86971D1}">
      <dgm:prSet/>
      <dgm:spPr/>
      <dgm:t>
        <a:bodyPr/>
        <a:lstStyle/>
        <a:p>
          <a:endParaRPr lang="en-IN"/>
        </a:p>
      </dgm:t>
    </dgm:pt>
    <dgm:pt modelId="{9B7D1E5B-F9D7-4ECC-8E89-2E47A7331C6D}" type="sibTrans" cxnId="{D36F8100-C5CE-435F-ABD8-966DB86971D1}">
      <dgm:prSet/>
      <dgm:spPr/>
      <dgm:t>
        <a:bodyPr/>
        <a:lstStyle/>
        <a:p>
          <a:endParaRPr lang="en-IN"/>
        </a:p>
      </dgm:t>
    </dgm:pt>
    <dgm:pt modelId="{4AE07094-B395-4D97-8754-9C6C47E1F182}" type="pres">
      <dgm:prSet presAssocID="{6471E239-D3CE-402B-95C3-011911372F38}" presName="composite" presStyleCnt="0">
        <dgm:presLayoutVars>
          <dgm:chMax val="3"/>
          <dgm:animLvl val="lvl"/>
          <dgm:resizeHandles val="exact"/>
        </dgm:presLayoutVars>
      </dgm:prSet>
      <dgm:spPr/>
    </dgm:pt>
    <dgm:pt modelId="{904A813F-0678-44FD-8CF2-D1FFFD937FA1}" type="pres">
      <dgm:prSet presAssocID="{CFD71F29-3B27-433D-96CB-D483A496743B}" presName="gear1" presStyleLbl="node1" presStyleIdx="0" presStyleCnt="3">
        <dgm:presLayoutVars>
          <dgm:chMax val="1"/>
          <dgm:bulletEnabled val="1"/>
        </dgm:presLayoutVars>
      </dgm:prSet>
      <dgm:spPr/>
    </dgm:pt>
    <dgm:pt modelId="{7FC87E1E-1698-4592-931C-0AA0144C0CB4}" type="pres">
      <dgm:prSet presAssocID="{CFD71F29-3B27-433D-96CB-D483A496743B}" presName="gear1srcNode" presStyleLbl="node1" presStyleIdx="0" presStyleCnt="3"/>
      <dgm:spPr/>
    </dgm:pt>
    <dgm:pt modelId="{7E532720-6CAE-4E2A-A929-DDC7C96F511F}" type="pres">
      <dgm:prSet presAssocID="{CFD71F29-3B27-433D-96CB-D483A496743B}" presName="gear1dstNode" presStyleLbl="node1" presStyleIdx="0" presStyleCnt="3"/>
      <dgm:spPr/>
    </dgm:pt>
    <dgm:pt modelId="{83FEDAFD-6B08-4AF6-A077-A856D58ADF98}" type="pres">
      <dgm:prSet presAssocID="{E27AC754-176D-4FF1-BC47-204A9FE0A5DA}" presName="gear2" presStyleLbl="node1" presStyleIdx="1" presStyleCnt="3">
        <dgm:presLayoutVars>
          <dgm:chMax val="1"/>
          <dgm:bulletEnabled val="1"/>
        </dgm:presLayoutVars>
      </dgm:prSet>
      <dgm:spPr/>
    </dgm:pt>
    <dgm:pt modelId="{0554D9B1-5145-4110-A594-A0C364772ACC}" type="pres">
      <dgm:prSet presAssocID="{E27AC754-176D-4FF1-BC47-204A9FE0A5DA}" presName="gear2srcNode" presStyleLbl="node1" presStyleIdx="1" presStyleCnt="3"/>
      <dgm:spPr/>
    </dgm:pt>
    <dgm:pt modelId="{FA1C9EEF-083B-454C-9D1D-0B45EADB3730}" type="pres">
      <dgm:prSet presAssocID="{E27AC754-176D-4FF1-BC47-204A9FE0A5DA}" presName="gear2dstNode" presStyleLbl="node1" presStyleIdx="1" presStyleCnt="3"/>
      <dgm:spPr/>
    </dgm:pt>
    <dgm:pt modelId="{0BA6F107-E9BC-4594-9543-92E9CCF15985}" type="pres">
      <dgm:prSet presAssocID="{B325B138-17B4-46C4-B40A-9A15C12627E9}" presName="gear3" presStyleLbl="node1" presStyleIdx="2" presStyleCnt="3"/>
      <dgm:spPr/>
    </dgm:pt>
    <dgm:pt modelId="{7CC41346-66D7-4BA0-8B4F-3798B47A29FF}" type="pres">
      <dgm:prSet presAssocID="{B325B138-17B4-46C4-B40A-9A15C12627E9}" presName="gear3tx" presStyleLbl="node1" presStyleIdx="2" presStyleCnt="3">
        <dgm:presLayoutVars>
          <dgm:chMax val="1"/>
          <dgm:bulletEnabled val="1"/>
        </dgm:presLayoutVars>
      </dgm:prSet>
      <dgm:spPr/>
    </dgm:pt>
    <dgm:pt modelId="{11BF837A-A5D5-4F65-8876-A3F3FA920D5E}" type="pres">
      <dgm:prSet presAssocID="{B325B138-17B4-46C4-B40A-9A15C12627E9}" presName="gear3srcNode" presStyleLbl="node1" presStyleIdx="2" presStyleCnt="3"/>
      <dgm:spPr/>
    </dgm:pt>
    <dgm:pt modelId="{EE87AAA8-6C98-4827-AD9A-04684F0EB37D}" type="pres">
      <dgm:prSet presAssocID="{B325B138-17B4-46C4-B40A-9A15C12627E9}" presName="gear3dstNode" presStyleLbl="node1" presStyleIdx="2" presStyleCnt="3"/>
      <dgm:spPr/>
    </dgm:pt>
    <dgm:pt modelId="{FE3FAC0C-10F5-4DDC-B8A5-DB5D97ED7441}" type="pres">
      <dgm:prSet presAssocID="{C3B1AC21-A5EF-4D15-94B0-AAC09CD25D73}" presName="connector1" presStyleLbl="sibTrans2D1" presStyleIdx="0" presStyleCnt="3"/>
      <dgm:spPr/>
    </dgm:pt>
    <dgm:pt modelId="{395F9DF6-088F-4244-A6BA-CCED1D7FED6B}" type="pres">
      <dgm:prSet presAssocID="{8705C20D-74C2-428E-86D6-1B56A50609E3}" presName="connector2" presStyleLbl="sibTrans2D1" presStyleIdx="1" presStyleCnt="3"/>
      <dgm:spPr/>
    </dgm:pt>
    <dgm:pt modelId="{B3FEBD5E-8B9E-4F00-811E-E92E8E2BDE3C}" type="pres">
      <dgm:prSet presAssocID="{9B7D1E5B-F9D7-4ECC-8E89-2E47A7331C6D}" presName="connector3" presStyleLbl="sibTrans2D1" presStyleIdx="2" presStyleCnt="3"/>
      <dgm:spPr/>
    </dgm:pt>
  </dgm:ptLst>
  <dgm:cxnLst>
    <dgm:cxn modelId="{D36F8100-C5CE-435F-ABD8-966DB86971D1}" srcId="{6471E239-D3CE-402B-95C3-011911372F38}" destId="{B325B138-17B4-46C4-B40A-9A15C12627E9}" srcOrd="2" destOrd="0" parTransId="{8801FB92-10B7-4176-9E4E-4EFB4869A2F6}" sibTransId="{9B7D1E5B-F9D7-4ECC-8E89-2E47A7331C6D}"/>
    <dgm:cxn modelId="{9B4BB519-9A4D-4970-B0E8-ED8C7044F227}" type="presOf" srcId="{B325B138-17B4-46C4-B40A-9A15C12627E9}" destId="{7CC41346-66D7-4BA0-8B4F-3798B47A29FF}" srcOrd="1" destOrd="0" presId="urn:microsoft.com/office/officeart/2005/8/layout/gear1"/>
    <dgm:cxn modelId="{1E62FD26-D278-45DA-A045-F2AE0DA56E33}" type="presOf" srcId="{CFD71F29-3B27-433D-96CB-D483A496743B}" destId="{7E532720-6CAE-4E2A-A929-DDC7C96F511F}" srcOrd="2" destOrd="0" presId="urn:microsoft.com/office/officeart/2005/8/layout/gear1"/>
    <dgm:cxn modelId="{B595472A-9FB9-41F8-867D-E1039FABD05E}" type="presOf" srcId="{E27AC754-176D-4FF1-BC47-204A9FE0A5DA}" destId="{0554D9B1-5145-4110-A594-A0C364772ACC}" srcOrd="1" destOrd="0" presId="urn:microsoft.com/office/officeart/2005/8/layout/gear1"/>
    <dgm:cxn modelId="{370A3E2B-B5E5-4841-AD1D-86E495A003C9}" type="presOf" srcId="{C3B1AC21-A5EF-4D15-94B0-AAC09CD25D73}" destId="{FE3FAC0C-10F5-4DDC-B8A5-DB5D97ED7441}" srcOrd="0" destOrd="0" presId="urn:microsoft.com/office/officeart/2005/8/layout/gear1"/>
    <dgm:cxn modelId="{D61A152C-985D-4715-B6A4-3C6D1D899B0A}" type="presOf" srcId="{B325B138-17B4-46C4-B40A-9A15C12627E9}" destId="{11BF837A-A5D5-4F65-8876-A3F3FA920D5E}" srcOrd="2" destOrd="0" presId="urn:microsoft.com/office/officeart/2005/8/layout/gear1"/>
    <dgm:cxn modelId="{A08A5B44-6EEB-40FF-887D-22D1CAFF3EB0}" srcId="{6471E239-D3CE-402B-95C3-011911372F38}" destId="{E27AC754-176D-4FF1-BC47-204A9FE0A5DA}" srcOrd="1" destOrd="0" parTransId="{5C6D1E39-E65D-4307-B555-4F6F35858E9A}" sibTransId="{8705C20D-74C2-428E-86D6-1B56A50609E3}"/>
    <dgm:cxn modelId="{B7C47E7D-85DB-4F65-8845-F29A07B9B7BB}" type="presOf" srcId="{CFD71F29-3B27-433D-96CB-D483A496743B}" destId="{904A813F-0678-44FD-8CF2-D1FFFD937FA1}" srcOrd="0" destOrd="0" presId="urn:microsoft.com/office/officeart/2005/8/layout/gear1"/>
    <dgm:cxn modelId="{46C5B97F-075E-406D-B0BD-49B6F24C46CA}" type="presOf" srcId="{CFD71F29-3B27-433D-96CB-D483A496743B}" destId="{7FC87E1E-1698-4592-931C-0AA0144C0CB4}" srcOrd="1" destOrd="0" presId="urn:microsoft.com/office/officeart/2005/8/layout/gear1"/>
    <dgm:cxn modelId="{FF11A6AB-71E1-49E4-AD62-626BFCB28682}" type="presOf" srcId="{8705C20D-74C2-428E-86D6-1B56A50609E3}" destId="{395F9DF6-088F-4244-A6BA-CCED1D7FED6B}" srcOrd="0" destOrd="0" presId="urn:microsoft.com/office/officeart/2005/8/layout/gear1"/>
    <dgm:cxn modelId="{82C650BF-2A3D-4DE8-8D2A-7B6F4B8A32C5}" type="presOf" srcId="{6471E239-D3CE-402B-95C3-011911372F38}" destId="{4AE07094-B395-4D97-8754-9C6C47E1F182}" srcOrd="0" destOrd="0" presId="urn:microsoft.com/office/officeart/2005/8/layout/gear1"/>
    <dgm:cxn modelId="{8A4C7DC2-5AAA-4E3C-9A0E-7BF6DFDD66EF}" srcId="{6471E239-D3CE-402B-95C3-011911372F38}" destId="{CFD71F29-3B27-433D-96CB-D483A496743B}" srcOrd="0" destOrd="0" parTransId="{AD85606A-307A-4608-8E6A-E1DDD2E2A1FC}" sibTransId="{C3B1AC21-A5EF-4D15-94B0-AAC09CD25D73}"/>
    <dgm:cxn modelId="{79A2F8C4-BF80-4C82-95CE-9F946766D4F0}" type="presOf" srcId="{E27AC754-176D-4FF1-BC47-204A9FE0A5DA}" destId="{83FEDAFD-6B08-4AF6-A077-A856D58ADF98}" srcOrd="0" destOrd="0" presId="urn:microsoft.com/office/officeart/2005/8/layout/gear1"/>
    <dgm:cxn modelId="{12C25AC9-27B3-45C0-8A56-9B033ABDC5E0}" type="presOf" srcId="{B325B138-17B4-46C4-B40A-9A15C12627E9}" destId="{0BA6F107-E9BC-4594-9543-92E9CCF15985}" srcOrd="0" destOrd="0" presId="urn:microsoft.com/office/officeart/2005/8/layout/gear1"/>
    <dgm:cxn modelId="{9CD52AE5-38C6-4F48-92EC-B1FDC90562B2}" type="presOf" srcId="{E27AC754-176D-4FF1-BC47-204A9FE0A5DA}" destId="{FA1C9EEF-083B-454C-9D1D-0B45EADB3730}" srcOrd="2" destOrd="0" presId="urn:microsoft.com/office/officeart/2005/8/layout/gear1"/>
    <dgm:cxn modelId="{4CD06FE9-2F4D-4CFE-937E-1710F8E4BF64}" type="presOf" srcId="{B325B138-17B4-46C4-B40A-9A15C12627E9}" destId="{EE87AAA8-6C98-4827-AD9A-04684F0EB37D}" srcOrd="3" destOrd="0" presId="urn:microsoft.com/office/officeart/2005/8/layout/gear1"/>
    <dgm:cxn modelId="{45B79BF5-9771-427B-96EA-81C33DF73035}" type="presOf" srcId="{9B7D1E5B-F9D7-4ECC-8E89-2E47A7331C6D}" destId="{B3FEBD5E-8B9E-4F00-811E-E92E8E2BDE3C}" srcOrd="0" destOrd="0" presId="urn:microsoft.com/office/officeart/2005/8/layout/gear1"/>
    <dgm:cxn modelId="{6E17DD46-F5F8-49D2-83DF-8161A73FEA42}" type="presParOf" srcId="{4AE07094-B395-4D97-8754-9C6C47E1F182}" destId="{904A813F-0678-44FD-8CF2-D1FFFD937FA1}" srcOrd="0" destOrd="0" presId="urn:microsoft.com/office/officeart/2005/8/layout/gear1"/>
    <dgm:cxn modelId="{14D2BA96-DA2F-4913-9964-6733A9A5BA97}" type="presParOf" srcId="{4AE07094-B395-4D97-8754-9C6C47E1F182}" destId="{7FC87E1E-1698-4592-931C-0AA0144C0CB4}" srcOrd="1" destOrd="0" presId="urn:microsoft.com/office/officeart/2005/8/layout/gear1"/>
    <dgm:cxn modelId="{F8575392-BDFD-4266-8B71-689C818C2A1F}" type="presParOf" srcId="{4AE07094-B395-4D97-8754-9C6C47E1F182}" destId="{7E532720-6CAE-4E2A-A929-DDC7C96F511F}" srcOrd="2" destOrd="0" presId="urn:microsoft.com/office/officeart/2005/8/layout/gear1"/>
    <dgm:cxn modelId="{1B1C0192-FE38-4D50-B7EF-E5B6284076DF}" type="presParOf" srcId="{4AE07094-B395-4D97-8754-9C6C47E1F182}" destId="{83FEDAFD-6B08-4AF6-A077-A856D58ADF98}" srcOrd="3" destOrd="0" presId="urn:microsoft.com/office/officeart/2005/8/layout/gear1"/>
    <dgm:cxn modelId="{09B8A64D-F3E2-415F-B7A2-6634504078D6}" type="presParOf" srcId="{4AE07094-B395-4D97-8754-9C6C47E1F182}" destId="{0554D9B1-5145-4110-A594-A0C364772ACC}" srcOrd="4" destOrd="0" presId="urn:microsoft.com/office/officeart/2005/8/layout/gear1"/>
    <dgm:cxn modelId="{ACCFB034-3BD7-4F7C-97F0-98B47292671E}" type="presParOf" srcId="{4AE07094-B395-4D97-8754-9C6C47E1F182}" destId="{FA1C9EEF-083B-454C-9D1D-0B45EADB3730}" srcOrd="5" destOrd="0" presId="urn:microsoft.com/office/officeart/2005/8/layout/gear1"/>
    <dgm:cxn modelId="{78FB22D0-FAA2-497B-B6AD-B08B14B7D8D9}" type="presParOf" srcId="{4AE07094-B395-4D97-8754-9C6C47E1F182}" destId="{0BA6F107-E9BC-4594-9543-92E9CCF15985}" srcOrd="6" destOrd="0" presId="urn:microsoft.com/office/officeart/2005/8/layout/gear1"/>
    <dgm:cxn modelId="{03785AFA-62B8-4483-8204-55E929B39889}" type="presParOf" srcId="{4AE07094-B395-4D97-8754-9C6C47E1F182}" destId="{7CC41346-66D7-4BA0-8B4F-3798B47A29FF}" srcOrd="7" destOrd="0" presId="urn:microsoft.com/office/officeart/2005/8/layout/gear1"/>
    <dgm:cxn modelId="{52537F1B-6EB9-4691-9B4D-4D4ADBCECF64}" type="presParOf" srcId="{4AE07094-B395-4D97-8754-9C6C47E1F182}" destId="{11BF837A-A5D5-4F65-8876-A3F3FA920D5E}" srcOrd="8" destOrd="0" presId="urn:microsoft.com/office/officeart/2005/8/layout/gear1"/>
    <dgm:cxn modelId="{A673D426-1892-4330-B28C-30A747A0CB04}" type="presParOf" srcId="{4AE07094-B395-4D97-8754-9C6C47E1F182}" destId="{EE87AAA8-6C98-4827-AD9A-04684F0EB37D}" srcOrd="9" destOrd="0" presId="urn:microsoft.com/office/officeart/2005/8/layout/gear1"/>
    <dgm:cxn modelId="{C3ACF9EF-78DE-4EF6-AEA4-6F64A86D97B8}" type="presParOf" srcId="{4AE07094-B395-4D97-8754-9C6C47E1F182}" destId="{FE3FAC0C-10F5-4DDC-B8A5-DB5D97ED7441}" srcOrd="10" destOrd="0" presId="urn:microsoft.com/office/officeart/2005/8/layout/gear1"/>
    <dgm:cxn modelId="{BF85EA76-5B20-4B22-90AB-069D8DF7601D}" type="presParOf" srcId="{4AE07094-B395-4D97-8754-9C6C47E1F182}" destId="{395F9DF6-088F-4244-A6BA-CCED1D7FED6B}" srcOrd="11" destOrd="0" presId="urn:microsoft.com/office/officeart/2005/8/layout/gear1"/>
    <dgm:cxn modelId="{AF4AF7B9-BCAD-43BC-B751-410A0C233F09}" type="presParOf" srcId="{4AE07094-B395-4D97-8754-9C6C47E1F182}" destId="{B3FEBD5E-8B9E-4F00-811E-E92E8E2BDE3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A813F-0678-44FD-8CF2-D1FFFD937FA1}">
      <dsp:nvSpPr>
        <dsp:cNvPr id="0" name=""/>
        <dsp:cNvSpPr/>
      </dsp:nvSpPr>
      <dsp:spPr>
        <a:xfrm>
          <a:off x="2630830" y="1638207"/>
          <a:ext cx="2002253" cy="2002253"/>
        </a:xfrm>
        <a:prstGeom prst="gear9">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effectLst>
                <a:outerShdw blurRad="38100" dist="38100" dir="2700000" algn="tl">
                  <a:srgbClr val="000000">
                    <a:alpha val="43137"/>
                  </a:srgbClr>
                </a:outerShdw>
              </a:effectLst>
            </a:rPr>
            <a:t>Storage</a:t>
          </a:r>
        </a:p>
      </dsp:txBody>
      <dsp:txXfrm>
        <a:off x="3033372" y="2107225"/>
        <a:ext cx="1197169" cy="1029200"/>
      </dsp:txXfrm>
    </dsp:sp>
    <dsp:sp modelId="{83FEDAFD-6B08-4AF6-A077-A856D58ADF98}">
      <dsp:nvSpPr>
        <dsp:cNvPr id="0" name=""/>
        <dsp:cNvSpPr/>
      </dsp:nvSpPr>
      <dsp:spPr>
        <a:xfrm>
          <a:off x="1465882" y="1164947"/>
          <a:ext cx="1456184" cy="1456184"/>
        </a:xfrm>
        <a:prstGeom prst="gear6">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effectLst>
                <a:outerShdw blurRad="38100" dist="38100" dir="2700000" algn="tl">
                  <a:srgbClr val="000000">
                    <a:alpha val="43137"/>
                  </a:srgbClr>
                </a:outerShdw>
              </a:effectLst>
            </a:rPr>
            <a:t>Data Mining Algorithms</a:t>
          </a:r>
        </a:p>
      </dsp:txBody>
      <dsp:txXfrm>
        <a:off x="1832481" y="1533761"/>
        <a:ext cx="722986" cy="718556"/>
      </dsp:txXfrm>
    </dsp:sp>
    <dsp:sp modelId="{0BA6F107-E9BC-4594-9543-92E9CCF15985}">
      <dsp:nvSpPr>
        <dsp:cNvPr id="0" name=""/>
        <dsp:cNvSpPr/>
      </dsp:nvSpPr>
      <dsp:spPr>
        <a:xfrm rot="20700000">
          <a:off x="2281494" y="160328"/>
          <a:ext cx="1426763" cy="1426763"/>
        </a:xfrm>
        <a:prstGeom prst="gear6">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effectLst>
                <a:outerShdw blurRad="38100" dist="38100" dir="2700000" algn="tl">
                  <a:srgbClr val="000000">
                    <a:alpha val="43137"/>
                  </a:srgbClr>
                </a:outerShdw>
              </a:effectLst>
            </a:rPr>
            <a:t>Processing Power</a:t>
          </a:r>
        </a:p>
      </dsp:txBody>
      <dsp:txXfrm rot="-20700000">
        <a:off x="2594425" y="473259"/>
        <a:ext cx="800901" cy="800901"/>
      </dsp:txXfrm>
    </dsp:sp>
    <dsp:sp modelId="{FE3FAC0C-10F5-4DDC-B8A5-DB5D97ED7441}">
      <dsp:nvSpPr>
        <dsp:cNvPr id="0" name=""/>
        <dsp:cNvSpPr/>
      </dsp:nvSpPr>
      <dsp:spPr>
        <a:xfrm>
          <a:off x="2470886" y="1339459"/>
          <a:ext cx="2562884" cy="2562884"/>
        </a:xfrm>
        <a:prstGeom prst="circularArrow">
          <a:avLst>
            <a:gd name="adj1" fmla="val 4687"/>
            <a:gd name="adj2" fmla="val 299029"/>
            <a:gd name="adj3" fmla="val 2501467"/>
            <a:gd name="adj4" fmla="val 1589331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5F9DF6-088F-4244-A6BA-CCED1D7FED6B}">
      <dsp:nvSpPr>
        <dsp:cNvPr id="0" name=""/>
        <dsp:cNvSpPr/>
      </dsp:nvSpPr>
      <dsp:spPr>
        <a:xfrm>
          <a:off x="1207995" y="845125"/>
          <a:ext cx="1862095" cy="186209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FEBD5E-8B9E-4F00-811E-E92E8E2BDE3C}">
      <dsp:nvSpPr>
        <dsp:cNvPr id="0" name=""/>
        <dsp:cNvSpPr/>
      </dsp:nvSpPr>
      <dsp:spPr>
        <a:xfrm>
          <a:off x="1951469" y="-149809"/>
          <a:ext cx="2007714" cy="200771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IN" dirty="0">
                <a:effectLst>
                  <a:outerShdw blurRad="38100" dist="38100" dir="2700000" algn="tl">
                    <a:srgbClr val="000000">
                      <a:alpha val="43137"/>
                    </a:srgbClr>
                  </a:outerShdw>
                </a:effectLst>
              </a:rPr>
              <a:t>CP5634 DATA MINING</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 </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DATA MINING REPORT ON CENSUS INCOME</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914524" y="5035183"/>
            <a:ext cx="8791575" cy="1655762"/>
          </a:xfrm>
        </p:spPr>
        <p:txBody>
          <a:bodyPr>
            <a:normAutofit/>
          </a:bodyPr>
          <a:lstStyle/>
          <a:p>
            <a:pPr algn="ctr"/>
            <a:r>
              <a:rPr lang="en-IN" dirty="0">
                <a:effectLst>
                  <a:outerShdw blurRad="38100" dist="38100" dir="2700000" algn="tl">
                    <a:srgbClr val="000000">
                      <a:alpha val="43137"/>
                    </a:srgbClr>
                  </a:outerShdw>
                </a:effectLst>
              </a:rPr>
              <a:t>PRESENTED BY:</a:t>
            </a:r>
          </a:p>
          <a:p>
            <a:pPr algn="ctr"/>
            <a:r>
              <a:rPr lang="en-IN" dirty="0">
                <a:effectLst>
                  <a:outerShdw blurRad="38100" dist="38100" dir="2700000" algn="tl">
                    <a:srgbClr val="000000">
                      <a:alpha val="43137"/>
                    </a:srgbClr>
                  </a:outerShdw>
                </a:effectLst>
              </a:rPr>
              <a:t>VIPULDEEP SINGH GULATI</a:t>
            </a:r>
          </a:p>
          <a:p>
            <a:pPr algn="ctr"/>
            <a:r>
              <a:rPr lang="en-IN" dirty="0">
                <a:effectLst>
                  <a:outerShdw blurRad="38100" dist="38100" dir="2700000" algn="tl">
                    <a:srgbClr val="000000">
                      <a:alpha val="43137"/>
                    </a:srgbClr>
                  </a:outerShdw>
                </a:effectLst>
              </a:rPr>
              <a:t>JC497971</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625C07-2D1F-43FD-9938-8BB3ED443DED}"/>
              </a:ext>
            </a:extLst>
          </p:cNvPr>
          <p:cNvGraphicFramePr>
            <a:graphicFrameLocks noGrp="1"/>
          </p:cNvGraphicFramePr>
          <p:nvPr>
            <p:ph idx="1"/>
            <p:extLst>
              <p:ext uri="{D42A27DB-BD31-4B8C-83A1-F6EECF244321}">
                <p14:modId xmlns:p14="http://schemas.microsoft.com/office/powerpoint/2010/main" val="2989046564"/>
              </p:ext>
            </p:extLst>
          </p:nvPr>
        </p:nvGraphicFramePr>
        <p:xfrm>
          <a:off x="2007908" y="365369"/>
          <a:ext cx="9228843" cy="6127261"/>
        </p:xfrm>
        <a:graphic>
          <a:graphicData uri="http://schemas.openxmlformats.org/drawingml/2006/table">
            <a:tbl>
              <a:tblPr firstRow="1" firstCol="1" bandRow="1">
                <a:tableStyleId>{5C22544A-7EE6-4342-B048-85BDC9FD1C3A}</a:tableStyleId>
              </a:tblPr>
              <a:tblGrid>
                <a:gridCol w="1295857">
                  <a:extLst>
                    <a:ext uri="{9D8B030D-6E8A-4147-A177-3AD203B41FA5}">
                      <a16:colId xmlns:a16="http://schemas.microsoft.com/office/drawing/2014/main" val="952718359"/>
                    </a:ext>
                  </a:extLst>
                </a:gridCol>
                <a:gridCol w="1889718">
                  <a:extLst>
                    <a:ext uri="{9D8B030D-6E8A-4147-A177-3AD203B41FA5}">
                      <a16:colId xmlns:a16="http://schemas.microsoft.com/office/drawing/2014/main" val="3186389796"/>
                    </a:ext>
                  </a:extLst>
                </a:gridCol>
                <a:gridCol w="1888849">
                  <a:extLst>
                    <a:ext uri="{9D8B030D-6E8A-4147-A177-3AD203B41FA5}">
                      <a16:colId xmlns:a16="http://schemas.microsoft.com/office/drawing/2014/main" val="3961502541"/>
                    </a:ext>
                  </a:extLst>
                </a:gridCol>
                <a:gridCol w="1888849">
                  <a:extLst>
                    <a:ext uri="{9D8B030D-6E8A-4147-A177-3AD203B41FA5}">
                      <a16:colId xmlns:a16="http://schemas.microsoft.com/office/drawing/2014/main" val="2869588891"/>
                    </a:ext>
                  </a:extLst>
                </a:gridCol>
                <a:gridCol w="1132785">
                  <a:extLst>
                    <a:ext uri="{9D8B030D-6E8A-4147-A177-3AD203B41FA5}">
                      <a16:colId xmlns:a16="http://schemas.microsoft.com/office/drawing/2014/main" val="3486830022"/>
                    </a:ext>
                  </a:extLst>
                </a:gridCol>
                <a:gridCol w="1132785">
                  <a:extLst>
                    <a:ext uri="{9D8B030D-6E8A-4147-A177-3AD203B41FA5}">
                      <a16:colId xmlns:a16="http://schemas.microsoft.com/office/drawing/2014/main" val="3627656354"/>
                    </a:ext>
                  </a:extLst>
                </a:gridCol>
              </a:tblGrid>
              <a:tr h="420534">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Sr No.</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Algorithm</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Folds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Time Taken to build model (sec)</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Precision</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TP Rate</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extLst>
                  <a:ext uri="{0D108BD9-81ED-4DB2-BD59-A6C34878D82A}">
                    <a16:rowId xmlns:a16="http://schemas.microsoft.com/office/drawing/2014/main" val="3553883145"/>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1</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OneR</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0.09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0.782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363596901"/>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0.782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955029044"/>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0.02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0.831</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0.787</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822929622"/>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BayesNet</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0.17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0.819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488361087"/>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0.04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0.843</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0.819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669595172"/>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0.03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178997417"/>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3</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ZeroR</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10</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0.759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743346428"/>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30</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0.759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391649815"/>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0.765</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926628719"/>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4</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a:effectLst>
                            <a:outerShdw blurRad="38100" dist="38100" dir="2700000" algn="tl">
                              <a:srgbClr val="000000">
                                <a:alpha val="43137"/>
                              </a:srgbClr>
                            </a:outerShdw>
                          </a:effectLst>
                        </a:rPr>
                        <a:t>Decision Table</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10</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2.98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0.835</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3979128847"/>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2.83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475697254"/>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0.833</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329196865"/>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5</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a:effectLst>
                            <a:outerShdw blurRad="38100" dist="38100" dir="2700000" algn="tl">
                              <a:srgbClr val="000000">
                                <a:alpha val="43137"/>
                              </a:srgbClr>
                            </a:outerShdw>
                          </a:effectLst>
                        </a:rPr>
                        <a:t>Logistic</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18.94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0.852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842999714"/>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20.23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0.852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540353609"/>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20.98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0.852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262438540"/>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6</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a:effectLst>
                            <a:outerShdw blurRad="38100" dist="38100" dir="2700000" algn="tl">
                              <a:srgbClr val="000000">
                                <a:alpha val="43137"/>
                              </a:srgbClr>
                            </a:outerShdw>
                          </a:effectLst>
                        </a:rPr>
                        <a:t>J48</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0.43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0.836</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0.843</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242364205"/>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0.19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0.837</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0.844</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862706580"/>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0.19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0.841</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0.847</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1065955728"/>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7</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a:effectLst>
                            <a:outerShdw blurRad="38100" dist="38100" dir="2700000" algn="tl">
                              <a:srgbClr val="000000">
                                <a:alpha val="43137"/>
                              </a:srgbClr>
                            </a:outerShdw>
                          </a:effectLst>
                        </a:rPr>
                        <a:t>NaiveBayes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0.04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0.819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3818214773"/>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0.01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0.819</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620209612"/>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0.01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0.848</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0.822</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336142315"/>
                  </a:ext>
                </a:extLst>
              </a:tr>
              <a:tr h="205356">
                <a:tc rowSpan="3">
                  <a:txBody>
                    <a:bodyPr/>
                    <a:lstStyle/>
                    <a:p>
                      <a:pPr algn="ctr">
                        <a:lnSpc>
                          <a:spcPct val="107000"/>
                        </a:lnSpc>
                        <a:spcAft>
                          <a:spcPts val="0"/>
                        </a:spcAft>
                      </a:pPr>
                      <a:r>
                        <a:rPr lang="en-IN" sz="1400" dirty="0">
                          <a:effectLst>
                            <a:outerShdw blurRad="38100" dist="38100" dir="2700000" algn="tl">
                              <a:srgbClr val="000000">
                                <a:alpha val="43137"/>
                              </a:srgbClr>
                            </a:outerShdw>
                          </a:effectLst>
                        </a:rPr>
                        <a:t>8</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rowSpan="3">
                  <a:txBody>
                    <a:bodyPr/>
                    <a:lstStyle/>
                    <a:p>
                      <a:pPr algn="ctr">
                        <a:lnSpc>
                          <a:spcPct val="107000"/>
                        </a:lnSpc>
                        <a:spcAft>
                          <a:spcPts val="0"/>
                        </a:spcAft>
                      </a:pPr>
                      <a:r>
                        <a:rPr lang="en-IN" sz="1400">
                          <a:effectLst>
                            <a:outerShdw blurRad="38100" dist="38100" dir="2700000" algn="tl">
                              <a:srgbClr val="000000">
                                <a:alpha val="43137"/>
                              </a:srgbClr>
                            </a:outerShdw>
                          </a:effectLst>
                        </a:rPr>
                        <a:t>NaiveBayesUpdatable</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10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0.01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0.819</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243007620"/>
                  </a:ext>
                </a:extLst>
              </a:tr>
              <a:tr h="20535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30</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0.01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0.819</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721988453"/>
                  </a:ext>
                </a:extLst>
              </a:tr>
              <a:tr h="232746">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0.04 seconds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0.848</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0.822</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81296013"/>
                  </a:ext>
                </a:extLst>
              </a:tr>
              <a:tr h="205356">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9</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Bagging</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0.03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0.834</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0.839</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2696166182"/>
                  </a:ext>
                </a:extLst>
              </a:tr>
              <a:tr h="205356">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10</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solidFill>
                      <a:srgbClr val="008EB0"/>
                    </a:solidFill>
                  </a:tcPr>
                </a:tc>
                <a:tc>
                  <a:txBody>
                    <a:bodyPr/>
                    <a:lstStyle/>
                    <a:p>
                      <a:pPr algn="ctr">
                        <a:lnSpc>
                          <a:spcPct val="107000"/>
                        </a:lnSpc>
                        <a:spcAft>
                          <a:spcPts val="0"/>
                        </a:spcAft>
                      </a:pPr>
                      <a:r>
                        <a:rPr lang="en-IN" sz="1400">
                          <a:effectLst>
                            <a:outerShdw blurRad="38100" dist="38100" dir="2700000" algn="tl">
                              <a:srgbClr val="000000">
                                <a:alpha val="43137"/>
                              </a:srgbClr>
                            </a:outerShdw>
                          </a:effectLst>
                        </a:rPr>
                        <a:t>ADABoostM1</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P S</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a:effectLst>
                            <a:outerShdw blurRad="38100" dist="38100" dir="2700000" algn="tl">
                              <a:srgbClr val="000000">
                                <a:alpha val="43137"/>
                              </a:srgbClr>
                            </a:outerShdw>
                          </a:effectLst>
                        </a:rPr>
                        <a:t>0.01 seconds</a:t>
                      </a:r>
                      <a:endParaRPr lang="en-IN" sz="1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0.795</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tc>
                  <a:txBody>
                    <a:bodyPr/>
                    <a:lstStyle/>
                    <a:p>
                      <a:pPr algn="ctr">
                        <a:lnSpc>
                          <a:spcPct val="107000"/>
                        </a:lnSpc>
                        <a:spcAft>
                          <a:spcPts val="0"/>
                        </a:spcAft>
                      </a:pPr>
                      <a:r>
                        <a:rPr lang="en-IN" sz="1400" dirty="0">
                          <a:effectLst>
                            <a:outerShdw blurRad="38100" dist="38100" dir="2700000" algn="tl">
                              <a:srgbClr val="000000">
                                <a:alpha val="43137"/>
                              </a:srgbClr>
                            </a:outerShdw>
                          </a:effectLst>
                        </a:rPr>
                        <a:t>0.804</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33521" marR="33521" marT="0" marB="0"/>
                </a:tc>
                <a:extLst>
                  <a:ext uri="{0D108BD9-81ED-4DB2-BD59-A6C34878D82A}">
                    <a16:rowId xmlns:a16="http://schemas.microsoft.com/office/drawing/2014/main" val="56656167"/>
                  </a:ext>
                </a:extLst>
              </a:tr>
            </a:tbl>
          </a:graphicData>
        </a:graphic>
      </p:graphicFrame>
      <p:sp>
        <p:nvSpPr>
          <p:cNvPr id="6" name="TextBox 5">
            <a:extLst>
              <a:ext uri="{FF2B5EF4-FFF2-40B4-BE49-F238E27FC236}">
                <a16:creationId xmlns:a16="http://schemas.microsoft.com/office/drawing/2014/main" id="{0A8E6932-238A-4FBA-9C46-28F2A4FCABAE}"/>
              </a:ext>
            </a:extLst>
          </p:cNvPr>
          <p:cNvSpPr txBox="1"/>
          <p:nvPr/>
        </p:nvSpPr>
        <p:spPr>
          <a:xfrm>
            <a:off x="1190919" y="534970"/>
            <a:ext cx="705962" cy="5788058"/>
          </a:xfrm>
          <a:prstGeom prst="rect">
            <a:avLst/>
          </a:prstGeom>
          <a:noFill/>
        </p:spPr>
        <p:txBody>
          <a:bodyPr vert="wordArtVert" wrap="square" rtlCol="0">
            <a:spAutoFit/>
          </a:bodyPr>
          <a:lstStyle/>
          <a:p>
            <a:r>
              <a:rPr lang="en-IN" sz="3200" dirty="0">
                <a:effectLst>
                  <a:outerShdw blurRad="38100" dist="38100" dir="2700000" algn="tl">
                    <a:srgbClr val="000000">
                      <a:alpha val="43137"/>
                    </a:srgbClr>
                  </a:outerShdw>
                </a:effectLst>
              </a:rPr>
              <a:t>COMPARISION</a:t>
            </a:r>
            <a:endParaRPr lang="en-I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711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2FC8-2CDC-49BC-A5A3-3ED1FBDE629C}"/>
              </a:ext>
            </a:extLst>
          </p:cNvPr>
          <p:cNvSpPr>
            <a:spLocks noGrp="1"/>
          </p:cNvSpPr>
          <p:nvPr>
            <p:ph type="title"/>
          </p:nvPr>
        </p:nvSpPr>
        <p:spPr/>
        <p:txBody>
          <a:bodyPr/>
          <a:lstStyle/>
          <a:p>
            <a:pPr algn="ctr"/>
            <a:r>
              <a:rPr lang="en-IN"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E749A28F-061A-4792-9827-1EC03CE2CF97}"/>
              </a:ext>
            </a:extLst>
          </p:cNvPr>
          <p:cNvSpPr>
            <a:spLocks noGrp="1"/>
          </p:cNvSpPr>
          <p:nvPr>
            <p:ph idx="1"/>
          </p:nvPr>
        </p:nvSpPr>
        <p:spPr>
          <a:xfrm>
            <a:off x="1141412" y="2007909"/>
            <a:ext cx="9905999" cy="4018962"/>
          </a:xfrm>
        </p:spPr>
        <p:txBody>
          <a:bodyPr>
            <a:normAutofit fontScale="85000" lnSpcReduction="10000"/>
          </a:bodyPr>
          <a:lstStyle/>
          <a:p>
            <a:pPr marL="0" indent="0" algn="just">
              <a:buNone/>
            </a:pPr>
            <a:r>
              <a:rPr lang="en-IN" dirty="0">
                <a:effectLst>
                  <a:outerShdw blurRad="38100" dist="38100" dir="2700000" algn="tl">
                    <a:srgbClr val="000000">
                      <a:alpha val="43137"/>
                    </a:srgbClr>
                  </a:outerShdw>
                </a:effectLst>
              </a:rPr>
              <a:t>After running all different types of classification algorithm, it could be clearly seen that no algorithm is perfect. Data selection should be done carefully. Ultimate goal is to remove redundancies and have an algorithm that produces fasted results and with accuracy. This is because if the algorithm ends up being not efficient then it high crash for the big test dataset. Initially, </a:t>
            </a:r>
            <a:r>
              <a:rPr lang="en-IN" b="1" dirty="0">
                <a:solidFill>
                  <a:schemeClr val="bg1">
                    <a:lumMod val="95000"/>
                    <a:lumOff val="5000"/>
                  </a:schemeClr>
                </a:solidFill>
                <a:effectLst>
                  <a:outerShdw blurRad="38100" dist="38100" dir="2700000" algn="tl">
                    <a:srgbClr val="000000">
                      <a:alpha val="43137"/>
                    </a:srgbClr>
                  </a:outerShdw>
                </a:effectLst>
              </a:rPr>
              <a:t>Logistic was selected as the best algorithm with precision of 84 percent and TP rate of 85 percent</a:t>
            </a:r>
            <a:r>
              <a:rPr lang="en-IN" dirty="0">
                <a:solidFill>
                  <a:schemeClr val="bg1">
                    <a:lumMod val="95000"/>
                    <a:lumOff val="5000"/>
                  </a:schemeClr>
                </a:solidFill>
                <a:effectLst>
                  <a:outerShdw blurRad="38100" dist="38100" dir="2700000" algn="tl">
                    <a:srgbClr val="000000">
                      <a:alpha val="43137"/>
                    </a:srgbClr>
                  </a:outerShdw>
                </a:effectLst>
              </a:rPr>
              <a:t>.</a:t>
            </a:r>
            <a:r>
              <a:rPr lang="en-IN" dirty="0">
                <a:effectLst>
                  <a:outerShdw blurRad="38100" dist="38100" dir="2700000" algn="tl">
                    <a:srgbClr val="000000">
                      <a:alpha val="43137"/>
                    </a:srgbClr>
                  </a:outerShdw>
                </a:effectLst>
              </a:rPr>
              <a:t> Only reason to not select this algorithm is because it took approximately 19 seconds to build the model, so if a test data will be given to it; it will take a lot of time or it might crash too. Thus, NaiveBayes was selected as a good algorithm out of all the algorithms that have been tested on Census Income dataset with the precision of 84 percent, TP rate of 81 percent and taking minimum building time for the model of 0.1 seconds. The selection of best algorithm is based both on speed of how fast the model is and how précised the model is.</a:t>
            </a:r>
          </a:p>
        </p:txBody>
      </p:sp>
    </p:spTree>
    <p:extLst>
      <p:ext uri="{BB962C8B-B14F-4D97-AF65-F5344CB8AC3E}">
        <p14:creationId xmlns:p14="http://schemas.microsoft.com/office/powerpoint/2010/main" val="201662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04383"/>
            <a:ext cx="9905998" cy="1293409"/>
          </a:xfrm>
        </p:spPr>
        <p:txBody>
          <a:bodyPr>
            <a:normAutofit/>
          </a:bodyPr>
          <a:lstStyle/>
          <a:p>
            <a:pPr algn="ctr"/>
            <a:r>
              <a:rPr lang="en-US" sz="4000" dirty="0">
                <a:effectLst>
                  <a:outerShdw blurRad="38100" dist="38100" dir="2700000" algn="tl">
                    <a:srgbClr val="000000">
                      <a:alpha val="43137"/>
                    </a:srgbClr>
                  </a:outerShdw>
                </a:effectLst>
                <a:latin typeface="Rockwell" panose="02060603020205020403" pitchFamily="18" charset="0"/>
              </a:rPr>
              <a:t>Outline</a:t>
            </a:r>
          </a:p>
        </p:txBody>
      </p:sp>
      <p:sp>
        <p:nvSpPr>
          <p:cNvPr id="3" name="Content Placeholder 2">
            <a:extLst>
              <a:ext uri="{FF2B5EF4-FFF2-40B4-BE49-F238E27FC236}">
                <a16:creationId xmlns:a16="http://schemas.microsoft.com/office/drawing/2014/main" id="{8F0F6E1F-27DE-4A2B-8E73-E47F1C0AFD0D}"/>
              </a:ext>
            </a:extLst>
          </p:cNvPr>
          <p:cNvSpPr>
            <a:spLocks noGrp="1"/>
          </p:cNvSpPr>
          <p:nvPr>
            <p:ph idx="1"/>
          </p:nvPr>
        </p:nvSpPr>
        <p:spPr>
          <a:xfrm>
            <a:off x="1141412" y="1593226"/>
            <a:ext cx="9905999" cy="4647318"/>
          </a:xfrm>
        </p:spPr>
        <p:txBody>
          <a:bodyPr>
            <a:normAutofit lnSpcReduction="10000"/>
          </a:bodyPr>
          <a:lstStyle/>
          <a:p>
            <a:pPr>
              <a:lnSpc>
                <a:spcPct val="110000"/>
              </a:lnSpc>
            </a:pPr>
            <a:r>
              <a:rPr lang="en-US" sz="1600" dirty="0">
                <a:effectLst>
                  <a:outerShdw blurRad="38100" dist="38100" dir="2700000" algn="tl">
                    <a:srgbClr val="000000">
                      <a:alpha val="43137"/>
                    </a:srgbClr>
                  </a:outerShdw>
                </a:effectLst>
              </a:rPr>
              <a:t>Census Income Dataset description </a:t>
            </a:r>
          </a:p>
          <a:p>
            <a:pPr>
              <a:lnSpc>
                <a:spcPct val="110000"/>
              </a:lnSpc>
            </a:pPr>
            <a:r>
              <a:rPr lang="en-US" sz="1600" dirty="0">
                <a:effectLst>
                  <a:outerShdw blurRad="38100" dist="38100" dir="2700000" algn="tl">
                    <a:srgbClr val="000000">
                      <a:alpha val="43137"/>
                    </a:srgbClr>
                  </a:outerShdw>
                </a:effectLst>
              </a:rPr>
              <a:t>Introduction to Weka</a:t>
            </a:r>
          </a:p>
          <a:p>
            <a:pPr>
              <a:lnSpc>
                <a:spcPct val="110000"/>
              </a:lnSpc>
            </a:pPr>
            <a:r>
              <a:rPr lang="en-US" sz="1600" dirty="0">
                <a:effectLst>
                  <a:outerShdw blurRad="38100" dist="38100" dir="2700000" algn="tl">
                    <a:srgbClr val="000000">
                      <a:alpha val="43137"/>
                    </a:srgbClr>
                  </a:outerShdw>
                </a:effectLst>
              </a:rPr>
              <a:t>Data Mining Steps</a:t>
            </a:r>
            <a:endParaRPr lang="en-IN" sz="1600" dirty="0">
              <a:effectLst>
                <a:outerShdw blurRad="38100" dist="38100" dir="2700000" algn="tl">
                  <a:srgbClr val="000000">
                    <a:alpha val="43137"/>
                  </a:srgbClr>
                </a:outerShdw>
              </a:effectLst>
            </a:endParaRPr>
          </a:p>
          <a:p>
            <a:pPr>
              <a:lnSpc>
                <a:spcPct val="110000"/>
              </a:lnSpc>
            </a:pPr>
            <a:r>
              <a:rPr lang="en-IN" sz="1600" dirty="0">
                <a:effectLst>
                  <a:outerShdw blurRad="38100" dist="38100" dir="2700000" algn="tl">
                    <a:srgbClr val="000000">
                      <a:alpha val="43137"/>
                    </a:srgbClr>
                  </a:outerShdw>
                </a:effectLst>
              </a:rPr>
              <a:t>Data Cleaning</a:t>
            </a:r>
          </a:p>
          <a:p>
            <a:pPr>
              <a:lnSpc>
                <a:spcPct val="110000"/>
              </a:lnSpc>
            </a:pPr>
            <a:r>
              <a:rPr lang="en-IN" sz="1600" dirty="0">
                <a:effectLst>
                  <a:outerShdw blurRad="38100" dist="38100" dir="2700000" algn="tl">
                    <a:srgbClr val="000000">
                      <a:alpha val="43137"/>
                    </a:srgbClr>
                  </a:outerShdw>
                </a:effectLst>
              </a:rPr>
              <a:t>Data Integration</a:t>
            </a:r>
          </a:p>
          <a:p>
            <a:pPr>
              <a:lnSpc>
                <a:spcPct val="110000"/>
              </a:lnSpc>
            </a:pPr>
            <a:r>
              <a:rPr lang="en-IN" sz="1600" dirty="0">
                <a:effectLst>
                  <a:outerShdw blurRad="38100" dist="38100" dir="2700000" algn="tl">
                    <a:srgbClr val="000000">
                      <a:alpha val="43137"/>
                    </a:srgbClr>
                  </a:outerShdw>
                </a:effectLst>
              </a:rPr>
              <a:t>Data Transformation</a:t>
            </a:r>
          </a:p>
          <a:p>
            <a:pPr>
              <a:lnSpc>
                <a:spcPct val="110000"/>
              </a:lnSpc>
            </a:pPr>
            <a:r>
              <a:rPr lang="en-IN" sz="1600" dirty="0">
                <a:effectLst>
                  <a:outerShdw blurRad="38100" dist="38100" dir="2700000" algn="tl">
                    <a:srgbClr val="000000">
                      <a:alpha val="43137"/>
                    </a:srgbClr>
                  </a:outerShdw>
                </a:effectLst>
              </a:rPr>
              <a:t>Data Selection</a:t>
            </a:r>
          </a:p>
          <a:p>
            <a:pPr>
              <a:lnSpc>
                <a:spcPct val="110000"/>
              </a:lnSpc>
            </a:pPr>
            <a:r>
              <a:rPr lang="en-IN" sz="1600" dirty="0">
                <a:effectLst>
                  <a:outerShdw blurRad="38100" dist="38100" dir="2700000" algn="tl">
                    <a:srgbClr val="000000">
                      <a:alpha val="43137"/>
                    </a:srgbClr>
                  </a:outerShdw>
                </a:effectLst>
              </a:rPr>
              <a:t>Data Normalization</a:t>
            </a:r>
          </a:p>
          <a:p>
            <a:pPr>
              <a:lnSpc>
                <a:spcPct val="110000"/>
              </a:lnSpc>
            </a:pPr>
            <a:r>
              <a:rPr lang="en-IN" sz="1600" dirty="0">
                <a:effectLst>
                  <a:outerShdw blurRad="38100" dist="38100" dir="2700000" algn="tl">
                    <a:srgbClr val="000000">
                      <a:alpha val="43137"/>
                    </a:srgbClr>
                  </a:outerShdw>
                </a:effectLst>
              </a:rPr>
              <a:t>Data Discretization</a:t>
            </a:r>
          </a:p>
          <a:p>
            <a:pPr>
              <a:lnSpc>
                <a:spcPct val="110000"/>
              </a:lnSpc>
            </a:pPr>
            <a:r>
              <a:rPr lang="en-IN" sz="1600" dirty="0">
                <a:effectLst>
                  <a:outerShdw blurRad="38100" dist="38100" dir="2700000" algn="tl">
                    <a:srgbClr val="000000">
                      <a:alpha val="43137"/>
                    </a:srgbClr>
                  </a:outerShdw>
                </a:effectLst>
              </a:rPr>
              <a:t>Data Classification</a:t>
            </a:r>
          </a:p>
          <a:p>
            <a:pPr>
              <a:lnSpc>
                <a:spcPct val="110000"/>
              </a:lnSpc>
            </a:pPr>
            <a:r>
              <a:rPr lang="en-IN" sz="1600" dirty="0">
                <a:effectLst>
                  <a:outerShdw blurRad="38100" dist="38100" dir="2700000" algn="tl">
                    <a:srgbClr val="000000">
                      <a:alpha val="43137"/>
                    </a:srgbClr>
                  </a:outerShdw>
                </a:effectLst>
              </a:rPr>
              <a:t>Comparison Table</a:t>
            </a:r>
          </a:p>
          <a:p>
            <a:pPr>
              <a:lnSpc>
                <a:spcPct val="110000"/>
              </a:lnSpc>
            </a:pPr>
            <a:r>
              <a:rPr lang="en-IN" sz="1600" dirty="0">
                <a:effectLst>
                  <a:outerShdw blurRad="38100" dist="38100" dir="2700000" algn="tl">
                    <a:srgbClr val="000000">
                      <a:alpha val="43137"/>
                    </a:srgbClr>
                  </a:outerShdw>
                </a:effectLst>
              </a:rPr>
              <a:t>Conclusion</a:t>
            </a:r>
          </a:p>
          <a:p>
            <a:endParaRPr lang="en-IN" sz="1600" dirty="0">
              <a:effectLst>
                <a:outerShdw blurRad="38100" dist="38100" dir="2700000" algn="tl">
                  <a:srgbClr val="000000">
                    <a:alpha val="43137"/>
                  </a:srgbClr>
                </a:outerShdw>
              </a:effectLst>
            </a:endParaRPr>
          </a:p>
        </p:txBody>
      </p:sp>
      <p:graphicFrame>
        <p:nvGraphicFramePr>
          <p:cNvPr id="12" name="Diagram 11">
            <a:extLst>
              <a:ext uri="{FF2B5EF4-FFF2-40B4-BE49-F238E27FC236}">
                <a16:creationId xmlns:a16="http://schemas.microsoft.com/office/drawing/2014/main" id="{367E65E1-1C9F-4F13-BB0F-B4F2534306FB}"/>
              </a:ext>
            </a:extLst>
          </p:cNvPr>
          <p:cNvGraphicFramePr/>
          <p:nvPr>
            <p:extLst>
              <p:ext uri="{D42A27DB-BD31-4B8C-83A1-F6EECF244321}">
                <p14:modId xmlns:p14="http://schemas.microsoft.com/office/powerpoint/2010/main" val="3168116789"/>
              </p:ext>
            </p:extLst>
          </p:nvPr>
        </p:nvGraphicFramePr>
        <p:xfrm>
          <a:off x="4769962" y="2072183"/>
          <a:ext cx="5625707" cy="3640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effectLst>
                  <a:outerShdw blurRad="38100" dist="38100" dir="2700000" algn="tl">
                    <a:srgbClr val="000000">
                      <a:alpha val="43137"/>
                    </a:srgbClr>
                  </a:outerShdw>
                </a:effectLst>
              </a:rPr>
              <a:t>Census Income Dataset description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0" indent="0" algn="just">
              <a:buNone/>
            </a:pPr>
            <a:r>
              <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 dataset consists of data regarding the Persons attributes which lists down the information who has more income and who has less income.  The aim is to determine who earns more than 50k annually. The last attribute represents the annually income as “&lt;=50k” more than 50k or “&gt;=50k” less than 50k.</a:t>
            </a:r>
          </a:p>
        </p:txBody>
      </p:sp>
      <p:graphicFrame>
        <p:nvGraphicFramePr>
          <p:cNvPr id="4" name="Table 3">
            <a:extLst>
              <a:ext uri="{FF2B5EF4-FFF2-40B4-BE49-F238E27FC236}">
                <a16:creationId xmlns:a16="http://schemas.microsoft.com/office/drawing/2014/main" id="{C8884964-59BF-4D69-9432-9D6C1CF709D6}"/>
              </a:ext>
            </a:extLst>
          </p:cNvPr>
          <p:cNvGraphicFramePr>
            <a:graphicFrameLocks noGrp="1"/>
          </p:cNvGraphicFramePr>
          <p:nvPr>
            <p:extLst>
              <p:ext uri="{D42A27DB-BD31-4B8C-83A1-F6EECF244321}">
                <p14:modId xmlns:p14="http://schemas.microsoft.com/office/powerpoint/2010/main" val="2621056292"/>
              </p:ext>
            </p:extLst>
          </p:nvPr>
        </p:nvGraphicFramePr>
        <p:xfrm>
          <a:off x="3516563" y="4066341"/>
          <a:ext cx="5155696" cy="1724860"/>
        </p:xfrm>
        <a:graphic>
          <a:graphicData uri="http://schemas.openxmlformats.org/drawingml/2006/table">
            <a:tbl>
              <a:tblPr firstRow="1" firstCol="1" bandRow="1">
                <a:tableStyleId>{616DA210-FB5B-4158-B5E0-FEB733F419BA}</a:tableStyleId>
              </a:tblPr>
              <a:tblGrid>
                <a:gridCol w="2582579">
                  <a:extLst>
                    <a:ext uri="{9D8B030D-6E8A-4147-A177-3AD203B41FA5}">
                      <a16:colId xmlns:a16="http://schemas.microsoft.com/office/drawing/2014/main" val="3265132097"/>
                    </a:ext>
                  </a:extLst>
                </a:gridCol>
                <a:gridCol w="2573117">
                  <a:extLst>
                    <a:ext uri="{9D8B030D-6E8A-4147-A177-3AD203B41FA5}">
                      <a16:colId xmlns:a16="http://schemas.microsoft.com/office/drawing/2014/main" val="3328632478"/>
                    </a:ext>
                  </a:extLst>
                </a:gridCol>
              </a:tblGrid>
              <a:tr h="431215">
                <a:tc>
                  <a:txBody>
                    <a:bodyPr/>
                    <a:lstStyle/>
                    <a:p>
                      <a:pPr algn="ctr">
                        <a:lnSpc>
                          <a:spcPct val="150000"/>
                        </a:lnSpc>
                        <a:spcAft>
                          <a:spcPts val="0"/>
                        </a:spcAft>
                      </a:pPr>
                      <a:r>
                        <a:rPr lang="en-IN" sz="1200" b="1" dirty="0">
                          <a:effectLst>
                            <a:outerShdw blurRad="38100" dist="38100" dir="2700000" algn="tl">
                              <a:srgbClr val="000000">
                                <a:alpha val="43137"/>
                              </a:srgbClr>
                            </a:outerShdw>
                          </a:effectLst>
                        </a:rPr>
                        <a:t>ATTRIBUTE CHARACTERSTICS</a:t>
                      </a:r>
                      <a:endParaRPr lang="en-IN" sz="1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400" b="0" dirty="0">
                          <a:effectLst>
                            <a:outerShdw blurRad="38100" dist="38100" dir="2700000" algn="tl">
                              <a:srgbClr val="000000">
                                <a:alpha val="43137"/>
                              </a:srgbClr>
                            </a:outerShdw>
                          </a:effectLst>
                        </a:rPr>
                        <a:t>Categorical, Integer</a:t>
                      </a:r>
                      <a:endParaRPr lang="en-IN" sz="1200" b="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399119"/>
                  </a:ext>
                </a:extLst>
              </a:tr>
              <a:tr h="431215">
                <a:tc>
                  <a:txBody>
                    <a:bodyPr/>
                    <a:lstStyle/>
                    <a:p>
                      <a:pPr algn="ctr">
                        <a:lnSpc>
                          <a:spcPct val="150000"/>
                        </a:lnSpc>
                        <a:spcAft>
                          <a:spcPts val="0"/>
                        </a:spcAft>
                      </a:pPr>
                      <a:r>
                        <a:rPr lang="en-IN" sz="1200" b="1" dirty="0">
                          <a:effectLst>
                            <a:outerShdw blurRad="38100" dist="38100" dir="2700000" algn="tl">
                              <a:srgbClr val="000000">
                                <a:alpha val="43137"/>
                              </a:srgbClr>
                            </a:outerShdw>
                          </a:effectLst>
                        </a:rPr>
                        <a:t>ASSOCIATED TASKS</a:t>
                      </a:r>
                      <a:endParaRPr lang="en-IN" sz="1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400" b="0" dirty="0">
                          <a:effectLst>
                            <a:outerShdw blurRad="38100" dist="38100" dir="2700000" algn="tl">
                              <a:srgbClr val="000000">
                                <a:alpha val="43137"/>
                              </a:srgbClr>
                            </a:outerShdw>
                          </a:effectLst>
                        </a:rPr>
                        <a:t>Classification</a:t>
                      </a:r>
                      <a:endParaRPr lang="en-IN" sz="1200" b="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960545"/>
                  </a:ext>
                </a:extLst>
              </a:tr>
              <a:tr h="431215">
                <a:tc>
                  <a:txBody>
                    <a:bodyPr/>
                    <a:lstStyle/>
                    <a:p>
                      <a:pPr algn="ctr">
                        <a:lnSpc>
                          <a:spcPct val="150000"/>
                        </a:lnSpc>
                        <a:spcAft>
                          <a:spcPts val="0"/>
                        </a:spcAft>
                      </a:pPr>
                      <a:r>
                        <a:rPr lang="en-IN" sz="1200" b="1" dirty="0">
                          <a:effectLst>
                            <a:outerShdw blurRad="38100" dist="38100" dir="2700000" algn="tl">
                              <a:srgbClr val="000000">
                                <a:alpha val="43137"/>
                              </a:srgbClr>
                            </a:outerShdw>
                          </a:effectLst>
                        </a:rPr>
                        <a:t>NUMBER OF ATTRIBUTES</a:t>
                      </a:r>
                      <a:endParaRPr lang="en-IN" sz="1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400" b="0" dirty="0">
                          <a:effectLst>
                            <a:outerShdw blurRad="38100" dist="38100" dir="2700000" algn="tl">
                              <a:srgbClr val="000000">
                                <a:alpha val="43137"/>
                              </a:srgbClr>
                            </a:outerShdw>
                          </a:effectLst>
                        </a:rPr>
                        <a:t>14</a:t>
                      </a:r>
                      <a:endParaRPr lang="en-IN" sz="1200" b="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3068842"/>
                  </a:ext>
                </a:extLst>
              </a:tr>
              <a:tr h="431215">
                <a:tc>
                  <a:txBody>
                    <a:bodyPr/>
                    <a:lstStyle/>
                    <a:p>
                      <a:pPr algn="ctr">
                        <a:lnSpc>
                          <a:spcPct val="150000"/>
                        </a:lnSpc>
                        <a:spcAft>
                          <a:spcPts val="0"/>
                        </a:spcAft>
                      </a:pPr>
                      <a:r>
                        <a:rPr lang="en-IN" sz="1200" b="1" dirty="0">
                          <a:effectLst>
                            <a:outerShdw blurRad="38100" dist="38100" dir="2700000" algn="tl">
                              <a:srgbClr val="000000">
                                <a:alpha val="43137"/>
                              </a:srgbClr>
                            </a:outerShdw>
                          </a:effectLst>
                        </a:rPr>
                        <a:t>NUMBER OF INSTANCES</a:t>
                      </a:r>
                      <a:endParaRPr lang="en-IN" sz="1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400" b="0" dirty="0">
                          <a:effectLst>
                            <a:outerShdw blurRad="38100" dist="38100" dir="2700000" algn="tl">
                              <a:srgbClr val="000000">
                                <a:alpha val="43137"/>
                              </a:srgbClr>
                            </a:outerShdw>
                          </a:effectLst>
                        </a:rPr>
                        <a:t>48842</a:t>
                      </a:r>
                      <a:endParaRPr lang="en-IN" sz="1200" b="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947785"/>
                  </a:ext>
                </a:extLst>
              </a:tr>
            </a:tbl>
          </a:graphicData>
        </a:graphic>
      </p:graphicFrame>
    </p:spTree>
    <p:extLst>
      <p:ext uri="{BB962C8B-B14F-4D97-AF65-F5344CB8AC3E}">
        <p14:creationId xmlns:p14="http://schemas.microsoft.com/office/powerpoint/2010/main" val="2172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effectLst>
                  <a:outerShdw blurRad="38100" dist="38100" dir="2700000" algn="tl">
                    <a:srgbClr val="000000">
                      <a:alpha val="43137"/>
                    </a:srgbClr>
                  </a:outerShdw>
                </a:effectLst>
                <a:latin typeface="Rockwell" panose="02060603020205020403" pitchFamily="18" charset="0"/>
              </a:rPr>
              <a:t>Introduction to Weka</a:t>
            </a:r>
          </a:p>
        </p:txBody>
      </p:sp>
      <p:sp>
        <p:nvSpPr>
          <p:cNvPr id="3" name="Content Placeholder 2">
            <a:extLst>
              <a:ext uri="{FF2B5EF4-FFF2-40B4-BE49-F238E27FC236}">
                <a16:creationId xmlns:a16="http://schemas.microsoft.com/office/drawing/2014/main" id="{2F86A8D0-9AA2-4538-B445-ACE4EEB64343}"/>
              </a:ext>
            </a:extLst>
          </p:cNvPr>
          <p:cNvSpPr>
            <a:spLocks noGrp="1"/>
          </p:cNvSpPr>
          <p:nvPr>
            <p:ph idx="1"/>
          </p:nvPr>
        </p:nvSpPr>
        <p:spPr/>
        <p:txBody>
          <a:bodyPr>
            <a:normAutofit fontScale="85000" lnSpcReduction="20000"/>
          </a:bodyPr>
          <a:lstStyle/>
          <a:p>
            <a:pPr marL="0" indent="0" algn="just">
              <a:buNone/>
            </a:pPr>
            <a:r>
              <a:rPr lang="en-US" dirty="0">
                <a:effectLst>
                  <a:outerShdw blurRad="38100" dist="38100" dir="2700000" algn="tl">
                    <a:srgbClr val="000000">
                      <a:alpha val="43137"/>
                    </a:srgbClr>
                  </a:outerShdw>
                </a:effectLst>
              </a:rPr>
              <a:t>Weka is open source software which is written in java. Source code can be modified in this software. Weka is preferred because it is easy to use, it has a mouse point-and-click GUI interface and can compare algorithms quickly. Weka has a list of applications which can be used to achieve different tasks. These applications are mentioned below: </a:t>
            </a:r>
          </a:p>
          <a:p>
            <a:pPr algn="just"/>
            <a:r>
              <a:rPr lang="en-US" dirty="0">
                <a:effectLst>
                  <a:outerShdw blurRad="38100" dist="38100" dir="2700000" algn="tl">
                    <a:srgbClr val="000000">
                      <a:alpha val="43137"/>
                    </a:srgbClr>
                  </a:outerShdw>
                </a:effectLst>
              </a:rPr>
              <a:t>Explorer</a:t>
            </a:r>
          </a:p>
          <a:p>
            <a:pPr algn="just"/>
            <a:r>
              <a:rPr lang="en-US" dirty="0">
                <a:effectLst>
                  <a:outerShdw blurRad="38100" dist="38100" dir="2700000" algn="tl">
                    <a:srgbClr val="000000">
                      <a:alpha val="43137"/>
                    </a:srgbClr>
                  </a:outerShdw>
                </a:effectLst>
              </a:rPr>
              <a:t>Experimenter </a:t>
            </a:r>
          </a:p>
          <a:p>
            <a:pPr algn="just"/>
            <a:r>
              <a:rPr lang="en-US" dirty="0">
                <a:effectLst>
                  <a:outerShdw blurRad="38100" dist="38100" dir="2700000" algn="tl">
                    <a:srgbClr val="000000">
                      <a:alpha val="43137"/>
                    </a:srgbClr>
                  </a:outerShdw>
                </a:effectLst>
              </a:rPr>
              <a:t>Knowledge Flow </a:t>
            </a:r>
          </a:p>
          <a:p>
            <a:pPr algn="just"/>
            <a:r>
              <a:rPr lang="en-US" dirty="0">
                <a:effectLst>
                  <a:outerShdw blurRad="38100" dist="38100" dir="2700000" algn="tl">
                    <a:srgbClr val="000000">
                      <a:alpha val="43137"/>
                    </a:srgbClr>
                  </a:outerShdw>
                </a:effectLst>
              </a:rPr>
              <a:t>Workbench </a:t>
            </a:r>
          </a:p>
          <a:p>
            <a:pPr algn="just"/>
            <a:r>
              <a:rPr lang="en-US" dirty="0">
                <a:effectLst>
                  <a:outerShdw blurRad="38100" dist="38100" dir="2700000" algn="tl">
                    <a:srgbClr val="000000">
                      <a:alpha val="43137"/>
                    </a:srgbClr>
                  </a:outerShdw>
                </a:effectLst>
              </a:rPr>
              <a:t>Simple CLI</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BE4B076-5D4C-449E-8A71-EEEC63432B9A}"/>
              </a:ext>
            </a:extLst>
          </p:cNvPr>
          <p:cNvPicPr>
            <a:picLocks noChangeAspect="1"/>
          </p:cNvPicPr>
          <p:nvPr/>
        </p:nvPicPr>
        <p:blipFill>
          <a:blip r:embed="rId2"/>
          <a:stretch>
            <a:fillRect/>
          </a:stretch>
        </p:blipFill>
        <p:spPr>
          <a:xfrm>
            <a:off x="6094411" y="3639845"/>
            <a:ext cx="3957240" cy="27832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341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93813" y="618518"/>
            <a:ext cx="4802187" cy="1478570"/>
          </a:xfrm>
        </p:spPr>
        <p:txBody>
          <a:bodyPr>
            <a:normAutofit/>
          </a:bodyPr>
          <a:lstStyle/>
          <a:p>
            <a:pPr algn="ctr"/>
            <a:r>
              <a:rPr lang="en-IN" dirty="0">
                <a:effectLst>
                  <a:outerShdw blurRad="38100" dist="38100" dir="2700000" algn="tl">
                    <a:srgbClr val="000000">
                      <a:alpha val="43137"/>
                    </a:srgbClr>
                  </a:outerShdw>
                </a:effectLst>
              </a:rPr>
              <a:t>Data Mining Steps</a:t>
            </a:r>
            <a:endParaRPr lang="en-US" sz="4400" dirty="0">
              <a:effectLst>
                <a:outerShdw blurRad="38100" dist="38100" dir="2700000" algn="tl">
                  <a:srgbClr val="000000">
                    <a:alpha val="43137"/>
                  </a:srgbClr>
                </a:outerShdw>
              </a:effectLst>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marL="457200" lvl="1" indent="0" algn="just">
              <a:buNone/>
            </a:pPr>
            <a:r>
              <a:rPr lang="en-IN" sz="2400" b="1" dirty="0">
                <a:effectLst>
                  <a:outerShdw blurRad="38100" dist="38100" dir="2700000" algn="tl">
                    <a:srgbClr val="000000">
                      <a:alpha val="43137"/>
                    </a:srgbClr>
                  </a:outerShdw>
                </a:effectLst>
              </a:rPr>
              <a:t>Data Pre-processing</a:t>
            </a:r>
          </a:p>
          <a:p>
            <a:pPr marL="457200" lvl="1" indent="0" algn="just">
              <a:buNone/>
            </a:pPr>
            <a:r>
              <a:rPr lang="en-IN" dirty="0">
                <a:effectLst>
                  <a:outerShdw blurRad="38100" dist="38100" dir="2700000" algn="tl">
                    <a:srgbClr val="000000">
                      <a:alpha val="43137"/>
                    </a:srgbClr>
                  </a:outerShdw>
                </a:effectLst>
              </a:rPr>
              <a:t>Data Pre-processing is important because data must be combined </a:t>
            </a:r>
            <a:r>
              <a:rPr lang="en-US" dirty="0">
                <a:effectLst>
                  <a:outerShdw blurRad="38100" dist="38100" dir="2700000" algn="tl">
                    <a:srgbClr val="000000">
                      <a:alpha val="43137"/>
                    </a:srgbClr>
                  </a:outerShdw>
                </a:effectLst>
              </a:rPr>
              <a:t>combined, transformed, reduced, discretized</a:t>
            </a:r>
            <a:r>
              <a:rPr lang="en-IN" dirty="0">
                <a:effectLst>
                  <a:outerShdw blurRad="38100" dist="38100" dir="2700000" algn="tl">
                    <a:srgbClr val="000000">
                      <a:alpha val="43137"/>
                    </a:srgbClr>
                  </a:outerShdw>
                </a:effectLst>
              </a:rPr>
              <a:t>, visualized to extract maximum knowledge out of it. Data can be incomplete, noisy and inconsistent which means it can contain incomplete values, can contain errors and can contain discrepancies.</a:t>
            </a:r>
            <a:endParaRPr lang="en-US" sz="24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a:extLst>
              <a:ext uri="{FF2B5EF4-FFF2-40B4-BE49-F238E27FC236}">
                <a16:creationId xmlns:a16="http://schemas.microsoft.com/office/drawing/2014/main" id="{BD1DA912-3DD2-421C-96AB-E68E7A847767}"/>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296348" y="530258"/>
            <a:ext cx="3214540" cy="579748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841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rrow: Rotate right">
            <a:extLst>
              <a:ext uri="{FF2B5EF4-FFF2-40B4-BE49-F238E27FC236}">
                <a16:creationId xmlns:a16="http://schemas.microsoft.com/office/drawing/2014/main" id="{7C7295EA-F7D7-46F7-BD15-779DB65F4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76431" y="3327173"/>
            <a:ext cx="1172567" cy="1172567"/>
          </a:xfrm>
          <a:prstGeom prst="rect">
            <a:avLst/>
          </a:prstGeom>
        </p:spPr>
      </p:pic>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31959"/>
            <a:ext cx="9905998" cy="1478570"/>
          </a:xfrm>
        </p:spPr>
        <p:txBody>
          <a:bodyPr>
            <a:normAutofit/>
          </a:bodyPr>
          <a:lstStyle/>
          <a:p>
            <a:pPr algn="ctr"/>
            <a:r>
              <a:rPr lang="en-US" sz="4400" dirty="0">
                <a:effectLst>
                  <a:outerShdw blurRad="38100" dist="38100" dir="2700000" algn="tl">
                    <a:srgbClr val="000000">
                      <a:alpha val="43137"/>
                    </a:srgbClr>
                  </a:outerShdw>
                </a:effectLst>
                <a:latin typeface="Rockwell" panose="02060603020205020403" pitchFamily="18" charset="0"/>
              </a:rPr>
              <a:t>STEPS DESCRIBED BREIFLY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82815" y="1912666"/>
            <a:ext cx="4954587" cy="4657816"/>
          </a:xfrm>
        </p:spPr>
        <p:txBody>
          <a:bodyPr>
            <a:normAutofit fontScale="92500" lnSpcReduction="10000"/>
          </a:bodyPr>
          <a:lstStyle/>
          <a:p>
            <a:pPr marL="0" indent="0" algn="just">
              <a:buNone/>
            </a:pPr>
            <a:r>
              <a:rPr lang="en-IN" sz="1700" b="1" dirty="0"/>
              <a:t>D</a:t>
            </a:r>
            <a:r>
              <a:rPr lang="en-IN" sz="1900" b="1" dirty="0"/>
              <a:t>ata Cleaning</a:t>
            </a:r>
            <a:endParaRPr lang="en-IN" sz="1700" b="1" dirty="0"/>
          </a:p>
          <a:p>
            <a:pPr algn="just"/>
            <a:r>
              <a:rPr lang="en-IN" sz="1600" dirty="0"/>
              <a:t>Data cleaning is referred to as filling up of missing values, null spaces and identifying or removing outliers in order to make it more relevant. Data cleaning and pre-processing the major task and the most difficult task out of all as it could end up consuming 60 percent of user’s time. The dataset for this report was already clean so it required no cleaning. The “?” represented unknown.</a:t>
            </a:r>
            <a:endParaRPr lang="en-IN" sz="1400" dirty="0"/>
          </a:p>
          <a:p>
            <a:pPr marL="0" indent="0" algn="just">
              <a:buNone/>
            </a:pPr>
            <a:endParaRPr lang="en-IN" sz="1600" dirty="0"/>
          </a:p>
          <a:p>
            <a:pPr marL="0" indent="0" algn="just">
              <a:buNone/>
            </a:pPr>
            <a:r>
              <a:rPr lang="en-IN" sz="1700" b="1" dirty="0"/>
              <a:t>Data Integration</a:t>
            </a:r>
          </a:p>
          <a:p>
            <a:pPr algn="just"/>
            <a:r>
              <a:rPr lang="en-IN" sz="1600" dirty="0"/>
              <a:t>Data Integration combines multiple data sets of different formats into the same format before data transformation. For this assignment, only single format has been taken. So, Data Integration has been eliminated in data pre-processing.</a:t>
            </a:r>
            <a:endParaRPr lang="en-IN" sz="1400" dirty="0"/>
          </a:p>
        </p:txBody>
      </p:sp>
      <p:pic>
        <p:nvPicPr>
          <p:cNvPr id="4" name="Picture 3">
            <a:extLst>
              <a:ext uri="{FF2B5EF4-FFF2-40B4-BE49-F238E27FC236}">
                <a16:creationId xmlns:a16="http://schemas.microsoft.com/office/drawing/2014/main" id="{ED90A183-5B85-4104-A5F6-0531BD09FD46}"/>
              </a:ext>
            </a:extLst>
          </p:cNvPr>
          <p:cNvPicPr>
            <a:picLocks noChangeAspect="1"/>
          </p:cNvPicPr>
          <p:nvPr/>
        </p:nvPicPr>
        <p:blipFill>
          <a:blip r:embed="rId4"/>
          <a:stretch>
            <a:fillRect/>
          </a:stretch>
        </p:blipFill>
        <p:spPr>
          <a:xfrm>
            <a:off x="6378804" y="1778057"/>
            <a:ext cx="3497628" cy="225571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a:extLst>
              <a:ext uri="{FF2B5EF4-FFF2-40B4-BE49-F238E27FC236}">
                <a16:creationId xmlns:a16="http://schemas.microsoft.com/office/drawing/2014/main" id="{D5CC316F-46A3-4654-80CA-E490E78A2CFC}"/>
              </a:ext>
            </a:extLst>
          </p:cNvPr>
          <p:cNvPicPr>
            <a:picLocks noChangeAspect="1"/>
          </p:cNvPicPr>
          <p:nvPr/>
        </p:nvPicPr>
        <p:blipFill>
          <a:blip r:embed="rId5"/>
          <a:stretch>
            <a:fillRect/>
          </a:stretch>
        </p:blipFill>
        <p:spPr>
          <a:xfrm>
            <a:off x="7618364" y="4364609"/>
            <a:ext cx="3682974" cy="20964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83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66758" y="872576"/>
            <a:ext cx="10079419" cy="5151152"/>
          </a:xfrm>
        </p:spPr>
        <p:txBody>
          <a:bodyPr>
            <a:normAutofit fontScale="32500" lnSpcReduction="20000"/>
          </a:bodyPr>
          <a:lstStyle/>
          <a:p>
            <a:pPr marL="0" indent="0" algn="just">
              <a:buNone/>
            </a:pPr>
            <a:r>
              <a:rPr lang="en-IN" sz="5500" b="1" dirty="0">
                <a:effectLst>
                  <a:outerShdw blurRad="38100" dist="38100" dir="2700000" algn="tl">
                    <a:srgbClr val="000000">
                      <a:alpha val="43137"/>
                    </a:srgbClr>
                  </a:outerShdw>
                </a:effectLst>
              </a:rPr>
              <a:t>Data Transformation</a:t>
            </a:r>
          </a:p>
          <a:p>
            <a:pPr algn="just"/>
            <a:r>
              <a:rPr lang="en-IN" sz="5500" dirty="0">
                <a:effectLst>
                  <a:outerShdw blurRad="38100" dist="38100" dir="2700000" algn="tl">
                    <a:srgbClr val="000000">
                      <a:alpha val="43137"/>
                    </a:srgbClr>
                  </a:outerShdw>
                </a:effectLst>
              </a:rPr>
              <a:t>Data transformation which leads to normalize data into same scale. For Weka, it requires CSV file extension to run.</a:t>
            </a:r>
          </a:p>
          <a:p>
            <a:pPr algn="just"/>
            <a:r>
              <a:rPr lang="en-IN" sz="5500" dirty="0">
                <a:effectLst>
                  <a:outerShdw blurRad="38100" dist="38100" dir="2700000" algn="tl">
                    <a:srgbClr val="000000">
                      <a:alpha val="43137"/>
                    </a:srgbClr>
                  </a:outerShdw>
                </a:effectLst>
              </a:rPr>
              <a:t>The Text file is opened in MS Excel and converted to a clearer format by using Text-To-Columns data tool which delimits and separates the data on the basis of comma. Then the data is thoroughly checked and save with the Weka compatible format which is .csv.</a:t>
            </a:r>
            <a:endParaRPr lang="en-US" sz="5500" dirty="0">
              <a:effectLst>
                <a:outerShdw blurRad="38100" dist="38100" dir="2700000" algn="tl">
                  <a:srgbClr val="000000">
                    <a:alpha val="43137"/>
                  </a:srgbClr>
                </a:outerShdw>
              </a:effectLst>
            </a:endParaRPr>
          </a:p>
          <a:p>
            <a:pPr marL="0" indent="0" algn="just">
              <a:buNone/>
            </a:pPr>
            <a:endParaRPr lang="en-US" sz="6000" b="1" dirty="0">
              <a:effectLst>
                <a:outerShdw blurRad="38100" dist="38100" dir="2700000" algn="tl">
                  <a:srgbClr val="000000">
                    <a:alpha val="43137"/>
                  </a:srgbClr>
                </a:outerShdw>
              </a:effectLst>
            </a:endParaRPr>
          </a:p>
          <a:p>
            <a:pPr marL="0" indent="0" algn="just">
              <a:buNone/>
            </a:pPr>
            <a:r>
              <a:rPr lang="en-US" sz="5500" b="1" dirty="0">
                <a:effectLst>
                  <a:outerShdw blurRad="38100" dist="38100" dir="2700000" algn="tl">
                    <a:srgbClr val="000000">
                      <a:alpha val="43137"/>
                    </a:srgbClr>
                  </a:outerShdw>
                </a:effectLst>
              </a:rPr>
              <a:t>Data Selection</a:t>
            </a:r>
          </a:p>
          <a:p>
            <a:pPr marL="0" indent="0" algn="just">
              <a:buNone/>
            </a:pPr>
            <a:r>
              <a:rPr lang="en-US" sz="5500" dirty="0">
                <a:effectLst>
                  <a:outerShdw blurRad="38100" dist="38100" dir="2700000" algn="tl">
                    <a:srgbClr val="000000">
                      <a:alpha val="43137"/>
                    </a:srgbClr>
                  </a:outerShdw>
                </a:effectLst>
              </a:rPr>
              <a:t>Data Selection is the selection of only that data which is necessary. When the Weka compatible file is run in Weka, some unnecessary data/attributes can be noticed that will not affect the whole model and is useless. This data needs to be removed before any further data pre-processing process. For Census Income Dataset, there were 15 attributes and not a single attribute was removed. This can be done by either selecting the attributes manually or by choosing filter RemoveUseless under unsupervised. </a:t>
            </a: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651047"/>
            <a:ext cx="4701619" cy="5353828"/>
          </a:xfrm>
        </p:spPr>
        <p:txBody>
          <a:bodyPr vert="horz" lIns="91440" tIns="45720" rIns="91440" bIns="45720" rtlCol="0" anchor="t">
            <a:normAutofit lnSpcReduction="10000"/>
          </a:bodyPr>
          <a:lstStyle/>
          <a:p>
            <a:pPr marL="0" lvl="0" indent="0" algn="just">
              <a:buNone/>
            </a:pP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Data Normalization </a:t>
            </a:r>
          </a:p>
          <a:p>
            <a:pPr marL="0" lvl="0" indent="0" algn="just">
              <a:buNone/>
            </a:pPr>
            <a:r>
              <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Data Normalization is nothing but the process of transforming the number of variables of the data in a same range of 0 to 1. It is done in order to perform well and get better results. </a:t>
            </a:r>
          </a:p>
          <a:p>
            <a:pPr marL="0" lvl="0" indent="0" algn="just">
              <a:buNone/>
            </a:pPr>
            <a:endPar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lvl="0" indent="0" algn="just">
              <a:buNone/>
            </a:pPr>
            <a:endPar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lvl="0" indent="0" algn="just">
              <a:buNone/>
            </a:pP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Data Discretization </a:t>
            </a:r>
          </a:p>
          <a:p>
            <a:pPr marL="0" lvl="0" indent="0" algn="just">
              <a:buNone/>
            </a:pPr>
            <a:r>
              <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Data Discretization simplifies the data of the dataset. It divides the range of a continuous </a:t>
            </a:r>
          </a:p>
          <a:p>
            <a:pPr marL="0" lvl="0" indent="0" algn="just">
              <a:buNone/>
            </a:pPr>
            <a:r>
              <a:rPr lang="en-US" sz="18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attribute into intervals. Some of the classification algorithms accepts categorical attributes. </a:t>
            </a:r>
            <a:endParaRPr lang="en-US"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7221463-8659-4CC9-A5DE-5DB6DD55EC81}"/>
              </a:ext>
            </a:extLst>
          </p:cNvPr>
          <p:cNvPicPr>
            <a:picLocks noChangeAspect="1"/>
          </p:cNvPicPr>
          <p:nvPr/>
        </p:nvPicPr>
        <p:blipFill>
          <a:blip r:embed="rId2"/>
          <a:stretch>
            <a:fillRect/>
          </a:stretch>
        </p:blipFill>
        <p:spPr>
          <a:xfrm>
            <a:off x="6246829" y="335846"/>
            <a:ext cx="4701619" cy="280817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8EACA6C-07A6-4E55-BD07-85FF5034996B}"/>
              </a:ext>
            </a:extLst>
          </p:cNvPr>
          <p:cNvPicPr>
            <a:picLocks noChangeAspect="1"/>
          </p:cNvPicPr>
          <p:nvPr/>
        </p:nvPicPr>
        <p:blipFill>
          <a:blip r:embed="rId3"/>
          <a:stretch>
            <a:fillRect/>
          </a:stretch>
        </p:blipFill>
        <p:spPr>
          <a:xfrm>
            <a:off x="6241928" y="3555924"/>
            <a:ext cx="4706520" cy="2816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261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699D-89F3-4607-915B-E9F5DE3C66F3}"/>
              </a:ext>
            </a:extLst>
          </p:cNvPr>
          <p:cNvSpPr>
            <a:spLocks noGrp="1"/>
          </p:cNvSpPr>
          <p:nvPr>
            <p:ph type="title"/>
          </p:nvPr>
        </p:nvSpPr>
        <p:spPr>
          <a:xfrm>
            <a:off x="1141413" y="395857"/>
            <a:ext cx="9905998" cy="1478570"/>
          </a:xfrm>
        </p:spPr>
        <p:txBody>
          <a:bodyPr>
            <a:normAutofit/>
          </a:bodyPr>
          <a:lstStyle/>
          <a:p>
            <a:pPr algn="ctr"/>
            <a:r>
              <a:rPr lang="en-IN" sz="3200" dirty="0">
                <a:effectLst>
                  <a:outerShdw blurRad="38100" dist="38100" dir="2700000" algn="tl">
                    <a:srgbClr val="000000">
                      <a:alpha val="43137"/>
                    </a:srgbClr>
                  </a:outerShdw>
                </a:effectLst>
              </a:rPr>
              <a:t>Cross VALIDATION AND PERCENTAGE SPLIT</a:t>
            </a:r>
          </a:p>
        </p:txBody>
      </p:sp>
      <p:sp>
        <p:nvSpPr>
          <p:cNvPr id="3" name="Content Placeholder 2">
            <a:extLst>
              <a:ext uri="{FF2B5EF4-FFF2-40B4-BE49-F238E27FC236}">
                <a16:creationId xmlns:a16="http://schemas.microsoft.com/office/drawing/2014/main" id="{14DBFACB-4F54-488E-B57B-80D00CACF0F7}"/>
              </a:ext>
            </a:extLst>
          </p:cNvPr>
          <p:cNvSpPr>
            <a:spLocks noGrp="1"/>
          </p:cNvSpPr>
          <p:nvPr>
            <p:ph idx="1"/>
          </p:nvPr>
        </p:nvSpPr>
        <p:spPr>
          <a:xfrm>
            <a:off x="983531" y="1928976"/>
            <a:ext cx="4693780" cy="2624171"/>
          </a:xfrm>
        </p:spPr>
        <p:txBody>
          <a:bodyPr>
            <a:normAutofit/>
          </a:bodyPr>
          <a:lstStyle/>
          <a:p>
            <a:pPr marL="0" indent="0" algn="just">
              <a:buNone/>
            </a:pPr>
            <a:r>
              <a:rPr lang="en-IN" sz="2000" b="1" dirty="0">
                <a:effectLst>
                  <a:outerShdw blurRad="38100" dist="38100" dir="2700000" algn="tl">
                    <a:srgbClr val="000000">
                      <a:alpha val="43137"/>
                    </a:srgbClr>
                  </a:outerShdw>
                </a:effectLst>
              </a:rPr>
              <a:t>Cross Validation</a:t>
            </a:r>
          </a:p>
          <a:p>
            <a:pPr marL="0" indent="0" algn="just">
              <a:buNone/>
            </a:pPr>
            <a:r>
              <a:rPr lang="en-IN" sz="2000" dirty="0">
                <a:effectLst>
                  <a:outerShdw blurRad="38100" dist="38100" dir="2700000" algn="tl">
                    <a:srgbClr val="000000">
                      <a:alpha val="43137"/>
                    </a:srgbClr>
                  </a:outerShdw>
                </a:effectLst>
              </a:rPr>
              <a:t>It divides the data into two halves not equal one. The training set and test data. The training set is use to train the model and test the data. Data is divided into k parts which is randomly set by the user.</a:t>
            </a:r>
          </a:p>
        </p:txBody>
      </p:sp>
      <p:pic>
        <p:nvPicPr>
          <p:cNvPr id="4" name="Picture 3">
            <a:extLst>
              <a:ext uri="{FF2B5EF4-FFF2-40B4-BE49-F238E27FC236}">
                <a16:creationId xmlns:a16="http://schemas.microsoft.com/office/drawing/2014/main" id="{F2B72DF4-92BC-4A2E-96E6-1F7B7EB688CC}"/>
              </a:ext>
            </a:extLst>
          </p:cNvPr>
          <p:cNvPicPr/>
          <p:nvPr/>
        </p:nvPicPr>
        <p:blipFill>
          <a:blip r:embed="rId2">
            <a:extLst>
              <a:ext uri="{28A0092B-C50C-407E-A947-70E740481C1C}">
                <a14:useLocalDpi xmlns:a14="http://schemas.microsoft.com/office/drawing/2010/main" val="0"/>
              </a:ext>
            </a:extLst>
          </a:blip>
          <a:stretch>
            <a:fillRect/>
          </a:stretch>
        </p:blipFill>
        <p:spPr>
          <a:xfrm>
            <a:off x="6094412" y="1936078"/>
            <a:ext cx="4397621" cy="27396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14765E-B92C-4A76-9D99-D502C5FA7E7B}"/>
              </a:ext>
            </a:extLst>
          </p:cNvPr>
          <p:cNvSpPr txBox="1"/>
          <p:nvPr/>
        </p:nvSpPr>
        <p:spPr>
          <a:xfrm>
            <a:off x="983531" y="4798997"/>
            <a:ext cx="9697038" cy="1200329"/>
          </a:xfrm>
          <a:prstGeom prst="rect">
            <a:avLst/>
          </a:prstGeom>
          <a:noFill/>
        </p:spPr>
        <p:txBody>
          <a:bodyPr wrap="square" rtlCol="0">
            <a:spAutoFit/>
          </a:bodyPr>
          <a:lstStyle/>
          <a:p>
            <a:pPr algn="just"/>
            <a:r>
              <a:rPr lang="en-IN" b="1" dirty="0">
                <a:effectLst>
                  <a:outerShdw blurRad="38100" dist="38100" dir="2700000" algn="tl">
                    <a:srgbClr val="000000">
                      <a:alpha val="43137"/>
                    </a:srgbClr>
                  </a:outerShdw>
                </a:effectLst>
              </a:rPr>
              <a:t>Percentage Split</a:t>
            </a:r>
          </a:p>
          <a:p>
            <a:pPr algn="just"/>
            <a:r>
              <a:rPr lang="en-IN" dirty="0">
                <a:effectLst>
                  <a:outerShdw blurRad="38100" dist="38100" dir="2700000" algn="tl">
                    <a:srgbClr val="000000">
                      <a:alpha val="43137"/>
                    </a:srgbClr>
                  </a:outerShdw>
                </a:effectLst>
              </a:rPr>
              <a:t>It is a resampling method. It leaves out random N% of the original data. This can be explained by example. If we take 30 percent of data to be formed a test data then other 60 percent will be training data. And this will go again and again</a:t>
            </a:r>
          </a:p>
        </p:txBody>
      </p:sp>
    </p:spTree>
    <p:extLst>
      <p:ext uri="{BB962C8B-B14F-4D97-AF65-F5344CB8AC3E}">
        <p14:creationId xmlns:p14="http://schemas.microsoft.com/office/powerpoint/2010/main" val="395274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1092</Words>
  <Application>Microsoft Office PowerPoint</Application>
  <PresentationFormat>Widescreen</PresentationFormat>
  <Paragraphs>197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Rockwell</vt:lpstr>
      <vt:lpstr>Tahoma</vt:lpstr>
      <vt:lpstr>Times New Roman</vt:lpstr>
      <vt:lpstr>Trebuchet MS</vt:lpstr>
      <vt:lpstr>Tw Cen MT</vt:lpstr>
      <vt:lpstr>Circuit</vt:lpstr>
      <vt:lpstr>CP5634 DATA MINING   DATA MINING REPORT ON CENSUS INCOME</vt:lpstr>
      <vt:lpstr>Outline</vt:lpstr>
      <vt:lpstr>Census Income Dataset description</vt:lpstr>
      <vt:lpstr>Introduction to Weka</vt:lpstr>
      <vt:lpstr>Data Mining Steps</vt:lpstr>
      <vt:lpstr>STEPS DESCRIBED BREIFLY</vt:lpstr>
      <vt:lpstr>PowerPoint Presentation</vt:lpstr>
      <vt:lpstr>PowerPoint Presentation</vt:lpstr>
      <vt:lpstr>Cross VALIDATION AND PERCENTAGE SPLIT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2018-09-11T14:29:12Z</dcterms:created>
  <dcterms:modified xsi:type="dcterms:W3CDTF">2018-09-12T13:36:11Z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