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5SrGPqSazOctkZLrWCW0EvYx2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8A0CF8-B465-449C-AB46-5EBBC0515E5B}">
  <a:tblStyle styleId="{CB8A0CF8-B465-449C-AB46-5EBBC0515E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customschemas.google.com/relationships/presentationmetadata" Target="metadata"/><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1576ec5c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1576ec5c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d1576ec5c7_0_8: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1576ec5c7_1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d1576ec5c7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1576ec5c7_1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2d1576ec5c7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1576ec5c7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2d1576ec5c7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f5762edcc_2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2bf5762edcc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1576ec5c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1576ec5c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d1576ec5c7_0_2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16"/>
          <p:cNvSpPr txBox="1"/>
          <p:nvPr>
            <p:ph idx="1" type="body"/>
          </p:nvPr>
        </p:nvSpPr>
        <p:spPr>
          <a:xfrm>
            <a:off x="1" y="3509963"/>
            <a:ext cx="12191999" cy="1011980"/>
          </a:xfrm>
          <a:prstGeom prst="rect">
            <a:avLst/>
          </a:prstGeom>
          <a:solidFill>
            <a:srgbClr val="8592BC"/>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00"/>
              <a:buNone/>
              <a:defRPr sz="100">
                <a:solidFill>
                  <a:schemeClr val="lt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6"/>
          <p:cNvSpPr txBox="1"/>
          <p:nvPr>
            <p:ph type="ctrTitle"/>
          </p:nvPr>
        </p:nvSpPr>
        <p:spPr>
          <a:xfrm>
            <a:off x="1524000" y="1122363"/>
            <a:ext cx="9144000" cy="163512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b="1" sz="4800">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16"/>
          <p:cNvSpPr txBox="1"/>
          <p:nvPr>
            <p:ph idx="2" type="subTitle"/>
          </p:nvPr>
        </p:nvSpPr>
        <p:spPr>
          <a:xfrm>
            <a:off x="602166" y="3787947"/>
            <a:ext cx="6445405" cy="508225"/>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6"/>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18"/>
          <p:cNvSpPr txBox="1"/>
          <p:nvPr>
            <p:ph idx="10" type="dt"/>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2" type="sldNum"/>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2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20"/>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20"/>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1"/>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21"/>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2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22"/>
          <p:cNvSpPr txBox="1"/>
          <p:nvPr>
            <p:ph idx="1" type="body"/>
          </p:nvPr>
        </p:nvSpPr>
        <p:spPr>
          <a:xfrm rot="5400000">
            <a:off x="3920332" y="-1256507"/>
            <a:ext cx="4351337" cy="10515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2"/>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22"/>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23"/>
          <p:cNvSpPr/>
          <p:nvPr>
            <p:ph idx="2" type="pic"/>
          </p:nvPr>
        </p:nvSpPr>
        <p:spPr>
          <a:xfrm>
            <a:off x="5183188" y="987425"/>
            <a:ext cx="6172200" cy="4873625"/>
          </a:xfrm>
          <a:prstGeom prst="rect">
            <a:avLst/>
          </a:prstGeom>
          <a:noFill/>
          <a:ln>
            <a:noFill/>
          </a:ln>
        </p:spPr>
      </p:sp>
      <p:sp>
        <p:nvSpPr>
          <p:cNvPr id="66" name="Google Shape;66;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3"/>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3"/>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23"/>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4"/>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4"/>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4"/>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2" name="Google Shape;82;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5"/>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25"/>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6" name="Shape 86"/>
        <p:cNvGrpSpPr/>
        <p:nvPr/>
      </p:nvGrpSpPr>
      <p:grpSpPr>
        <a:xfrm>
          <a:off x="0" y="0"/>
          <a:ext cx="0" cy="0"/>
          <a:chOff x="0" y="0"/>
          <a:chExt cx="0" cy="0"/>
        </a:xfrm>
      </p:grpSpPr>
      <p:sp>
        <p:nvSpPr>
          <p:cNvPr id="87" name="Google Shape;87;p2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 name="Google Shape;88;p26"/>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6"/>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theme" Target="../theme/theme2.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 name="Google Shape;11;p15"/>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12" name="Google Shape;12;p15"/>
          <p:cNvSpPr txBox="1"/>
          <p:nvPr/>
        </p:nvSpPr>
        <p:spPr>
          <a:xfrm>
            <a:off x="0" y="0"/>
            <a:ext cx="12192000" cy="350996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cap="none" strike="noStrike">
                <a:solidFill>
                  <a:srgbClr val="0C2577"/>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pic>
        <p:nvPicPr>
          <p:cNvPr id="13" name="Google Shape;13;p15"/>
          <p:cNvPicPr preferRelativeResize="0"/>
          <p:nvPr/>
        </p:nvPicPr>
        <p:blipFill rotWithShape="1">
          <a:blip r:embed="rId1">
            <a:alphaModFix/>
          </a:blip>
          <a:srcRect b="0" l="0" r="0" t="0"/>
          <a:stretch/>
        </p:blipFill>
        <p:spPr>
          <a:xfrm>
            <a:off x="150812" y="4852987"/>
            <a:ext cx="1244600" cy="1244600"/>
          </a:xfrm>
          <a:prstGeom prst="rect">
            <a:avLst/>
          </a:prstGeom>
          <a:noFill/>
          <a:ln>
            <a:noFill/>
          </a:ln>
        </p:spPr>
      </p:pic>
      <p:sp>
        <p:nvSpPr>
          <p:cNvPr id="14" name="Google Shape;14;p15"/>
          <p:cNvSpPr txBox="1"/>
          <p:nvPr/>
        </p:nvSpPr>
        <p:spPr>
          <a:xfrm>
            <a:off x="1619250" y="5013325"/>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400" u="none" cap="none" strike="noStrike">
              <a:solidFill>
                <a:srgbClr val="000000"/>
              </a:solidFill>
              <a:latin typeface="Arial"/>
              <a:ea typeface="Arial"/>
              <a:cs typeface="Arial"/>
              <a:sym typeface="Arial"/>
            </a:endParaRPr>
          </a:p>
        </p:txBody>
      </p:sp>
      <p:sp>
        <p:nvSpPr>
          <p:cNvPr id="15" name="Google Shape;15;p15"/>
          <p:cNvSpPr txBox="1"/>
          <p:nvPr/>
        </p:nvSpPr>
        <p:spPr>
          <a:xfrm>
            <a:off x="8374062" y="3787775"/>
            <a:ext cx="3171825" cy="427037"/>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000"/>
              <a:buFont typeface="Georgia"/>
              <a:buNone/>
            </a:pPr>
            <a:r>
              <a:rPr b="0" i="0" lang="en-US" sz="2000" u="none" cap="none" strike="noStrike">
                <a:solidFill>
                  <a:schemeClr val="lt1"/>
                </a:solidFill>
                <a:latin typeface="Georgia"/>
                <a:ea typeface="Georgia"/>
                <a:cs typeface="Georgia"/>
                <a:sym typeface="Georgia"/>
              </a:rPr>
              <a:t>Date:</a:t>
            </a:r>
            <a:endParaRPr b="0" i="0" sz="1400" u="none" cap="none" strike="noStrike">
              <a:solidFill>
                <a:srgbClr val="000000"/>
              </a:solidFill>
              <a:latin typeface="Arial"/>
              <a:ea typeface="Arial"/>
              <a:cs typeface="Arial"/>
              <a:sym typeface="Arial"/>
            </a:endParaRPr>
          </a:p>
        </p:txBody>
      </p:sp>
      <p:sp>
        <p:nvSpPr>
          <p:cNvPr id="16" name="Google Shape;16;p1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7" name="Google Shape;17;p1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15"/>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7"/>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 name="Google Shape;26;p17"/>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27" name="Google Shape;27;p1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8" name="Google Shape;28;p1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17"/>
          <p:cNvSpPr txBox="1"/>
          <p:nvPr>
            <p:ph idx="10" type="dt"/>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17"/>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17"/>
          <p:cNvSpPr txBox="1"/>
          <p:nvPr>
            <p:ph idx="12" type="sldNum"/>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
        <p:nvSpPr>
          <p:cNvPr id="39" name="Google Shape;39;p19"/>
          <p:cNvSpPr txBox="1"/>
          <p:nvPr/>
        </p:nvSpPr>
        <p:spPr>
          <a:xfrm>
            <a:off x="0" y="6465887"/>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41" name="Google Shape;41;p1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9"/>
          <p:cNvSpPr txBox="1"/>
          <p:nvPr>
            <p:ph idx="10" type="dt"/>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19"/>
          <p:cNvSpPr txBox="1"/>
          <p:nvPr>
            <p:ph idx="12" type="sldNum"/>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44" name="Google Shape;44;p19"/>
          <p:cNvPicPr preferRelativeResize="0"/>
          <p:nvPr/>
        </p:nvPicPr>
        <p:blipFill rotWithShape="1">
          <a:blip r:embed="rId1">
            <a:alphaModFix/>
          </a:blip>
          <a:srcRect b="0" l="0" r="0" t="0"/>
          <a:stretch/>
        </p:blipFill>
        <p:spPr>
          <a:xfrm>
            <a:off x="10623550" y="230187"/>
            <a:ext cx="1460500" cy="1460500"/>
          </a:xfrm>
          <a:prstGeom prst="rect">
            <a:avLst/>
          </a:prstGeom>
          <a:noFill/>
          <a:ln>
            <a:noFill/>
          </a:ln>
        </p:spPr>
      </p:pic>
      <p:sp>
        <p:nvSpPr>
          <p:cNvPr id="45" name="Google Shape;45;p19"/>
          <p:cNvSpPr txBox="1"/>
          <p:nvPr>
            <p:ph idx="11" type="ftr"/>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 id="2147483657" r:id="rId6"/>
    <p:sldLayoutId id="2147483658" r:id="rId7"/>
    <p:sldLayoutId id="2147483659"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idx="1" type="body"/>
          </p:nvPr>
        </p:nvSpPr>
        <p:spPr>
          <a:xfrm>
            <a:off x="0" y="3110025"/>
            <a:ext cx="12192000" cy="1411200"/>
          </a:xfrm>
          <a:prstGeom prst="rect">
            <a:avLst/>
          </a:prstGeom>
          <a:solidFill>
            <a:srgbClr val="8592BC"/>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100"/>
              <a:buNone/>
            </a:pPr>
            <a:r>
              <a:t/>
            </a:r>
            <a:endParaRPr sz="100">
              <a:solidFill>
                <a:schemeClr val="lt2"/>
              </a:solidFill>
            </a:endParaRPr>
          </a:p>
        </p:txBody>
      </p:sp>
      <p:sp>
        <p:nvSpPr>
          <p:cNvPr id="96" name="Google Shape;96;p1"/>
          <p:cNvSpPr txBox="1"/>
          <p:nvPr>
            <p:ph type="ctrTitle"/>
          </p:nvPr>
        </p:nvSpPr>
        <p:spPr>
          <a:xfrm>
            <a:off x="1524000" y="796172"/>
            <a:ext cx="9144000" cy="20505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4100"/>
              <a:t>Optimising Design of Dual and Single Band Antenna using </a:t>
            </a:r>
            <a:endParaRPr sz="4100"/>
          </a:p>
          <a:p>
            <a:pPr indent="0" lvl="0" marL="0" rtl="0" algn="ctr">
              <a:spcBef>
                <a:spcPts val="0"/>
              </a:spcBef>
              <a:spcAft>
                <a:spcPts val="0"/>
              </a:spcAft>
              <a:buClr>
                <a:schemeClr val="dk1"/>
              </a:buClr>
              <a:buSzPts val="1100"/>
              <a:buFont typeface="Arial"/>
              <a:buNone/>
            </a:pPr>
            <a:r>
              <a:rPr lang="en-US" sz="4100"/>
              <a:t>Deep Learning</a:t>
            </a:r>
            <a:endParaRPr sz="4100"/>
          </a:p>
          <a:p>
            <a:pPr indent="0" lvl="0" marL="0" rtl="0" algn="ctr">
              <a:lnSpc>
                <a:spcPct val="90000"/>
              </a:lnSpc>
              <a:spcBef>
                <a:spcPts val="0"/>
              </a:spcBef>
              <a:spcAft>
                <a:spcPts val="0"/>
              </a:spcAft>
              <a:buClr>
                <a:schemeClr val="lt1"/>
              </a:buClr>
              <a:buSzPts val="4800"/>
              <a:buFont typeface="Georgia"/>
              <a:buNone/>
            </a:pPr>
            <a:r>
              <a:t/>
            </a:r>
            <a:endParaRPr sz="4100"/>
          </a:p>
        </p:txBody>
      </p:sp>
      <p:sp>
        <p:nvSpPr>
          <p:cNvPr id="97" name="Google Shape;97;p1"/>
          <p:cNvSpPr txBox="1"/>
          <p:nvPr>
            <p:ph idx="2" type="subTitle"/>
          </p:nvPr>
        </p:nvSpPr>
        <p:spPr>
          <a:xfrm>
            <a:off x="6042850" y="3584775"/>
            <a:ext cx="3242400" cy="461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b="0" i="0" lang="en-US" sz="2100" u="none">
                <a:solidFill>
                  <a:srgbClr val="002060"/>
                </a:solidFill>
                <a:latin typeface="Georgia"/>
                <a:ea typeface="Georgia"/>
                <a:cs typeface="Georgia"/>
                <a:sym typeface="Georgia"/>
              </a:rPr>
              <a:t>Dr.</a:t>
            </a:r>
            <a:r>
              <a:rPr lang="en-US" sz="2100">
                <a:solidFill>
                  <a:srgbClr val="002060"/>
                </a:solidFill>
              </a:rPr>
              <a:t> Shrivishal Tripathi</a:t>
            </a:r>
            <a:endParaRPr sz="2100"/>
          </a:p>
        </p:txBody>
      </p:sp>
      <p:sp>
        <p:nvSpPr>
          <p:cNvPr id="98" name="Google Shape;98;p1"/>
          <p:cNvSpPr txBox="1"/>
          <p:nvPr/>
        </p:nvSpPr>
        <p:spPr>
          <a:xfrm>
            <a:off x="9015400" y="3540425"/>
            <a:ext cx="310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Georgia"/>
              <a:buNone/>
            </a:pPr>
            <a:r>
              <a:t/>
            </a:r>
            <a:endParaRPr b="0" i="0" sz="1200" u="none" cap="none" strike="noStrike">
              <a:solidFill>
                <a:srgbClr val="000000"/>
              </a:solidFill>
              <a:latin typeface="Arial"/>
              <a:ea typeface="Arial"/>
              <a:cs typeface="Arial"/>
              <a:sym typeface="Arial"/>
            </a:endParaRPr>
          </a:p>
        </p:txBody>
      </p:sp>
      <p:sp>
        <p:nvSpPr>
          <p:cNvPr id="99" name="Google Shape;99;p1"/>
          <p:cNvSpPr txBox="1"/>
          <p:nvPr/>
        </p:nvSpPr>
        <p:spPr>
          <a:xfrm>
            <a:off x="3009900" y="6492875"/>
            <a:ext cx="6005512"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Georgia"/>
              <a:buNone/>
            </a:pPr>
            <a:r>
              <a:rPr b="0" i="0" lang="en-US" sz="16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270600" y="3314325"/>
            <a:ext cx="5078700" cy="1002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Georgia"/>
              <a:buNone/>
            </a:pPr>
            <a:r>
              <a:rPr lang="en-US" sz="2000">
                <a:solidFill>
                  <a:schemeClr val="lt1"/>
                </a:solidFill>
                <a:latin typeface="Georgia"/>
                <a:ea typeface="Georgia"/>
                <a:cs typeface="Georgia"/>
                <a:sym typeface="Georgia"/>
              </a:rPr>
              <a:t>Ramesh Chandra Bhanu 211010244 ECE</a:t>
            </a:r>
            <a:endParaRPr sz="2000">
              <a:solidFill>
                <a:schemeClr val="lt1"/>
              </a:solidFill>
              <a:latin typeface="Georgia"/>
              <a:ea typeface="Georgia"/>
              <a:cs typeface="Georgia"/>
              <a:sym typeface="Georgia"/>
            </a:endParaRPr>
          </a:p>
          <a:p>
            <a:pPr indent="0" lvl="0" marL="0" marR="0" rtl="0" algn="l">
              <a:lnSpc>
                <a:spcPct val="90000"/>
              </a:lnSpc>
              <a:spcBef>
                <a:spcPts val="0"/>
              </a:spcBef>
              <a:spcAft>
                <a:spcPts val="0"/>
              </a:spcAft>
              <a:buClr>
                <a:schemeClr val="lt1"/>
              </a:buClr>
              <a:buSzPts val="2400"/>
              <a:buFont typeface="Georgia"/>
              <a:buNone/>
            </a:pPr>
            <a:r>
              <a:t/>
            </a:r>
            <a:endParaRPr sz="2000">
              <a:solidFill>
                <a:schemeClr val="lt1"/>
              </a:solidFill>
              <a:latin typeface="Georgia"/>
              <a:ea typeface="Georgia"/>
              <a:cs typeface="Georgia"/>
              <a:sym typeface="Georgia"/>
            </a:endParaRPr>
          </a:p>
          <a:p>
            <a:pPr indent="0" lvl="0" marL="0" marR="0" rtl="0" algn="l">
              <a:lnSpc>
                <a:spcPct val="90000"/>
              </a:lnSpc>
              <a:spcBef>
                <a:spcPts val="0"/>
              </a:spcBef>
              <a:spcAft>
                <a:spcPts val="0"/>
              </a:spcAft>
              <a:buClr>
                <a:schemeClr val="lt1"/>
              </a:buClr>
              <a:buSzPts val="2400"/>
              <a:buFont typeface="Georgia"/>
              <a:buNone/>
            </a:pPr>
            <a:r>
              <a:rPr lang="en-US" sz="2000">
                <a:solidFill>
                  <a:schemeClr val="lt1"/>
                </a:solidFill>
                <a:latin typeface="Georgia"/>
                <a:ea typeface="Georgia"/>
                <a:cs typeface="Georgia"/>
                <a:sym typeface="Georgia"/>
              </a:rPr>
              <a:t>Vipulesh                             211010258 ECE</a:t>
            </a:r>
            <a:endParaRPr sz="2000">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d1576ec5c7_0_8"/>
          <p:cNvSpPr txBox="1"/>
          <p:nvPr>
            <p:ph type="title"/>
          </p:nvPr>
        </p:nvSpPr>
        <p:spPr>
          <a:xfrm>
            <a:off x="838200" y="253150"/>
            <a:ext cx="9761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i="0" lang="en-US" sz="4400" u="none">
                <a:solidFill>
                  <a:srgbClr val="002060"/>
                </a:solidFill>
                <a:latin typeface="Calibri"/>
                <a:ea typeface="Calibri"/>
                <a:cs typeface="Calibri"/>
                <a:sym typeface="Calibri"/>
              </a:rPr>
              <a:t>Proposed Framework/Methodology   </a:t>
            </a:r>
            <a:endParaRPr/>
          </a:p>
        </p:txBody>
      </p:sp>
      <p:sp>
        <p:nvSpPr>
          <p:cNvPr id="184" name="Google Shape;184;g2d1576ec5c7_0_8"/>
          <p:cNvSpPr txBox="1"/>
          <p:nvPr>
            <p:ph idx="1" type="body"/>
          </p:nvPr>
        </p:nvSpPr>
        <p:spPr>
          <a:xfrm>
            <a:off x="438450" y="1559800"/>
            <a:ext cx="11508900" cy="4958400"/>
          </a:xfrm>
          <a:prstGeom prst="rect">
            <a:avLst/>
          </a:prstGeom>
          <a:noFill/>
          <a:ln>
            <a:noFill/>
          </a:ln>
        </p:spPr>
        <p:txBody>
          <a:bodyPr anchorCtr="0" anchor="t" bIns="45700" lIns="91425" spcFirstLastPara="1" rIns="91425" wrap="square" tIns="45700">
            <a:noAutofit/>
          </a:bodyPr>
          <a:lstStyle/>
          <a:p>
            <a:pPr indent="0" lvl="0" marL="457200" rtl="0" algn="just">
              <a:lnSpc>
                <a:spcPct val="100000"/>
              </a:lnSpc>
              <a:spcBef>
                <a:spcPts val="1200"/>
              </a:spcBef>
              <a:spcAft>
                <a:spcPts val="0"/>
              </a:spcAft>
              <a:buNone/>
            </a:pPr>
            <a:r>
              <a:rPr b="1" lang="en-US" sz="2300"/>
              <a:t>Algorithm</a:t>
            </a:r>
            <a:r>
              <a:rPr b="1" lang="en-US" sz="2300"/>
              <a:t> Used</a:t>
            </a:r>
            <a:endParaRPr b="1" sz="2000"/>
          </a:p>
          <a:p>
            <a:pPr indent="0" lvl="0" marL="457200" rtl="0" algn="just">
              <a:lnSpc>
                <a:spcPct val="100000"/>
              </a:lnSpc>
              <a:spcBef>
                <a:spcPts val="1200"/>
              </a:spcBef>
              <a:spcAft>
                <a:spcPts val="0"/>
              </a:spcAft>
              <a:buNone/>
            </a:pPr>
            <a:r>
              <a:rPr b="1" lang="en-US" sz="1800"/>
              <a:t>7. Recurrent Neural Networks(LSTMs): An LSTM network</a:t>
            </a:r>
            <a:endParaRPr b="1" sz="1800"/>
          </a:p>
          <a:p>
            <a:pPr indent="0" lvl="0" marL="457200" rtl="0" algn="just">
              <a:lnSpc>
                <a:spcPct val="100000"/>
              </a:lnSpc>
              <a:spcBef>
                <a:spcPts val="1200"/>
              </a:spcBef>
              <a:spcAft>
                <a:spcPts val="0"/>
              </a:spcAft>
              <a:buNone/>
            </a:pPr>
            <a:r>
              <a:rPr b="1" lang="en-US" sz="1800"/>
              <a:t>is a type of recurrent neural network that has a special</a:t>
            </a:r>
            <a:endParaRPr b="1" sz="1800"/>
          </a:p>
          <a:p>
            <a:pPr indent="0" lvl="0" marL="457200" rtl="0" algn="just">
              <a:lnSpc>
                <a:spcPct val="100000"/>
              </a:lnSpc>
              <a:spcBef>
                <a:spcPts val="1200"/>
              </a:spcBef>
              <a:spcAft>
                <a:spcPts val="0"/>
              </a:spcAft>
              <a:buNone/>
            </a:pPr>
            <a:r>
              <a:rPr b="1" lang="en-US" sz="1800"/>
              <a:t>kind of neuron (LSTM cell) capable of learning long-term</a:t>
            </a:r>
            <a:endParaRPr b="1" sz="1800"/>
          </a:p>
          <a:p>
            <a:pPr indent="0" lvl="0" marL="457200" rtl="0" algn="just">
              <a:lnSpc>
                <a:spcPct val="100000"/>
              </a:lnSpc>
              <a:spcBef>
                <a:spcPts val="1200"/>
              </a:spcBef>
              <a:spcAft>
                <a:spcPts val="0"/>
              </a:spcAft>
              <a:buNone/>
            </a:pPr>
            <a:r>
              <a:rPr b="1" lang="en-US" sz="1800"/>
              <a:t>dependencies. The output of an LSTM cell at time t is given</a:t>
            </a:r>
            <a:endParaRPr b="1" sz="1800"/>
          </a:p>
          <a:p>
            <a:pPr indent="0" lvl="0" marL="457200" rtl="0" algn="just">
              <a:lnSpc>
                <a:spcPct val="100000"/>
              </a:lnSpc>
              <a:spcBef>
                <a:spcPts val="1200"/>
              </a:spcBef>
              <a:spcAft>
                <a:spcPts val="0"/>
              </a:spcAft>
              <a:buNone/>
            </a:pPr>
            <a:r>
              <a:rPr b="1" lang="en-US" sz="1800"/>
              <a:t>by:</a:t>
            </a:r>
            <a:endParaRPr b="1" sz="1800"/>
          </a:p>
          <a:p>
            <a:pPr indent="0" lvl="0" marL="457200" rtl="0" algn="l">
              <a:lnSpc>
                <a:spcPct val="100000"/>
              </a:lnSpc>
              <a:spcBef>
                <a:spcPts val="1200"/>
              </a:spcBef>
              <a:spcAft>
                <a:spcPts val="0"/>
              </a:spcAft>
              <a:buNone/>
            </a:pPr>
            <a:r>
              <a:rPr b="1" lang="en-US" sz="1800"/>
              <a:t>ht = ot ⊙ tanh(ct)</a:t>
            </a:r>
            <a:endParaRPr b="1" sz="1800"/>
          </a:p>
          <a:p>
            <a:pPr indent="0" lvl="0" marL="457200" rtl="0" algn="just">
              <a:lnSpc>
                <a:spcPct val="100000"/>
              </a:lnSpc>
              <a:spcBef>
                <a:spcPts val="1200"/>
              </a:spcBef>
              <a:spcAft>
                <a:spcPts val="0"/>
              </a:spcAft>
              <a:buNone/>
            </a:pPr>
            <a:r>
              <a:rPr b="1" lang="en-US" sz="1500"/>
              <a:t>where:</a:t>
            </a:r>
            <a:endParaRPr b="1" sz="1500"/>
          </a:p>
          <a:p>
            <a:pPr indent="0" lvl="0" marL="457200" rtl="0" algn="just">
              <a:lnSpc>
                <a:spcPct val="100000"/>
              </a:lnSpc>
              <a:spcBef>
                <a:spcPts val="1200"/>
              </a:spcBef>
              <a:spcAft>
                <a:spcPts val="0"/>
              </a:spcAft>
              <a:buNone/>
            </a:pPr>
            <a:r>
              <a:rPr b="1" lang="en-US" sz="1500"/>
              <a:t>• ht is the output at time t.</a:t>
            </a:r>
            <a:endParaRPr b="1" sz="1500"/>
          </a:p>
          <a:p>
            <a:pPr indent="0" lvl="0" marL="457200" rtl="0" algn="just">
              <a:lnSpc>
                <a:spcPct val="100000"/>
              </a:lnSpc>
              <a:spcBef>
                <a:spcPts val="1200"/>
              </a:spcBef>
              <a:spcAft>
                <a:spcPts val="0"/>
              </a:spcAft>
              <a:buNone/>
            </a:pPr>
            <a:r>
              <a:rPr b="1" lang="en-US" sz="1500"/>
              <a:t>• ot is the output gate’s value at time t.</a:t>
            </a:r>
            <a:endParaRPr b="1" sz="1500"/>
          </a:p>
          <a:p>
            <a:pPr indent="0" lvl="0" marL="457200" rtl="0" algn="just">
              <a:lnSpc>
                <a:spcPct val="100000"/>
              </a:lnSpc>
              <a:spcBef>
                <a:spcPts val="1200"/>
              </a:spcBef>
              <a:spcAft>
                <a:spcPts val="0"/>
              </a:spcAft>
              <a:buNone/>
            </a:pPr>
            <a:r>
              <a:rPr b="1" lang="en-US" sz="1500"/>
              <a:t>• ct is the cell state at time t.</a:t>
            </a:r>
            <a:endParaRPr b="1" sz="1500"/>
          </a:p>
          <a:p>
            <a:pPr indent="0" lvl="0" marL="457200" rtl="0" algn="just">
              <a:lnSpc>
                <a:spcPct val="100000"/>
              </a:lnSpc>
              <a:spcBef>
                <a:spcPts val="1200"/>
              </a:spcBef>
              <a:spcAft>
                <a:spcPts val="0"/>
              </a:spcAft>
              <a:buNone/>
            </a:pPr>
            <a:r>
              <a:rPr b="1" lang="en-US" sz="1500"/>
              <a:t>• ⊙ denotes element-wise multiplication.</a:t>
            </a:r>
            <a:endParaRPr b="1" sz="1500"/>
          </a:p>
          <a:p>
            <a:pPr indent="0" lvl="0" marL="457200" rtl="0" algn="just">
              <a:lnSpc>
                <a:spcPct val="100000"/>
              </a:lnSpc>
              <a:spcBef>
                <a:spcPts val="1200"/>
              </a:spcBef>
              <a:spcAft>
                <a:spcPts val="0"/>
              </a:spcAft>
              <a:buNone/>
            </a:pPr>
            <a:r>
              <a:t/>
            </a:r>
            <a:endParaRPr b="1" sz="2000"/>
          </a:p>
          <a:p>
            <a:pPr indent="0" lvl="0" marL="457200" rtl="0" algn="just">
              <a:lnSpc>
                <a:spcPct val="100000"/>
              </a:lnSpc>
              <a:spcBef>
                <a:spcPts val="1200"/>
              </a:spcBef>
              <a:spcAft>
                <a:spcPts val="0"/>
              </a:spcAft>
              <a:buNone/>
            </a:pPr>
            <a:r>
              <a:t/>
            </a:r>
            <a:endParaRPr b="1" sz="2000"/>
          </a:p>
          <a:p>
            <a:pPr indent="0" lvl="0" marL="457200" rtl="0" algn="just">
              <a:lnSpc>
                <a:spcPct val="100000"/>
              </a:lnSpc>
              <a:spcBef>
                <a:spcPts val="1200"/>
              </a:spcBef>
              <a:spcAft>
                <a:spcPts val="0"/>
              </a:spcAft>
              <a:buNone/>
            </a:pPr>
            <a:r>
              <a:t/>
            </a:r>
            <a:endParaRPr b="1" sz="2000"/>
          </a:p>
          <a:p>
            <a:pPr indent="0" lvl="0" marL="457200" rtl="0" algn="just">
              <a:lnSpc>
                <a:spcPct val="100000"/>
              </a:lnSpc>
              <a:spcBef>
                <a:spcPts val="1200"/>
              </a:spcBef>
              <a:spcAft>
                <a:spcPts val="0"/>
              </a:spcAft>
              <a:buClr>
                <a:schemeClr val="dk1"/>
              </a:buClr>
              <a:buSzPts val="1100"/>
              <a:buFont typeface="Arial"/>
              <a:buNone/>
            </a:pPr>
            <a:r>
              <a:rPr b="1" lang="en-US" sz="2000"/>
              <a:t> </a:t>
            </a:r>
            <a:endParaRPr b="1" sz="2000"/>
          </a:p>
          <a:p>
            <a:pPr indent="0" lvl="0" marL="457200" rtl="0" algn="just">
              <a:lnSpc>
                <a:spcPct val="100000"/>
              </a:lnSpc>
              <a:spcBef>
                <a:spcPts val="1200"/>
              </a:spcBef>
              <a:spcAft>
                <a:spcPts val="0"/>
              </a:spcAft>
              <a:buNone/>
            </a:pPr>
            <a:r>
              <a:t/>
            </a:r>
            <a:endParaRPr b="1" sz="2000"/>
          </a:p>
          <a:p>
            <a:pPr indent="0" lvl="0" marL="457200" marR="0" rtl="0" algn="just">
              <a:lnSpc>
                <a:spcPct val="100000"/>
              </a:lnSpc>
              <a:spcBef>
                <a:spcPts val="1200"/>
              </a:spcBef>
              <a:spcAft>
                <a:spcPts val="0"/>
              </a:spcAft>
              <a:buNone/>
            </a:pPr>
            <a:r>
              <a:t/>
            </a:r>
            <a:endParaRPr b="1" sz="2000"/>
          </a:p>
        </p:txBody>
      </p:sp>
      <p:sp>
        <p:nvSpPr>
          <p:cNvPr id="185" name="Google Shape;185;g2d1576ec5c7_0_8"/>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86" name="Google Shape;186;g2d1576ec5c7_0_8"/>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7" name="Google Shape;187;g2d1576ec5c7_0_8"/>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pic>
        <p:nvPicPr>
          <p:cNvPr id="188" name="Google Shape;188;g2d1576ec5c7_0_8"/>
          <p:cNvPicPr preferRelativeResize="0"/>
          <p:nvPr/>
        </p:nvPicPr>
        <p:blipFill>
          <a:blip r:embed="rId3">
            <a:alphaModFix/>
          </a:blip>
          <a:stretch>
            <a:fillRect/>
          </a:stretch>
        </p:blipFill>
        <p:spPr>
          <a:xfrm>
            <a:off x="6822850" y="2122563"/>
            <a:ext cx="4900450" cy="1787231"/>
          </a:xfrm>
          <a:prstGeom prst="rect">
            <a:avLst/>
          </a:prstGeom>
          <a:noFill/>
          <a:ln>
            <a:noFill/>
          </a:ln>
        </p:spPr>
      </p:pic>
      <p:sp>
        <p:nvSpPr>
          <p:cNvPr id="189" name="Google Shape;189;g2d1576ec5c7_0_8"/>
          <p:cNvSpPr txBox="1"/>
          <p:nvPr/>
        </p:nvSpPr>
        <p:spPr>
          <a:xfrm>
            <a:off x="6678975" y="4164400"/>
            <a:ext cx="5188200" cy="1159800"/>
          </a:xfrm>
          <a:prstGeom prst="rect">
            <a:avLst/>
          </a:prstGeom>
          <a:noFill/>
          <a:ln>
            <a:noFill/>
          </a:ln>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b="1" lang="en-US" sz="1800">
                <a:solidFill>
                  <a:srgbClr val="002060"/>
                </a:solidFill>
                <a:latin typeface="Calibri"/>
                <a:ea typeface="Calibri"/>
                <a:cs typeface="Calibri"/>
                <a:sym typeface="Calibri"/>
              </a:rPr>
              <a:t>In antenna design, the inputs could be the antenna parameters at different times, and the output could be a performance metric</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838200" y="365125"/>
            <a:ext cx="10256100" cy="124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lang="en-US"/>
              <a:t>Dataset Description</a:t>
            </a:r>
            <a:endParaRPr/>
          </a:p>
        </p:txBody>
      </p:sp>
      <p:sp>
        <p:nvSpPr>
          <p:cNvPr id="195" name="Google Shape;195;p10"/>
          <p:cNvSpPr txBox="1"/>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96" name="Google Shape;196;p10"/>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97" name="Google Shape;197;p10"/>
          <p:cNvSpPr txBox="1"/>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98" name="Google Shape;198;p10"/>
          <p:cNvPicPr preferRelativeResize="0"/>
          <p:nvPr/>
        </p:nvPicPr>
        <p:blipFill rotWithShape="1">
          <a:blip r:embed="rId3">
            <a:alphaModFix/>
          </a:blip>
          <a:srcRect b="7232" l="0" r="0" t="-1279"/>
          <a:stretch/>
        </p:blipFill>
        <p:spPr>
          <a:xfrm>
            <a:off x="418350" y="4000475"/>
            <a:ext cx="6813276" cy="2309775"/>
          </a:xfrm>
          <a:prstGeom prst="rect">
            <a:avLst/>
          </a:prstGeom>
          <a:noFill/>
          <a:ln>
            <a:noFill/>
          </a:ln>
        </p:spPr>
      </p:pic>
      <p:pic>
        <p:nvPicPr>
          <p:cNvPr id="199" name="Google Shape;199;p10"/>
          <p:cNvPicPr preferRelativeResize="0"/>
          <p:nvPr/>
        </p:nvPicPr>
        <p:blipFill>
          <a:blip r:embed="rId4">
            <a:alphaModFix/>
          </a:blip>
          <a:stretch>
            <a:fillRect/>
          </a:stretch>
        </p:blipFill>
        <p:spPr>
          <a:xfrm>
            <a:off x="418349" y="1614925"/>
            <a:ext cx="6813275" cy="2309775"/>
          </a:xfrm>
          <a:prstGeom prst="rect">
            <a:avLst/>
          </a:prstGeom>
          <a:noFill/>
          <a:ln>
            <a:noFill/>
          </a:ln>
        </p:spPr>
      </p:pic>
      <p:sp>
        <p:nvSpPr>
          <p:cNvPr id="200" name="Google Shape;200;p10"/>
          <p:cNvSpPr txBox="1"/>
          <p:nvPr/>
        </p:nvSpPr>
        <p:spPr>
          <a:xfrm>
            <a:off x="7489050" y="1783075"/>
            <a:ext cx="3485100" cy="18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Description of dataset for Double T-shaped Antenna</a:t>
            </a:r>
            <a:endParaRPr sz="1900">
              <a:solidFill>
                <a:schemeClr val="dk1"/>
              </a:solidFill>
              <a:latin typeface="Calibri"/>
              <a:ea typeface="Calibri"/>
              <a:cs typeface="Calibri"/>
              <a:sym typeface="Calibri"/>
            </a:endParaRPr>
          </a:p>
        </p:txBody>
      </p:sp>
      <p:sp>
        <p:nvSpPr>
          <p:cNvPr id="201" name="Google Shape;201;p10"/>
          <p:cNvSpPr txBox="1"/>
          <p:nvPr/>
        </p:nvSpPr>
        <p:spPr>
          <a:xfrm>
            <a:off x="7489050" y="4137975"/>
            <a:ext cx="3962400" cy="18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Description of dataset for Slot-Diff-Fed vias Circular Antenna</a:t>
            </a:r>
            <a:endParaRPr sz="1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d1576ec5c7_1_44"/>
          <p:cNvSpPr txBox="1"/>
          <p:nvPr>
            <p:ph type="title"/>
          </p:nvPr>
        </p:nvSpPr>
        <p:spPr>
          <a:xfrm>
            <a:off x="838200" y="158750"/>
            <a:ext cx="10515600" cy="94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lang="en-US"/>
              <a:t>Results</a:t>
            </a:r>
            <a:endParaRPr/>
          </a:p>
        </p:txBody>
      </p:sp>
      <p:sp>
        <p:nvSpPr>
          <p:cNvPr id="207" name="Google Shape;207;g2d1576ec5c7_1_44"/>
          <p:cNvSpPr txBox="1"/>
          <p:nvPr/>
        </p:nvSpPr>
        <p:spPr>
          <a:xfrm>
            <a:off x="266700" y="6557962"/>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8" name="Google Shape;208;g2d1576ec5c7_1_44"/>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209" name="Google Shape;209;g2d1576ec5c7_1_44"/>
          <p:cNvSpPr txBox="1"/>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10" name="Google Shape;210;g2d1576ec5c7_1_44"/>
          <p:cNvPicPr preferRelativeResize="0"/>
          <p:nvPr/>
        </p:nvPicPr>
        <p:blipFill rotWithShape="1">
          <a:blip r:embed="rId3">
            <a:alphaModFix/>
          </a:blip>
          <a:srcRect b="4914" l="28003" r="776" t="25861"/>
          <a:stretch/>
        </p:blipFill>
        <p:spPr>
          <a:xfrm>
            <a:off x="540150" y="1733650"/>
            <a:ext cx="5328025" cy="3390701"/>
          </a:xfrm>
          <a:prstGeom prst="rect">
            <a:avLst/>
          </a:prstGeom>
          <a:noFill/>
          <a:ln>
            <a:noFill/>
          </a:ln>
        </p:spPr>
      </p:pic>
      <p:pic>
        <p:nvPicPr>
          <p:cNvPr id="211" name="Google Shape;211;g2d1576ec5c7_1_44"/>
          <p:cNvPicPr preferRelativeResize="0"/>
          <p:nvPr/>
        </p:nvPicPr>
        <p:blipFill>
          <a:blip r:embed="rId4">
            <a:alphaModFix/>
          </a:blip>
          <a:stretch>
            <a:fillRect/>
          </a:stretch>
        </p:blipFill>
        <p:spPr>
          <a:xfrm>
            <a:off x="6077150" y="2203013"/>
            <a:ext cx="6019026" cy="2451968"/>
          </a:xfrm>
          <a:prstGeom prst="rect">
            <a:avLst/>
          </a:prstGeom>
          <a:noFill/>
          <a:ln>
            <a:noFill/>
          </a:ln>
        </p:spPr>
      </p:pic>
      <p:sp>
        <p:nvSpPr>
          <p:cNvPr id="212" name="Google Shape;212;g2d1576ec5c7_1_44"/>
          <p:cNvSpPr txBox="1"/>
          <p:nvPr/>
        </p:nvSpPr>
        <p:spPr>
          <a:xfrm>
            <a:off x="540150" y="5506200"/>
            <a:ext cx="11213100" cy="57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CST Design and S11 Parameter plot for initial parameters of Double T-shaped Monopole Antenna</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d1576ec5c7_1_58"/>
          <p:cNvSpPr txBox="1"/>
          <p:nvPr>
            <p:ph type="title"/>
          </p:nvPr>
        </p:nvSpPr>
        <p:spPr>
          <a:xfrm>
            <a:off x="838200" y="158750"/>
            <a:ext cx="10515600" cy="94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lang="en-US"/>
              <a:t>Results</a:t>
            </a:r>
            <a:endParaRPr/>
          </a:p>
        </p:txBody>
      </p:sp>
      <p:sp>
        <p:nvSpPr>
          <p:cNvPr id="218" name="Google Shape;218;g2d1576ec5c7_1_58"/>
          <p:cNvSpPr txBox="1"/>
          <p:nvPr/>
        </p:nvSpPr>
        <p:spPr>
          <a:xfrm>
            <a:off x="266700" y="6557962"/>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9" name="Google Shape;219;g2d1576ec5c7_1_58"/>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220" name="Google Shape;220;g2d1576ec5c7_1_58"/>
          <p:cNvSpPr txBox="1"/>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21" name="Google Shape;221;g2d1576ec5c7_1_58"/>
          <p:cNvPicPr preferRelativeResize="0"/>
          <p:nvPr/>
        </p:nvPicPr>
        <p:blipFill rotWithShape="1">
          <a:blip r:embed="rId3">
            <a:alphaModFix/>
          </a:blip>
          <a:srcRect b="4681" l="28464" r="0" t="24596"/>
          <a:stretch/>
        </p:blipFill>
        <p:spPr>
          <a:xfrm>
            <a:off x="582575" y="1726588"/>
            <a:ext cx="5289125" cy="3404824"/>
          </a:xfrm>
          <a:prstGeom prst="rect">
            <a:avLst/>
          </a:prstGeom>
          <a:noFill/>
          <a:ln>
            <a:noFill/>
          </a:ln>
        </p:spPr>
      </p:pic>
      <p:pic>
        <p:nvPicPr>
          <p:cNvPr id="222" name="Google Shape;222;g2d1576ec5c7_1_58"/>
          <p:cNvPicPr preferRelativeResize="0"/>
          <p:nvPr/>
        </p:nvPicPr>
        <p:blipFill>
          <a:blip r:embed="rId4">
            <a:alphaModFix/>
          </a:blip>
          <a:stretch>
            <a:fillRect/>
          </a:stretch>
        </p:blipFill>
        <p:spPr>
          <a:xfrm>
            <a:off x="6024100" y="2196463"/>
            <a:ext cx="6015499" cy="2465067"/>
          </a:xfrm>
          <a:prstGeom prst="rect">
            <a:avLst/>
          </a:prstGeom>
          <a:noFill/>
          <a:ln>
            <a:noFill/>
          </a:ln>
        </p:spPr>
      </p:pic>
      <p:sp>
        <p:nvSpPr>
          <p:cNvPr id="223" name="Google Shape;223;g2d1576ec5c7_1_58"/>
          <p:cNvSpPr txBox="1"/>
          <p:nvPr/>
        </p:nvSpPr>
        <p:spPr>
          <a:xfrm>
            <a:off x="540150" y="5506200"/>
            <a:ext cx="11213100" cy="57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CST Design and S Parameters plot for initial parameters of </a:t>
            </a:r>
            <a:r>
              <a:rPr lang="en-US" sz="2800">
                <a:solidFill>
                  <a:schemeClr val="dk1"/>
                </a:solidFill>
                <a:latin typeface="Calibri"/>
                <a:ea typeface="Calibri"/>
                <a:cs typeface="Calibri"/>
                <a:sym typeface="Calibri"/>
              </a:rPr>
              <a:t>Slot-Diff-Fed vias Circular Antenna</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ph type="title"/>
          </p:nvPr>
        </p:nvSpPr>
        <p:spPr>
          <a:xfrm>
            <a:off x="838200" y="158750"/>
            <a:ext cx="10515600" cy="94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lang="en-US"/>
              <a:t>Results</a:t>
            </a:r>
            <a:endParaRPr/>
          </a:p>
        </p:txBody>
      </p:sp>
      <p:sp>
        <p:nvSpPr>
          <p:cNvPr id="229" name="Google Shape;229;p11"/>
          <p:cNvSpPr txBox="1"/>
          <p:nvPr/>
        </p:nvSpPr>
        <p:spPr>
          <a:xfrm>
            <a:off x="266700" y="6557962"/>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30" name="Google Shape;230;p11"/>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231" name="Google Shape;231;p11"/>
          <p:cNvSpPr txBox="1"/>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graphicFrame>
        <p:nvGraphicFramePr>
          <p:cNvPr id="232" name="Google Shape;232;p11"/>
          <p:cNvGraphicFramePr/>
          <p:nvPr/>
        </p:nvGraphicFramePr>
        <p:xfrm>
          <a:off x="600963" y="3010413"/>
          <a:ext cx="3000000" cy="3000000"/>
        </p:xfrm>
        <a:graphic>
          <a:graphicData uri="http://schemas.openxmlformats.org/drawingml/2006/table">
            <a:tbl>
              <a:tblPr>
                <a:noFill/>
                <a:tableStyleId>{CB8A0CF8-B465-449C-AB46-5EBBC0515E5B}</a:tableStyleId>
              </a:tblPr>
              <a:tblGrid>
                <a:gridCol w="3295600"/>
                <a:gridCol w="1004875"/>
                <a:gridCol w="1004875"/>
              </a:tblGrid>
              <a:tr h="381000">
                <a:tc>
                  <a:txBody>
                    <a:bodyPr/>
                    <a:lstStyle/>
                    <a:p>
                      <a:pPr indent="0" lvl="0" marL="0" rtl="0" algn="ctr">
                        <a:spcBef>
                          <a:spcPts val="0"/>
                        </a:spcBef>
                        <a:spcAft>
                          <a:spcPts val="0"/>
                        </a:spcAft>
                        <a:buNone/>
                      </a:pPr>
                      <a:r>
                        <a:rPr b="1" lang="en-US"/>
                        <a:t>Design Parameters </a:t>
                      </a:r>
                      <a:endParaRPr b="1"/>
                    </a:p>
                  </a:txBody>
                  <a:tcPr marT="91425" marB="91425" marR="91425" marL="91425"/>
                </a:tc>
                <a:tc>
                  <a:txBody>
                    <a:bodyPr/>
                    <a:lstStyle/>
                    <a:p>
                      <a:pPr indent="0" lvl="0" marL="0" rtl="0" algn="ctr">
                        <a:spcBef>
                          <a:spcPts val="0"/>
                        </a:spcBef>
                        <a:spcAft>
                          <a:spcPts val="0"/>
                        </a:spcAft>
                        <a:buNone/>
                      </a:pPr>
                      <a:r>
                        <a:rPr b="1" lang="en-US"/>
                        <a:t>FOM actual</a:t>
                      </a:r>
                      <a:endParaRPr b="1"/>
                    </a:p>
                  </a:txBody>
                  <a:tcPr marT="91425" marB="91425" marR="91425" marL="91425"/>
                </a:tc>
                <a:tc>
                  <a:txBody>
                    <a:bodyPr/>
                    <a:lstStyle/>
                    <a:p>
                      <a:pPr indent="0" lvl="0" marL="0" rtl="0" algn="ctr">
                        <a:spcBef>
                          <a:spcPts val="0"/>
                        </a:spcBef>
                        <a:spcAft>
                          <a:spcPts val="0"/>
                        </a:spcAft>
                        <a:buNone/>
                      </a:pPr>
                      <a:r>
                        <a:rPr b="1" lang="en-US"/>
                        <a:t>FOM </a:t>
                      </a:r>
                      <a:endParaRPr b="1"/>
                    </a:p>
                    <a:p>
                      <a:pPr indent="0" lvl="0" marL="0" rtl="0" algn="ctr">
                        <a:spcBef>
                          <a:spcPts val="0"/>
                        </a:spcBef>
                        <a:spcAft>
                          <a:spcPts val="0"/>
                        </a:spcAft>
                        <a:buNone/>
                      </a:pPr>
                      <a:r>
                        <a:rPr b="1" lang="en-US"/>
                        <a:t>predicted</a:t>
                      </a:r>
                      <a:endParaRPr b="1"/>
                    </a:p>
                  </a:txBody>
                  <a:tcPr marT="91425" marB="91425" marR="91425" marL="91425"/>
                </a:tc>
              </a:tr>
              <a:tr h="381000">
                <a:tc>
                  <a:txBody>
                    <a:bodyPr/>
                    <a:lstStyle/>
                    <a:p>
                      <a:pPr indent="0" lvl="0" marL="0" rtl="0" algn="l">
                        <a:spcBef>
                          <a:spcPts val="0"/>
                        </a:spcBef>
                        <a:spcAft>
                          <a:spcPts val="0"/>
                        </a:spcAft>
                        <a:buNone/>
                      </a:pPr>
                      <a:r>
                        <a:rPr lang="en-US"/>
                        <a:t>l21=6.4,l22=6.3,w1=1.3,w2=1.4,wa=1.5</a:t>
                      </a:r>
                      <a:endParaRPr/>
                    </a:p>
                  </a:txBody>
                  <a:tcPr marT="91425" marB="91425" marR="91425" marL="91425"/>
                </a:tc>
                <a:tc>
                  <a:txBody>
                    <a:bodyPr/>
                    <a:lstStyle/>
                    <a:p>
                      <a:pPr indent="0" lvl="0" marL="0" rtl="0" algn="l">
                        <a:spcBef>
                          <a:spcPts val="0"/>
                        </a:spcBef>
                        <a:spcAft>
                          <a:spcPts val="0"/>
                        </a:spcAft>
                        <a:buNone/>
                      </a:pPr>
                      <a:r>
                        <a:rPr lang="en-US"/>
                        <a:t>1112.36</a:t>
                      </a:r>
                      <a:endParaRPr/>
                    </a:p>
                  </a:txBody>
                  <a:tcPr marT="91425" marB="91425" marR="91425" marL="91425"/>
                </a:tc>
                <a:tc>
                  <a:txBody>
                    <a:bodyPr/>
                    <a:lstStyle/>
                    <a:p>
                      <a:pPr indent="0" lvl="0" marL="0" rtl="0" algn="l">
                        <a:spcBef>
                          <a:spcPts val="0"/>
                        </a:spcBef>
                        <a:spcAft>
                          <a:spcPts val="0"/>
                        </a:spcAft>
                        <a:buNone/>
                      </a:pPr>
                      <a:r>
                        <a:rPr lang="en-US"/>
                        <a:t>732.64</a:t>
                      </a:r>
                      <a:endParaRPr/>
                    </a:p>
                  </a:txBody>
                  <a:tcPr marT="91425" marB="91425" marR="91425" marL="91425"/>
                </a:tc>
              </a:tr>
              <a:tr h="381000">
                <a:tc>
                  <a:txBody>
                    <a:bodyPr/>
                    <a:lstStyle/>
                    <a:p>
                      <a:pPr indent="0" lvl="0" marL="0" rtl="0" algn="l">
                        <a:spcBef>
                          <a:spcPts val="0"/>
                        </a:spcBef>
                        <a:spcAft>
                          <a:spcPts val="0"/>
                        </a:spcAft>
                        <a:buNone/>
                      </a:pPr>
                      <a:r>
                        <a:rPr lang="en-US"/>
                        <a:t>l21=6.5,l22=6.5,w1=1.5,w2=1.6,wa=1.7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1113.35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725.60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l21=6.7,l22=6.9,w1=1.8,w2=1.9,wa=2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1097.32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709.86</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l21=7,l22=7.2,w1=2,w2=2.3,wa=2.4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1087.77 </a:t>
                      </a:r>
                      <a:endParaRPr/>
                    </a:p>
                  </a:txBody>
                  <a:tcPr marT="91425" marB="91425" marR="91425" marL="91425"/>
                </a:tc>
                <a:tc>
                  <a:txBody>
                    <a:bodyPr/>
                    <a:lstStyle/>
                    <a:p>
                      <a:pPr indent="0" lvl="0" marL="0" rtl="0" algn="l">
                        <a:spcBef>
                          <a:spcPts val="0"/>
                        </a:spcBef>
                        <a:spcAft>
                          <a:spcPts val="0"/>
                        </a:spcAft>
                        <a:buNone/>
                      </a:pPr>
                      <a:r>
                        <a:rPr lang="en-US"/>
                        <a:t>1</a:t>
                      </a:r>
                      <a:r>
                        <a:rPr lang="en-US">
                          <a:solidFill>
                            <a:schemeClr val="dk1"/>
                          </a:solidFill>
                        </a:rPr>
                        <a:t>196.93</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l21=7.3,l22=7.3,w1=3.5,w2=3.5,wa=3.5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a:t>
                      </a:r>
                      <a:r>
                        <a:rPr lang="en-US">
                          <a:solidFill>
                            <a:schemeClr val="dk1"/>
                          </a:solidFill>
                        </a:rPr>
                        <a:t>081.67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1218.38</a:t>
                      </a:r>
                      <a:endParaRPr/>
                    </a:p>
                  </a:txBody>
                  <a:tcPr marT="91425" marB="91425" marR="91425" marL="91425"/>
                </a:tc>
              </a:tr>
            </a:tbl>
          </a:graphicData>
        </a:graphic>
      </p:graphicFrame>
      <p:graphicFrame>
        <p:nvGraphicFramePr>
          <p:cNvPr id="233" name="Google Shape;233;p11"/>
          <p:cNvGraphicFramePr/>
          <p:nvPr/>
        </p:nvGraphicFramePr>
        <p:xfrm>
          <a:off x="6409438" y="3010413"/>
          <a:ext cx="3000000" cy="3000000"/>
        </p:xfrm>
        <a:graphic>
          <a:graphicData uri="http://schemas.openxmlformats.org/drawingml/2006/table">
            <a:tbl>
              <a:tblPr>
                <a:noFill/>
                <a:tableStyleId>{CB8A0CF8-B465-449C-AB46-5EBBC0515E5B}</a:tableStyleId>
              </a:tblPr>
              <a:tblGrid>
                <a:gridCol w="3295600"/>
                <a:gridCol w="1004875"/>
                <a:gridCol w="1004875"/>
              </a:tblGrid>
              <a:tr h="381000">
                <a:tc>
                  <a:txBody>
                    <a:bodyPr/>
                    <a:lstStyle/>
                    <a:p>
                      <a:pPr indent="0" lvl="0" marL="0" rtl="0" algn="ctr">
                        <a:spcBef>
                          <a:spcPts val="0"/>
                        </a:spcBef>
                        <a:spcAft>
                          <a:spcPts val="0"/>
                        </a:spcAft>
                        <a:buNone/>
                      </a:pPr>
                      <a:r>
                        <a:rPr b="1" lang="en-US"/>
                        <a:t>Design Parameters </a:t>
                      </a:r>
                      <a:endParaRPr b="1"/>
                    </a:p>
                  </a:txBody>
                  <a:tcPr marT="91425" marB="91425" marR="91425" marL="91425"/>
                </a:tc>
                <a:tc>
                  <a:txBody>
                    <a:bodyPr/>
                    <a:lstStyle/>
                    <a:p>
                      <a:pPr indent="0" lvl="0" marL="0" rtl="0" algn="ctr">
                        <a:spcBef>
                          <a:spcPts val="0"/>
                        </a:spcBef>
                        <a:spcAft>
                          <a:spcPts val="0"/>
                        </a:spcAft>
                        <a:buNone/>
                      </a:pPr>
                      <a:r>
                        <a:rPr b="1" lang="en-US"/>
                        <a:t>FOM actual</a:t>
                      </a:r>
                      <a:endParaRPr b="1"/>
                    </a:p>
                  </a:txBody>
                  <a:tcPr marT="91425" marB="91425" marR="91425" marL="91425"/>
                </a:tc>
                <a:tc>
                  <a:txBody>
                    <a:bodyPr/>
                    <a:lstStyle/>
                    <a:p>
                      <a:pPr indent="0" lvl="0" marL="0" rtl="0" algn="ctr">
                        <a:spcBef>
                          <a:spcPts val="0"/>
                        </a:spcBef>
                        <a:spcAft>
                          <a:spcPts val="0"/>
                        </a:spcAft>
                        <a:buNone/>
                      </a:pPr>
                      <a:r>
                        <a:rPr b="1" lang="en-US"/>
                        <a:t>FOM </a:t>
                      </a:r>
                      <a:endParaRPr b="1"/>
                    </a:p>
                    <a:p>
                      <a:pPr indent="0" lvl="0" marL="0" rtl="0" algn="ctr">
                        <a:spcBef>
                          <a:spcPts val="0"/>
                        </a:spcBef>
                        <a:spcAft>
                          <a:spcPts val="0"/>
                        </a:spcAft>
                        <a:buNone/>
                      </a:pPr>
                      <a:r>
                        <a:rPr b="1" lang="en-US"/>
                        <a:t>predicted</a:t>
                      </a:r>
                      <a:endParaRPr b="1"/>
                    </a:p>
                  </a:txBody>
                  <a:tcPr marT="91425" marB="91425" marR="91425" marL="91425"/>
                </a:tc>
              </a:tr>
              <a:tr h="381000">
                <a:tc>
                  <a:txBody>
                    <a:bodyPr/>
                    <a:lstStyle/>
                    <a:p>
                      <a:pPr indent="0" lvl="0" marL="0" rtl="0" algn="l">
                        <a:spcBef>
                          <a:spcPts val="0"/>
                        </a:spcBef>
                        <a:spcAft>
                          <a:spcPts val="0"/>
                        </a:spcAft>
                        <a:buNone/>
                      </a:pPr>
                      <a:r>
                        <a:rPr lang="en-US"/>
                        <a:t>el1=5,h1=0.7,l1=5,m2=3,px=26,py=26</a:t>
                      </a:r>
                      <a:endParaRPr/>
                    </a:p>
                  </a:txBody>
                  <a:tcPr marT="91425" marB="91425" marR="91425" marL="91425"/>
                </a:tc>
                <a:tc>
                  <a:txBody>
                    <a:bodyPr/>
                    <a:lstStyle/>
                    <a:p>
                      <a:pPr indent="0" lvl="0" marL="0" rtl="0" algn="l">
                        <a:spcBef>
                          <a:spcPts val="0"/>
                        </a:spcBef>
                        <a:spcAft>
                          <a:spcPts val="0"/>
                        </a:spcAft>
                        <a:buNone/>
                      </a:pPr>
                      <a:r>
                        <a:rPr lang="en-US"/>
                        <a:t>6060.13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5549.87</a:t>
                      </a:r>
                      <a:endParaRPr/>
                    </a:p>
                  </a:txBody>
                  <a:tcPr marT="91425" marB="91425" marR="91425" marL="91425"/>
                </a:tc>
              </a:tr>
              <a:tr h="381000">
                <a:tc>
                  <a:txBody>
                    <a:bodyPr/>
                    <a:lstStyle/>
                    <a:p>
                      <a:pPr indent="0" lvl="0" marL="0" rtl="0" algn="l">
                        <a:spcBef>
                          <a:spcPts val="0"/>
                        </a:spcBef>
                        <a:spcAft>
                          <a:spcPts val="0"/>
                        </a:spcAft>
                        <a:buNone/>
                      </a:pPr>
                      <a:r>
                        <a:rPr lang="en-US"/>
                        <a:t>el1=5,h1=0.9,l1=7,m2=4,px=27,py=27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5786.88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5587.45</a:t>
                      </a:r>
                      <a:endParaRPr/>
                    </a:p>
                  </a:txBody>
                  <a:tcPr marT="91425" marB="91425" marR="91425" marL="91425"/>
                </a:tc>
              </a:tr>
              <a:tr h="381000">
                <a:tc>
                  <a:txBody>
                    <a:bodyPr/>
                    <a:lstStyle/>
                    <a:p>
                      <a:pPr indent="0" lvl="0" marL="0" rtl="0" algn="l">
                        <a:spcBef>
                          <a:spcPts val="0"/>
                        </a:spcBef>
                        <a:spcAft>
                          <a:spcPts val="0"/>
                        </a:spcAft>
                        <a:buNone/>
                      </a:pPr>
                      <a:r>
                        <a:rPr lang="en-US">
                          <a:solidFill>
                            <a:schemeClr val="dk1"/>
                          </a:solidFill>
                        </a:rPr>
                        <a:t>el1=7,h1=0.9,l1=7,m2=4,px=28,py=28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5695.29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5459.23</a:t>
                      </a:r>
                      <a:endParaRPr/>
                    </a:p>
                  </a:txBody>
                  <a:tcPr marT="91425" marB="91425" marR="91425" marL="91425"/>
                </a:tc>
              </a:tr>
              <a:tr h="381000">
                <a:tc>
                  <a:txBody>
                    <a:bodyPr/>
                    <a:lstStyle/>
                    <a:p>
                      <a:pPr indent="0" lvl="0" marL="0" rtl="0" algn="l">
                        <a:spcBef>
                          <a:spcPts val="0"/>
                        </a:spcBef>
                        <a:spcAft>
                          <a:spcPts val="0"/>
                        </a:spcAft>
                        <a:buNone/>
                      </a:pPr>
                      <a:r>
                        <a:rPr lang="en-US">
                          <a:solidFill>
                            <a:schemeClr val="dk1"/>
                          </a:solidFill>
                        </a:rPr>
                        <a:t>el1=9,h1=1.1,l1=9,m2=4,px=28,py=28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5599.53</a:t>
                      </a:r>
                      <a:endParaRPr/>
                    </a:p>
                  </a:txBody>
                  <a:tcPr marT="91425" marB="91425" marR="91425" marL="91425"/>
                </a:tc>
                <a:tc>
                  <a:txBody>
                    <a:bodyPr/>
                    <a:lstStyle/>
                    <a:p>
                      <a:pPr indent="0" lvl="0" marL="0" rtl="0" algn="l">
                        <a:spcBef>
                          <a:spcPts val="0"/>
                        </a:spcBef>
                        <a:spcAft>
                          <a:spcPts val="0"/>
                        </a:spcAft>
                        <a:buNone/>
                      </a:pPr>
                      <a:r>
                        <a:rPr lang="en-US"/>
                        <a:t>5678.08</a:t>
                      </a:r>
                      <a:endParaRPr/>
                    </a:p>
                  </a:txBody>
                  <a:tcPr marT="91425" marB="91425" marR="91425" marL="91425"/>
                </a:tc>
              </a:tr>
              <a:tr h="381000">
                <a:tc>
                  <a:txBody>
                    <a:bodyPr/>
                    <a:lstStyle/>
                    <a:p>
                      <a:pPr indent="0" lvl="0" marL="0" rtl="0" algn="l">
                        <a:spcBef>
                          <a:spcPts val="0"/>
                        </a:spcBef>
                        <a:spcAft>
                          <a:spcPts val="0"/>
                        </a:spcAft>
                        <a:buNone/>
                      </a:pPr>
                      <a:r>
                        <a:rPr lang="en-US">
                          <a:solidFill>
                            <a:schemeClr val="dk1"/>
                          </a:solidFill>
                        </a:rPr>
                        <a:t>el1=9,h1=1.3,l1=9,m2=4,px=29,py=29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5909.11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5754.08</a:t>
                      </a:r>
                      <a:endParaRPr/>
                    </a:p>
                  </a:txBody>
                  <a:tcPr marT="91425" marB="91425" marR="91425" marL="91425"/>
                </a:tc>
              </a:tr>
            </a:tbl>
          </a:graphicData>
        </a:graphic>
      </p:graphicFrame>
      <p:pic>
        <p:nvPicPr>
          <p:cNvPr id="234" name="Google Shape;234;p11"/>
          <p:cNvPicPr preferRelativeResize="0"/>
          <p:nvPr/>
        </p:nvPicPr>
        <p:blipFill>
          <a:blip r:embed="rId3">
            <a:alphaModFix/>
          </a:blip>
          <a:stretch>
            <a:fillRect/>
          </a:stretch>
        </p:blipFill>
        <p:spPr>
          <a:xfrm>
            <a:off x="1062888" y="5781638"/>
            <a:ext cx="4381500" cy="504825"/>
          </a:xfrm>
          <a:prstGeom prst="rect">
            <a:avLst/>
          </a:prstGeom>
          <a:noFill/>
          <a:ln>
            <a:noFill/>
          </a:ln>
        </p:spPr>
      </p:pic>
      <p:pic>
        <p:nvPicPr>
          <p:cNvPr id="235" name="Google Shape;235;p11"/>
          <p:cNvPicPr preferRelativeResize="0"/>
          <p:nvPr/>
        </p:nvPicPr>
        <p:blipFill>
          <a:blip r:embed="rId4">
            <a:alphaModFix/>
          </a:blip>
          <a:stretch>
            <a:fillRect/>
          </a:stretch>
        </p:blipFill>
        <p:spPr>
          <a:xfrm>
            <a:off x="6890413" y="5767350"/>
            <a:ext cx="4343400" cy="533400"/>
          </a:xfrm>
          <a:prstGeom prst="rect">
            <a:avLst/>
          </a:prstGeom>
          <a:noFill/>
          <a:ln>
            <a:noFill/>
          </a:ln>
        </p:spPr>
      </p:pic>
      <p:sp>
        <p:nvSpPr>
          <p:cNvPr id="236" name="Google Shape;236;p11"/>
          <p:cNvSpPr txBox="1"/>
          <p:nvPr/>
        </p:nvSpPr>
        <p:spPr>
          <a:xfrm>
            <a:off x="582575" y="1334825"/>
            <a:ext cx="9714300" cy="12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DNN R2 score 0.749 for double T-shaped antenna, LSTM R2 score 0.769 for double T shaped antenna, DNN R2 score 0.584 for Slot-Diff-Fed vias Circular Antenna, and LSTM R2 score 0.679 for Slot-Diff-Fed vias Circular Antenna</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d1576ec5c7_1_30"/>
          <p:cNvSpPr txBox="1"/>
          <p:nvPr>
            <p:ph type="title"/>
          </p:nvPr>
        </p:nvSpPr>
        <p:spPr>
          <a:xfrm>
            <a:off x="838200" y="158750"/>
            <a:ext cx="10515600" cy="94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lang="en-US"/>
              <a:t>Results</a:t>
            </a:r>
            <a:endParaRPr/>
          </a:p>
        </p:txBody>
      </p:sp>
      <p:sp>
        <p:nvSpPr>
          <p:cNvPr id="242" name="Google Shape;242;g2d1576ec5c7_1_30"/>
          <p:cNvSpPr txBox="1"/>
          <p:nvPr/>
        </p:nvSpPr>
        <p:spPr>
          <a:xfrm>
            <a:off x="266700" y="6557962"/>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43" name="Google Shape;243;g2d1576ec5c7_1_30"/>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244" name="Google Shape;244;g2d1576ec5c7_1_30"/>
          <p:cNvSpPr txBox="1"/>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45" name="Google Shape;245;g2d1576ec5c7_1_30"/>
          <p:cNvPicPr preferRelativeResize="0"/>
          <p:nvPr/>
        </p:nvPicPr>
        <p:blipFill>
          <a:blip r:embed="rId3">
            <a:alphaModFix/>
          </a:blip>
          <a:stretch>
            <a:fillRect/>
          </a:stretch>
        </p:blipFill>
        <p:spPr>
          <a:xfrm>
            <a:off x="1428750" y="1425550"/>
            <a:ext cx="9334500" cy="3819525"/>
          </a:xfrm>
          <a:prstGeom prst="rect">
            <a:avLst/>
          </a:prstGeom>
          <a:noFill/>
          <a:ln>
            <a:noFill/>
          </a:ln>
        </p:spPr>
      </p:pic>
      <p:pic>
        <p:nvPicPr>
          <p:cNvPr id="246" name="Google Shape;246;g2d1576ec5c7_1_30"/>
          <p:cNvPicPr preferRelativeResize="0"/>
          <p:nvPr/>
        </p:nvPicPr>
        <p:blipFill>
          <a:blip r:embed="rId4">
            <a:alphaModFix/>
          </a:blip>
          <a:stretch>
            <a:fillRect/>
          </a:stretch>
        </p:blipFill>
        <p:spPr>
          <a:xfrm>
            <a:off x="2958125" y="5369175"/>
            <a:ext cx="6730750" cy="73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nvSpPr>
        <p:spPr>
          <a:xfrm>
            <a:off x="0" y="3175"/>
            <a:ext cx="12192000" cy="4727575"/>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US" sz="100" u="none" cap="none" strike="noStrike">
                <a:solidFill>
                  <a:srgbClr val="0C2577"/>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252" name="Google Shape;252;p14"/>
          <p:cNvSpPr txBox="1"/>
          <p:nvPr>
            <p:ph type="title"/>
          </p:nvPr>
        </p:nvSpPr>
        <p:spPr>
          <a:xfrm>
            <a:off x="931862" y="1536700"/>
            <a:ext cx="105156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Georgia"/>
              <a:buNone/>
            </a:pPr>
            <a:r>
              <a:rPr b="1" i="0" lang="en-US" sz="4400" u="none">
                <a:solidFill>
                  <a:schemeClr val="lt1"/>
                </a:solidFill>
                <a:latin typeface="Georgia"/>
                <a:ea typeface="Georgia"/>
                <a:cs typeface="Georgia"/>
                <a:sym typeface="Georgia"/>
              </a:rPr>
              <a:t>Thank You</a:t>
            </a:r>
            <a:endParaRPr/>
          </a:p>
        </p:txBody>
      </p:sp>
      <p:pic>
        <p:nvPicPr>
          <p:cNvPr id="253" name="Google Shape;253;p14"/>
          <p:cNvPicPr preferRelativeResize="0"/>
          <p:nvPr/>
        </p:nvPicPr>
        <p:blipFill rotWithShape="1">
          <a:blip r:embed="rId3">
            <a:alphaModFix/>
          </a:blip>
          <a:srcRect b="0" l="0" r="0" t="0"/>
          <a:stretch/>
        </p:blipFill>
        <p:spPr>
          <a:xfrm>
            <a:off x="215900" y="5002212"/>
            <a:ext cx="1244600" cy="1244600"/>
          </a:xfrm>
          <a:prstGeom prst="rect">
            <a:avLst/>
          </a:prstGeom>
          <a:noFill/>
          <a:ln>
            <a:noFill/>
          </a:ln>
        </p:spPr>
      </p:pic>
      <p:sp>
        <p:nvSpPr>
          <p:cNvPr id="254" name="Google Shape;254;p14"/>
          <p:cNvSpPr txBox="1"/>
          <p:nvPr/>
        </p:nvSpPr>
        <p:spPr>
          <a:xfrm>
            <a:off x="1652587" y="5162550"/>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Georgia"/>
              <a:buNone/>
            </a:pPr>
            <a:r>
              <a:rPr b="1" i="0" lang="en-US" sz="1800" u="none" cap="none" strike="noStrike">
                <a:solidFill>
                  <a:srgbClr val="23298A"/>
                </a:solidFill>
                <a:latin typeface="Georgia"/>
                <a:ea typeface="Georgia"/>
                <a:cs typeface="Georgia"/>
                <a:sym typeface="Georgia"/>
              </a:rPr>
              <a:t>Dr. Shyama Prasad Mukherjee International Institute of Information Technology, Naya Raipur </a:t>
            </a:r>
            <a:endParaRPr b="0" i="0" sz="1400" u="none" cap="none" strike="noStrike">
              <a:solidFill>
                <a:srgbClr val="000000"/>
              </a:solidFill>
              <a:latin typeface="Arial"/>
              <a:ea typeface="Arial"/>
              <a:cs typeface="Arial"/>
              <a:sym typeface="Arial"/>
            </a:endParaRPr>
          </a:p>
        </p:txBody>
      </p:sp>
      <p:sp>
        <p:nvSpPr>
          <p:cNvPr id="255" name="Google Shape;255;p14"/>
          <p:cNvSpPr txBox="1"/>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56" name="Google Shape;256;p14"/>
          <p:cNvSpPr txBox="1"/>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57" name="Google Shape;257;p14"/>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251">
                                            <p:txEl>
                                              <p:pRg end="0" st="0"/>
                                            </p:txEl>
                                          </p:spTgt>
                                        </p:tgtEl>
                                        <p:attrNameLst>
                                          <p:attrName>style.visibility</p:attrName>
                                        </p:attrNameLst>
                                      </p:cBhvr>
                                      <p:to>
                                        <p:strVal val="visible"/>
                                      </p:to>
                                    </p:set>
                                    <p:anim calcmode="lin" valueType="num">
                                      <p:cBhvr additive="base">
                                        <p:cTn dur="1000"/>
                                        <p:tgtEl>
                                          <p:spTgt spid="25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idx="1" type="body"/>
          </p:nvPr>
        </p:nvSpPr>
        <p:spPr>
          <a:xfrm>
            <a:off x="838200" y="1530350"/>
            <a:ext cx="10515600" cy="464661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2060"/>
              </a:buClr>
              <a:buSzPts val="2400"/>
              <a:buFont typeface="Arial"/>
              <a:buChar char="•"/>
            </a:pPr>
            <a:r>
              <a:rPr b="0" i="0" lang="en-US" sz="2400" u="none" cap="none" strike="noStrike">
                <a:solidFill>
                  <a:srgbClr val="002060"/>
                </a:solidFill>
                <a:latin typeface="Calibri"/>
                <a:ea typeface="Calibri"/>
                <a:cs typeface="Calibri"/>
                <a:sym typeface="Calibri"/>
              </a:rPr>
              <a:t>Introduction</a:t>
            </a:r>
            <a:endParaRPr b="0" i="0" sz="2400" u="none" cap="none" strike="noStrike">
              <a:solidFill>
                <a:srgbClr val="002060"/>
              </a:solidFill>
              <a:latin typeface="Calibri"/>
              <a:ea typeface="Calibri"/>
              <a:cs typeface="Calibri"/>
              <a:sym typeface="Calibri"/>
            </a:endParaRPr>
          </a:p>
          <a:p>
            <a:pPr indent="-203200" lvl="0" marL="228600" rtl="0" algn="l">
              <a:lnSpc>
                <a:spcPct val="90000"/>
              </a:lnSpc>
              <a:spcBef>
                <a:spcPts val="1000"/>
              </a:spcBef>
              <a:spcAft>
                <a:spcPts val="0"/>
              </a:spcAft>
              <a:buSzPts val="2400"/>
              <a:buChar char="•"/>
            </a:pPr>
            <a:r>
              <a:rPr lang="en-US" sz="2400"/>
              <a:t>Problem definition </a:t>
            </a:r>
            <a:endParaRPr/>
          </a:p>
          <a:p>
            <a:pPr indent="-228600" lvl="0" marL="228600" marR="0" rtl="0" algn="l">
              <a:lnSpc>
                <a:spcPct val="90000"/>
              </a:lnSpc>
              <a:spcBef>
                <a:spcPts val="1000"/>
              </a:spcBef>
              <a:spcAft>
                <a:spcPts val="0"/>
              </a:spcAft>
              <a:buClr>
                <a:srgbClr val="002060"/>
              </a:buClr>
              <a:buSzPts val="2400"/>
              <a:buFont typeface="Arial"/>
              <a:buChar char="•"/>
            </a:pPr>
            <a:r>
              <a:rPr b="0" i="0" lang="en-US" sz="2400" u="none" cap="none" strike="noStrike">
                <a:solidFill>
                  <a:srgbClr val="002060"/>
                </a:solidFill>
                <a:latin typeface="Calibri"/>
                <a:ea typeface="Calibri"/>
                <a:cs typeface="Calibri"/>
                <a:sym typeface="Calibri"/>
              </a:rPr>
              <a:t>Literature Review</a:t>
            </a:r>
            <a:endParaRPr/>
          </a:p>
          <a:p>
            <a:pPr indent="-228600" lvl="0" marL="228600" marR="0" rtl="0" algn="l">
              <a:lnSpc>
                <a:spcPct val="90000"/>
              </a:lnSpc>
              <a:spcBef>
                <a:spcPts val="1000"/>
              </a:spcBef>
              <a:spcAft>
                <a:spcPts val="0"/>
              </a:spcAft>
              <a:buClr>
                <a:srgbClr val="002060"/>
              </a:buClr>
              <a:buSzPts val="2400"/>
              <a:buFont typeface="Arial"/>
              <a:buChar char="•"/>
            </a:pPr>
            <a:r>
              <a:rPr b="0" i="0" lang="en-US" sz="2400" u="none" cap="none" strike="noStrike">
                <a:solidFill>
                  <a:srgbClr val="002060"/>
                </a:solidFill>
                <a:latin typeface="Calibri"/>
                <a:ea typeface="Calibri"/>
                <a:cs typeface="Calibri"/>
                <a:sym typeface="Calibri"/>
              </a:rPr>
              <a:t>Objectives</a:t>
            </a:r>
            <a:endParaRPr/>
          </a:p>
          <a:p>
            <a:pPr indent="-228600" lvl="0" marL="228600" marR="0" rtl="0" algn="l">
              <a:lnSpc>
                <a:spcPct val="90000"/>
              </a:lnSpc>
              <a:spcBef>
                <a:spcPts val="1000"/>
              </a:spcBef>
              <a:spcAft>
                <a:spcPts val="0"/>
              </a:spcAft>
              <a:buClr>
                <a:srgbClr val="002060"/>
              </a:buClr>
              <a:buSzPts val="2400"/>
              <a:buFont typeface="Arial"/>
              <a:buChar char="•"/>
            </a:pPr>
            <a:r>
              <a:rPr b="0" i="0" lang="en-US" sz="2400" u="none" cap="none" strike="noStrike">
                <a:solidFill>
                  <a:srgbClr val="002060"/>
                </a:solidFill>
                <a:latin typeface="Calibri"/>
                <a:ea typeface="Calibri"/>
                <a:cs typeface="Calibri"/>
                <a:sym typeface="Calibri"/>
              </a:rPr>
              <a:t>Proposed Framework</a:t>
            </a:r>
            <a:endParaRPr sz="2400"/>
          </a:p>
          <a:p>
            <a:pPr indent="-228600" lvl="0" marL="228600" marR="0" rtl="0" algn="l">
              <a:lnSpc>
                <a:spcPct val="90000"/>
              </a:lnSpc>
              <a:spcBef>
                <a:spcPts val="1000"/>
              </a:spcBef>
              <a:spcAft>
                <a:spcPts val="0"/>
              </a:spcAft>
              <a:buSzPts val="2400"/>
              <a:buChar char="•"/>
            </a:pPr>
            <a:r>
              <a:rPr lang="en-US" sz="2400"/>
              <a:t>Dataset Description</a:t>
            </a:r>
            <a:endParaRPr/>
          </a:p>
          <a:p>
            <a:pPr indent="-228600" lvl="0" marL="228600" marR="0" rtl="0" algn="l">
              <a:lnSpc>
                <a:spcPct val="90000"/>
              </a:lnSpc>
              <a:spcBef>
                <a:spcPts val="1000"/>
              </a:spcBef>
              <a:spcAft>
                <a:spcPts val="0"/>
              </a:spcAft>
              <a:buClr>
                <a:srgbClr val="002060"/>
              </a:buClr>
              <a:buSzPts val="2400"/>
              <a:buFont typeface="Arial"/>
              <a:buChar char="•"/>
            </a:pPr>
            <a:r>
              <a:rPr lang="en-US" sz="2400"/>
              <a:t>Results</a:t>
            </a:r>
            <a:endParaRPr/>
          </a:p>
          <a:p>
            <a:pPr indent="-2286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002060"/>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rgbClr val="002060"/>
              </a:solidFill>
              <a:latin typeface="Calibri"/>
              <a:ea typeface="Calibri"/>
              <a:cs typeface="Calibri"/>
              <a:sym typeface="Calibri"/>
            </a:endParaRPr>
          </a:p>
        </p:txBody>
      </p:sp>
      <p:sp>
        <p:nvSpPr>
          <p:cNvPr id="106" name="Google Shape;106;p2"/>
          <p:cNvSpPr txBox="1"/>
          <p:nvPr>
            <p:ph type="title"/>
          </p:nvPr>
        </p:nvSpPr>
        <p:spPr>
          <a:xfrm>
            <a:off x="838200" y="365125"/>
            <a:ext cx="10515600" cy="10445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0" i="0" lang="en-US" sz="4400" u="none">
                <a:solidFill>
                  <a:srgbClr val="002060"/>
                </a:solidFill>
                <a:latin typeface="Calibri"/>
                <a:ea typeface="Calibri"/>
                <a:cs typeface="Calibri"/>
                <a:sym typeface="Calibri"/>
              </a:rPr>
              <a:t>Content</a:t>
            </a:r>
            <a:endParaRPr/>
          </a:p>
        </p:txBody>
      </p:sp>
      <p:sp>
        <p:nvSpPr>
          <p:cNvPr id="107" name="Google Shape;107;p2"/>
          <p:cNvSpPr txBox="1"/>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08" name="Google Shape;108;p2"/>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09" name="Google Shape;109;p2"/>
          <p:cNvSpPr txBox="1"/>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838200" y="365125"/>
            <a:ext cx="9761537"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i="0" lang="en-US" sz="4400" u="none">
                <a:solidFill>
                  <a:srgbClr val="002060"/>
                </a:solidFill>
                <a:latin typeface="Calibri"/>
                <a:ea typeface="Calibri"/>
                <a:cs typeface="Calibri"/>
                <a:sym typeface="Calibri"/>
              </a:rPr>
              <a:t>Introduction</a:t>
            </a:r>
            <a:endParaRPr/>
          </a:p>
        </p:txBody>
      </p:sp>
      <p:sp>
        <p:nvSpPr>
          <p:cNvPr id="115" name="Google Shape;115;p3"/>
          <p:cNvSpPr txBox="1"/>
          <p:nvPr>
            <p:ph idx="1" type="body"/>
          </p:nvPr>
        </p:nvSpPr>
        <p:spPr>
          <a:xfrm>
            <a:off x="866400" y="1629675"/>
            <a:ext cx="10459200" cy="43512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Char char="•"/>
            </a:pPr>
            <a:r>
              <a:rPr lang="en-US">
                <a:solidFill>
                  <a:schemeClr val="dk1"/>
                </a:solidFill>
              </a:rPr>
              <a:t>The evolution of IoT necessitates unique antennas such as tuned multiple buck antennas to meet changing demands</a:t>
            </a:r>
            <a:endParaRPr>
              <a:solidFill>
                <a:schemeClr val="dk1"/>
              </a:solidFill>
            </a:endParaRPr>
          </a:p>
          <a:p>
            <a:pPr indent="0" lvl="0" marL="457200" rtl="0" algn="l">
              <a:spcBef>
                <a:spcPts val="0"/>
              </a:spcBef>
              <a:spcAft>
                <a:spcPts val="0"/>
              </a:spcAft>
              <a:buNone/>
            </a:pPr>
            <a:r>
              <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Machine learning (ML) is revolutionizing antenna design, leveraging its adaptability and power.</a:t>
            </a:r>
            <a:endParaRPr>
              <a:solidFill>
                <a:schemeClr val="dk1"/>
              </a:solidFill>
            </a:endParaRPr>
          </a:p>
          <a:p>
            <a:pPr indent="0" lvl="0" marL="457200" rtl="0" algn="l">
              <a:spcBef>
                <a:spcPts val="0"/>
              </a:spcBef>
              <a:spcAft>
                <a:spcPts val="0"/>
              </a:spcAft>
              <a:buNone/>
            </a:pPr>
            <a:r>
              <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Customized ML techniques offer precision and efficiency in automated antenna design processes</a:t>
            </a:r>
            <a:endParaRPr>
              <a:solidFill>
                <a:schemeClr val="dk1"/>
              </a:solidFill>
            </a:endParaRPr>
          </a:p>
          <a:p>
            <a:pPr indent="0" lvl="0" marL="457200" rtl="0" algn="l">
              <a:spcBef>
                <a:spcPts val="0"/>
              </a:spcBef>
              <a:spcAft>
                <a:spcPts val="0"/>
              </a:spcAft>
              <a:buNone/>
            </a:pPr>
            <a:r>
              <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Including various antennas like double T-shaped and slot-diff-fed circular antennas enhances the study's applicability in diverse IoT scenarios.</a:t>
            </a:r>
            <a:endParaRPr>
              <a:solidFill>
                <a:schemeClr val="dk1"/>
              </a:solidFill>
            </a:endParaRPr>
          </a:p>
          <a:p>
            <a:pPr indent="0" lvl="0" marL="457200" marR="0" rtl="0" algn="l">
              <a:lnSpc>
                <a:spcPct val="90000"/>
              </a:lnSpc>
              <a:spcBef>
                <a:spcPts val="0"/>
              </a:spcBef>
              <a:spcAft>
                <a:spcPts val="0"/>
              </a:spcAft>
              <a:buNone/>
            </a:pPr>
            <a:r>
              <a:t/>
            </a:r>
            <a:endParaRPr>
              <a:solidFill>
                <a:schemeClr val="dk1"/>
              </a:solidFill>
            </a:endParaRPr>
          </a:p>
        </p:txBody>
      </p:sp>
      <p:sp>
        <p:nvSpPr>
          <p:cNvPr id="116" name="Google Shape;116;p3"/>
          <p:cNvSpPr txBox="1"/>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8" name="Google Shape;118;p3"/>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idx="1" type="body"/>
          </p:nvPr>
        </p:nvSpPr>
        <p:spPr>
          <a:xfrm>
            <a:off x="1019700" y="1904838"/>
            <a:ext cx="10011900" cy="4439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lang="en-US" sz="2500"/>
              <a:t>The problem addressed in this paper is the optimization of single and dual-band antenna communication through machine learning (ML) techniques, including DNN, SVM, decision trees, and random forests. These methods aim to enhance antenna design by efficiently selecting parameters and predicting performance across diverse communication applications. The study conducts a comprehensive investigation and comparative assessment of these ML methods against outcomes from the CST Design Studio to validate their precision. Additionally, the paper explores double T-shaped antennas with single-band functionality and slot-diff-fed vias circular antennas with dual-band capability, broadening the investigation's scope to encompass a wider range of antenna designs and applications.</a:t>
            </a:r>
            <a:endParaRPr sz="2500"/>
          </a:p>
          <a:p>
            <a:pPr indent="0" lvl="0" marL="0" marR="0" rtl="0" algn="just">
              <a:lnSpc>
                <a:spcPct val="90000"/>
              </a:lnSpc>
              <a:spcBef>
                <a:spcPts val="0"/>
              </a:spcBef>
              <a:spcAft>
                <a:spcPts val="0"/>
              </a:spcAft>
              <a:buSzPts val="2800"/>
              <a:buNone/>
            </a:pPr>
            <a:r>
              <a:t/>
            </a:r>
            <a:endParaRPr sz="2500"/>
          </a:p>
        </p:txBody>
      </p:sp>
      <p:sp>
        <p:nvSpPr>
          <p:cNvPr id="124" name="Google Shape;124;p6"/>
          <p:cNvSpPr txBox="1"/>
          <p:nvPr>
            <p:ph type="title"/>
          </p:nvPr>
        </p:nvSpPr>
        <p:spPr>
          <a:xfrm>
            <a:off x="838200" y="365125"/>
            <a:ext cx="9779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i="0" lang="en-US" sz="4400" u="none">
                <a:solidFill>
                  <a:srgbClr val="002060"/>
                </a:solidFill>
                <a:latin typeface="Calibri"/>
                <a:ea typeface="Calibri"/>
                <a:cs typeface="Calibri"/>
                <a:sym typeface="Calibri"/>
              </a:rPr>
              <a:t>Problem Definition/Problem statement  </a:t>
            </a:r>
            <a:endParaRPr/>
          </a:p>
        </p:txBody>
      </p:sp>
      <p:sp>
        <p:nvSpPr>
          <p:cNvPr id="125" name="Google Shape;125;p6"/>
          <p:cNvSpPr txBox="1"/>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6" name="Google Shape;126;p6"/>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27" name="Google Shape;127;p6"/>
          <p:cNvSpPr txBox="1"/>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798550" y="151125"/>
            <a:ext cx="9761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i="0" lang="en-US" sz="4400" u="none">
                <a:solidFill>
                  <a:srgbClr val="002060"/>
                </a:solidFill>
                <a:latin typeface="Calibri"/>
                <a:ea typeface="Calibri"/>
                <a:cs typeface="Calibri"/>
                <a:sym typeface="Calibri"/>
              </a:rPr>
              <a:t>Literature Review</a:t>
            </a:r>
            <a:endParaRPr/>
          </a:p>
        </p:txBody>
      </p:sp>
      <p:sp>
        <p:nvSpPr>
          <p:cNvPr id="133" name="Google Shape;133;p5"/>
          <p:cNvSpPr txBox="1"/>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4" name="Google Shape;134;p5"/>
          <p:cNvSpPr txBox="1"/>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5" name="Google Shape;135;p5"/>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36" name="Google Shape;136;p5"/>
          <p:cNvSpPr txBox="1"/>
          <p:nvPr/>
        </p:nvSpPr>
        <p:spPr>
          <a:xfrm>
            <a:off x="534650" y="1378850"/>
            <a:ext cx="10665000" cy="46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1. Machine Learning Techniques for Double T-Shaped Monopole Antenna</a:t>
            </a:r>
            <a:endParaRPr b="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   Authors: Yashika Sharma, Hao Helen Zhang, and Hao Xin</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Proposes ML methods for automatic antenna design optimization, addressing IoT advancements. Develops new ML models,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reviews previous research, and aims to enhance scalability and efficiency in deep learning methods for antennas.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2. Applications of ML and DL in Antenna Design</a:t>
            </a:r>
            <a:endParaRPr b="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   Authors: Nayan Sarker, Prajoy Podder, M. Rubaiyat Hossain Mondal, Sakib Shahriar Shafin, and Joarder Kamruzzaman</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Surveys AI technologies for wireless communication antenna design optimization, focusing on ML/DL algorithms to expedite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design tasks. Discusses EM simulators, optimization techniques, and ML/DL's role in enhancing prediction accuracy and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computational efficiency.</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3. Antenna Design Optimization using M</a:t>
            </a:r>
            <a:r>
              <a:rPr b="1" lang="en-US" sz="1600">
                <a:solidFill>
                  <a:schemeClr val="dk1"/>
                </a:solidFill>
                <a:latin typeface="Calibri"/>
                <a:ea typeface="Calibri"/>
                <a:cs typeface="Calibri"/>
                <a:sym typeface="Calibri"/>
              </a:rPr>
              <a:t>L</a:t>
            </a:r>
            <a:endParaRPr b="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   Authors: Y. Rahmat-Samii and R. Mittra</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Reviews recent advancements in ML techniques for optimizing antenna designs, highlighting methodologies like support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vector machines and artificial neural networks. Identifies trends, challenges, and opportunities in ML-based antenna design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optimization.</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bf5762edcc_2_24"/>
          <p:cNvSpPr txBox="1"/>
          <p:nvPr>
            <p:ph type="title"/>
          </p:nvPr>
        </p:nvSpPr>
        <p:spPr>
          <a:xfrm>
            <a:off x="798550" y="151125"/>
            <a:ext cx="9761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i="0" lang="en-US" sz="4400" u="none">
                <a:solidFill>
                  <a:srgbClr val="002060"/>
                </a:solidFill>
                <a:latin typeface="Calibri"/>
                <a:ea typeface="Calibri"/>
                <a:cs typeface="Calibri"/>
                <a:sym typeface="Calibri"/>
              </a:rPr>
              <a:t>Literature Review</a:t>
            </a:r>
            <a:endParaRPr/>
          </a:p>
        </p:txBody>
      </p:sp>
      <p:sp>
        <p:nvSpPr>
          <p:cNvPr id="142" name="Google Shape;142;g2bf5762edcc_2_24"/>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43" name="Google Shape;143;g2bf5762edcc_2_24"/>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4" name="Google Shape;144;g2bf5762edcc_2_24"/>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45" name="Google Shape;145;g2bf5762edcc_2_24"/>
          <p:cNvSpPr txBox="1"/>
          <p:nvPr/>
        </p:nvSpPr>
        <p:spPr>
          <a:xfrm>
            <a:off x="562625" y="1408325"/>
            <a:ext cx="11490600" cy="49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4. Optimization of Conformal Antenna Arrays with ML</a:t>
            </a:r>
            <a:endParaRPr b="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   Authors: R. P. Torres and L. S. Coelho</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Explores ML techniques like genetic algorithms and neural networks for optimizing conformal antenna arrays. Demonstrates ML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algorithms' effectiveness in improving arrays' performance for wireless communication applications.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5. ML-Based Optimization of Dielectric Resonator Antennas</a:t>
            </a:r>
            <a:endParaRPr b="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   Authors: M. A. Abdalla and S. K. Podilchak</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Utilizes artificial neural networks to optimize dielectric resonator antennas, enhancing performance. Presents a novel ML-based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method for achieving optimized designs of dielectric resonator antennas.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6. Multi-objective Optimization of Patch Antenna Arrays with ML</a:t>
            </a:r>
            <a:endParaRPr b="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   Authors: A. G. Panagopoulos and K. D. Kaklamani</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Focuses on patch antenna arrays, exploring multi-objective optimization using ML algorithms. Evaluates techniques like particle swarm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optimization and genetic algorithms for efficient designs of patch antenna arrays.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7. Deep Reinforcement Learning for Antenna Optimization </a:t>
            </a:r>
            <a:endParaRPr b="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   Authors: S. Chen and X. Tan</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Introduces deep reinforcement learning (DRL) for antenna design optimization. Combines DRL algorithms with electromagnetic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  simulations for automatic discovery of optimal antenna configurations, demonstrating superior performance and efficiency compared to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traditional methods.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idx="1" type="body"/>
          </p:nvPr>
        </p:nvSpPr>
        <p:spPr>
          <a:xfrm>
            <a:off x="656250" y="1822850"/>
            <a:ext cx="5490900" cy="3871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rPr lang="en-US" sz="2500"/>
              <a:t>The project explores machine learning (ML) techniques—DNN, SVM, decision trees, and random forests—to optimize single and dual-band antenna communication, enhancing design across various applications. ML outcomes are compared to CST results for precision validation. The study includes double T-shaped and slot-diff-fed vias circular antennas, expanding design investigation.</a:t>
            </a:r>
            <a:endParaRPr sz="2500"/>
          </a:p>
          <a:p>
            <a:pPr indent="0" lvl="0" marL="0" marR="0" rtl="0" algn="l">
              <a:lnSpc>
                <a:spcPct val="90000"/>
              </a:lnSpc>
              <a:spcBef>
                <a:spcPts val="1000"/>
              </a:spcBef>
              <a:spcAft>
                <a:spcPts val="0"/>
              </a:spcAft>
              <a:buClr>
                <a:schemeClr val="dk1"/>
              </a:buClr>
              <a:buSzPts val="2800"/>
              <a:buFont typeface="Arial"/>
              <a:buNone/>
            </a:pPr>
            <a:r>
              <a:t/>
            </a:r>
            <a:endParaRPr b="0" i="0" sz="2700" u="none">
              <a:solidFill>
                <a:srgbClr val="002060"/>
              </a:solidFill>
              <a:latin typeface="Calibri"/>
              <a:ea typeface="Calibri"/>
              <a:cs typeface="Calibri"/>
              <a:sym typeface="Calibri"/>
            </a:endParaRPr>
          </a:p>
        </p:txBody>
      </p:sp>
      <p:sp>
        <p:nvSpPr>
          <p:cNvPr id="151" name="Google Shape;151;p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i="0" lang="en-US" sz="4400" u="none">
                <a:solidFill>
                  <a:srgbClr val="002060"/>
                </a:solidFill>
                <a:latin typeface="Calibri"/>
                <a:ea typeface="Calibri"/>
                <a:cs typeface="Calibri"/>
                <a:sym typeface="Calibri"/>
              </a:rPr>
              <a:t>Objective</a:t>
            </a:r>
            <a:r>
              <a:rPr b="1" lang="en-US"/>
              <a:t>s</a:t>
            </a:r>
            <a:r>
              <a:rPr b="1" i="0" lang="en-US" sz="4400" u="none">
                <a:solidFill>
                  <a:srgbClr val="002060"/>
                </a:solidFill>
                <a:latin typeface="Calibri"/>
                <a:ea typeface="Calibri"/>
                <a:cs typeface="Calibri"/>
                <a:sym typeface="Calibri"/>
              </a:rPr>
              <a:t> of the Project </a:t>
            </a:r>
            <a:endParaRPr/>
          </a:p>
        </p:txBody>
      </p:sp>
      <p:sp>
        <p:nvSpPr>
          <p:cNvPr id="152" name="Google Shape;152;p8"/>
          <p:cNvSpPr txBox="1"/>
          <p:nvPr/>
        </p:nvSpPr>
        <p:spPr>
          <a:xfrm>
            <a:off x="266700" y="6557962"/>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53" name="Google Shape;153;p8"/>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154" name="Google Shape;154;p8"/>
          <p:cNvSpPr txBox="1"/>
          <p:nvPr/>
        </p:nvSpPr>
        <p:spPr>
          <a:xfrm>
            <a:off x="9629775" y="6492875"/>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55" name="Google Shape;155;p8"/>
          <p:cNvPicPr preferRelativeResize="0"/>
          <p:nvPr/>
        </p:nvPicPr>
        <p:blipFill>
          <a:blip r:embed="rId3">
            <a:alphaModFix/>
          </a:blip>
          <a:stretch>
            <a:fillRect/>
          </a:stretch>
        </p:blipFill>
        <p:spPr>
          <a:xfrm>
            <a:off x="6968163" y="3935225"/>
            <a:ext cx="2544877" cy="2399450"/>
          </a:xfrm>
          <a:prstGeom prst="rect">
            <a:avLst/>
          </a:prstGeom>
          <a:noFill/>
          <a:ln>
            <a:noFill/>
          </a:ln>
        </p:spPr>
      </p:pic>
      <p:pic>
        <p:nvPicPr>
          <p:cNvPr id="156" name="Google Shape;156;p8"/>
          <p:cNvPicPr preferRelativeResize="0"/>
          <p:nvPr/>
        </p:nvPicPr>
        <p:blipFill>
          <a:blip r:embed="rId4">
            <a:alphaModFix/>
          </a:blip>
          <a:stretch>
            <a:fillRect/>
          </a:stretch>
        </p:blipFill>
        <p:spPr>
          <a:xfrm>
            <a:off x="6750200" y="1377600"/>
            <a:ext cx="2980809" cy="2399450"/>
          </a:xfrm>
          <a:prstGeom prst="rect">
            <a:avLst/>
          </a:prstGeom>
          <a:noFill/>
          <a:ln>
            <a:noFill/>
          </a:ln>
        </p:spPr>
      </p:pic>
      <p:sp>
        <p:nvSpPr>
          <p:cNvPr id="157" name="Google Shape;157;p8"/>
          <p:cNvSpPr txBox="1"/>
          <p:nvPr/>
        </p:nvSpPr>
        <p:spPr>
          <a:xfrm>
            <a:off x="9982200" y="2381225"/>
            <a:ext cx="2209800" cy="8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Double T-shaped antenna</a:t>
            </a:r>
            <a:endParaRPr sz="1900">
              <a:solidFill>
                <a:schemeClr val="dk1"/>
              </a:solidFill>
              <a:latin typeface="Calibri"/>
              <a:ea typeface="Calibri"/>
              <a:cs typeface="Calibri"/>
              <a:sym typeface="Calibri"/>
            </a:endParaRPr>
          </a:p>
        </p:txBody>
      </p:sp>
      <p:sp>
        <p:nvSpPr>
          <p:cNvPr id="158" name="Google Shape;158;p8"/>
          <p:cNvSpPr txBox="1"/>
          <p:nvPr/>
        </p:nvSpPr>
        <p:spPr>
          <a:xfrm>
            <a:off x="9982200" y="4715100"/>
            <a:ext cx="2209800" cy="8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Slot-diff-fed vias circular antenna</a:t>
            </a:r>
            <a:endParaRPr sz="1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838200" y="365125"/>
            <a:ext cx="9761537"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i="0" lang="en-US" sz="4400" u="none">
                <a:solidFill>
                  <a:srgbClr val="002060"/>
                </a:solidFill>
                <a:latin typeface="Calibri"/>
                <a:ea typeface="Calibri"/>
                <a:cs typeface="Calibri"/>
                <a:sym typeface="Calibri"/>
              </a:rPr>
              <a:t>Proposed Framework/Methodology   </a:t>
            </a:r>
            <a:endParaRPr/>
          </a:p>
        </p:txBody>
      </p:sp>
      <p:sp>
        <p:nvSpPr>
          <p:cNvPr id="164" name="Google Shape;164;p9"/>
          <p:cNvSpPr txBox="1"/>
          <p:nvPr>
            <p:ph idx="1" type="body"/>
          </p:nvPr>
        </p:nvSpPr>
        <p:spPr>
          <a:xfrm>
            <a:off x="452437" y="1722437"/>
            <a:ext cx="11134725" cy="4208462"/>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1200"/>
              </a:spcBef>
              <a:spcAft>
                <a:spcPts val="0"/>
              </a:spcAft>
              <a:buSzPts val="2000"/>
              <a:buChar char="•"/>
            </a:pPr>
            <a:r>
              <a:rPr b="1" lang="en-US" sz="2000"/>
              <a:t>Antenna Design Process: The design process utilizes CST Microwave Studio for electromagnetic simulation, incorporating parameters such as antenna geometry, substrate material selection, and feeding mechanism. Optimization techniques are employed to fine-tune antenna dimensions, substrate properties, and feeding parameters for optimal performance across desired frequency bands. Simulation results are analyzed to evaluate performance metrics like impedance matching, radiation pattern, and gain, ensuring alignment with theoretical expectations.</a:t>
            </a:r>
            <a:endParaRPr b="1" sz="2000"/>
          </a:p>
          <a:p>
            <a:pPr indent="-355600" lvl="0" marL="457200" rtl="0" algn="just">
              <a:lnSpc>
                <a:spcPct val="100000"/>
              </a:lnSpc>
              <a:spcBef>
                <a:spcPts val="1200"/>
              </a:spcBef>
              <a:spcAft>
                <a:spcPts val="0"/>
              </a:spcAft>
              <a:buSzPts val="2000"/>
              <a:buChar char="•"/>
            </a:pPr>
            <a:r>
              <a:rPr b="1" lang="en-US" sz="2000"/>
              <a:t>Figure of Merit (FOM) Calculation: The Figure of Merit (FOM) is defined as the sum of absolute values of the reflection coefficient (S11/S12) within specific frequency bands. It is calculated mathematically using frequency points falling within the bands of interest. Design parameters such as antenna dimensions are considered input variables, while FOM serves as the output or response variable. Sensitivity analysis assesses the design's robustness to environmental variations or manufacturing tolerances within defined parameter ranges.</a:t>
            </a:r>
            <a:endParaRPr b="1" sz="2000"/>
          </a:p>
          <a:p>
            <a:pPr indent="0" lvl="0" marL="457200" marR="0" rtl="0" algn="just">
              <a:lnSpc>
                <a:spcPct val="100000"/>
              </a:lnSpc>
              <a:spcBef>
                <a:spcPts val="1200"/>
              </a:spcBef>
              <a:spcAft>
                <a:spcPts val="0"/>
              </a:spcAft>
              <a:buNone/>
            </a:pPr>
            <a:r>
              <a:t/>
            </a:r>
            <a:endParaRPr b="1" sz="2000"/>
          </a:p>
        </p:txBody>
      </p:sp>
      <p:sp>
        <p:nvSpPr>
          <p:cNvPr id="165" name="Google Shape;165;p9"/>
          <p:cNvSpPr txBox="1"/>
          <p:nvPr/>
        </p:nvSpPr>
        <p:spPr>
          <a:xfrm>
            <a:off x="266700" y="6518275"/>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66" name="Google Shape;166;p9"/>
          <p:cNvSpPr txBox="1"/>
          <p:nvPr/>
        </p:nvSpPr>
        <p:spPr>
          <a:xfrm>
            <a:off x="9607550" y="6453187"/>
            <a:ext cx="19796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7" name="Google Shape;167;p9"/>
          <p:cNvSpPr txBox="1"/>
          <p:nvPr/>
        </p:nvSpPr>
        <p:spPr>
          <a:xfrm>
            <a:off x="2859087"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d1576ec5c7_0_26"/>
          <p:cNvSpPr txBox="1"/>
          <p:nvPr>
            <p:ph type="title"/>
          </p:nvPr>
        </p:nvSpPr>
        <p:spPr>
          <a:xfrm>
            <a:off x="852200" y="267150"/>
            <a:ext cx="9761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Calibri"/>
              <a:buNone/>
            </a:pPr>
            <a:r>
              <a:rPr b="1" i="0" lang="en-US" sz="4400" u="none">
                <a:solidFill>
                  <a:srgbClr val="002060"/>
                </a:solidFill>
                <a:latin typeface="Calibri"/>
                <a:ea typeface="Calibri"/>
                <a:cs typeface="Calibri"/>
                <a:sym typeface="Calibri"/>
              </a:rPr>
              <a:t>Proposed Framework/Methodology   </a:t>
            </a:r>
            <a:endParaRPr/>
          </a:p>
        </p:txBody>
      </p:sp>
      <p:sp>
        <p:nvSpPr>
          <p:cNvPr id="174" name="Google Shape;174;g2d1576ec5c7_0_26"/>
          <p:cNvSpPr txBox="1"/>
          <p:nvPr>
            <p:ph idx="1" type="body"/>
          </p:nvPr>
        </p:nvSpPr>
        <p:spPr>
          <a:xfrm>
            <a:off x="452450" y="1512474"/>
            <a:ext cx="11134800" cy="4730700"/>
          </a:xfrm>
          <a:prstGeom prst="rect">
            <a:avLst/>
          </a:prstGeom>
          <a:noFill/>
          <a:ln>
            <a:noFill/>
          </a:ln>
        </p:spPr>
        <p:txBody>
          <a:bodyPr anchorCtr="0" anchor="t" bIns="45700" lIns="91425" spcFirstLastPara="1" rIns="91425" wrap="square" tIns="45700">
            <a:noAutofit/>
          </a:bodyPr>
          <a:lstStyle/>
          <a:p>
            <a:pPr indent="0" lvl="0" marL="457200" rtl="0" algn="just">
              <a:lnSpc>
                <a:spcPct val="100000"/>
              </a:lnSpc>
              <a:spcBef>
                <a:spcPts val="1200"/>
              </a:spcBef>
              <a:spcAft>
                <a:spcPts val="0"/>
              </a:spcAft>
              <a:buNone/>
            </a:pPr>
            <a:r>
              <a:rPr b="1" lang="en-US" sz="2300"/>
              <a:t>Algorithm Used</a:t>
            </a:r>
            <a:endParaRPr b="1" sz="2000"/>
          </a:p>
          <a:p>
            <a:pPr indent="0" lvl="0" marL="457200" rtl="0" algn="just">
              <a:lnSpc>
                <a:spcPct val="100000"/>
              </a:lnSpc>
              <a:spcBef>
                <a:spcPts val="1200"/>
              </a:spcBef>
              <a:spcAft>
                <a:spcPts val="0"/>
              </a:spcAft>
              <a:buNone/>
            </a:pPr>
            <a:r>
              <a:rPr b="1" lang="en-US" sz="1900"/>
              <a:t>1. </a:t>
            </a:r>
            <a:r>
              <a:rPr b="1" lang="en-US" sz="1900"/>
              <a:t>Linear Regression: Models the relationship between dependent and independent variables using   a linear equation. In antenna design, predicts performance metrics based on antenna parameters.</a:t>
            </a:r>
            <a:endParaRPr b="1" sz="1900"/>
          </a:p>
          <a:p>
            <a:pPr indent="0" lvl="0" marL="457200" rtl="0" algn="just">
              <a:lnSpc>
                <a:spcPct val="100000"/>
              </a:lnSpc>
              <a:spcBef>
                <a:spcPts val="1200"/>
              </a:spcBef>
              <a:spcAft>
                <a:spcPts val="0"/>
              </a:spcAft>
              <a:buNone/>
            </a:pPr>
            <a:r>
              <a:rPr b="1" lang="en-US" sz="1900"/>
              <a:t>2. Ridge Regression: Handles multicollinearity by adding a penalty term to the least squares regression. Useful in antenna optimization to prevent overfitting.</a:t>
            </a:r>
            <a:endParaRPr b="1" sz="1900"/>
          </a:p>
          <a:p>
            <a:pPr indent="0" lvl="0" marL="457200" rtl="0" algn="just">
              <a:lnSpc>
                <a:spcPct val="100000"/>
              </a:lnSpc>
              <a:spcBef>
                <a:spcPts val="1200"/>
              </a:spcBef>
              <a:spcAft>
                <a:spcPts val="0"/>
              </a:spcAft>
              <a:buNone/>
            </a:pPr>
            <a:r>
              <a:rPr b="1" lang="en-US" sz="1900"/>
              <a:t>3. Support Vector Machines (SVM): Finds hyperplane maximizing margin between classes. Applicable in antenna design to classify different configurations based on parameters.</a:t>
            </a:r>
            <a:endParaRPr b="1" sz="1900"/>
          </a:p>
          <a:p>
            <a:pPr indent="0" lvl="0" marL="457200" rtl="0" algn="just">
              <a:lnSpc>
                <a:spcPct val="100000"/>
              </a:lnSpc>
              <a:spcBef>
                <a:spcPts val="1200"/>
              </a:spcBef>
              <a:spcAft>
                <a:spcPts val="0"/>
              </a:spcAft>
              <a:buNone/>
            </a:pPr>
            <a:r>
              <a:rPr b="1" lang="en-US" sz="1900"/>
              <a:t>4. Decision Trees: Non-parametric method creating simple decision rules for classification or regression tasks. Useful in antenna design for decision-making based on antenna parameters.</a:t>
            </a:r>
            <a:endParaRPr b="1" sz="1900"/>
          </a:p>
          <a:p>
            <a:pPr indent="0" lvl="0" marL="457200" rtl="0" algn="just">
              <a:lnSpc>
                <a:spcPct val="100000"/>
              </a:lnSpc>
              <a:spcBef>
                <a:spcPts val="1200"/>
              </a:spcBef>
              <a:spcAft>
                <a:spcPts val="0"/>
              </a:spcAft>
              <a:buNone/>
            </a:pPr>
            <a:r>
              <a:rPr b="1" lang="en-US" sz="1900"/>
              <a:t>5. Random Forest Regressor: Meta-estimator improving predictive accuracy by averaging decision tree regression on dataset sub-samples.</a:t>
            </a:r>
            <a:endParaRPr b="1" sz="1900"/>
          </a:p>
          <a:p>
            <a:pPr indent="0" lvl="0" marL="457200" rtl="0" algn="just">
              <a:lnSpc>
                <a:spcPct val="100000"/>
              </a:lnSpc>
              <a:spcBef>
                <a:spcPts val="1200"/>
              </a:spcBef>
              <a:spcAft>
                <a:spcPts val="0"/>
              </a:spcAft>
              <a:buNone/>
            </a:pPr>
            <a:r>
              <a:rPr b="1" lang="en-US" sz="1900"/>
              <a:t>6. Deep Neural Networks (DNN): Composed of multiple layers of neurons, used in antenna design to predict performance metrics based on parameters</a:t>
            </a:r>
            <a:endParaRPr b="1" sz="1900"/>
          </a:p>
          <a:p>
            <a:pPr indent="0" lvl="0" marL="457200" marR="0" rtl="0" algn="just">
              <a:lnSpc>
                <a:spcPct val="100000"/>
              </a:lnSpc>
              <a:spcBef>
                <a:spcPts val="1200"/>
              </a:spcBef>
              <a:spcAft>
                <a:spcPts val="0"/>
              </a:spcAft>
              <a:buNone/>
            </a:pPr>
            <a:r>
              <a:t/>
            </a:r>
            <a:endParaRPr b="1" sz="2100"/>
          </a:p>
        </p:txBody>
      </p:sp>
      <p:sp>
        <p:nvSpPr>
          <p:cNvPr id="175" name="Google Shape;175;g2d1576ec5c7_0_26"/>
          <p:cNvSpPr txBox="1"/>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76" name="Google Shape;176;g2d1576ec5c7_0_26"/>
          <p:cNvSpPr txBox="1"/>
          <p:nvPr/>
        </p:nvSpPr>
        <p:spPr>
          <a:xfrm>
            <a:off x="9607550" y="6453187"/>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7" name="Google Shape;177;g2d1576ec5c7_0_26"/>
          <p:cNvSpPr txBox="1"/>
          <p:nvPr/>
        </p:nvSpPr>
        <p:spPr>
          <a:xfrm>
            <a:off x="2859087"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Georgia"/>
              <a:buNone/>
            </a:pPr>
            <a:r>
              <a:rPr b="0" i="0" lang="en-US" sz="14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2020-01-15T07:35:03Z</dcterms:created>
  <dc:creator>Amit Agrawal</dc:creator>
</cp:coreProperties>
</file>