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Open Sans"/>
      <p:regular r:id="rId29"/>
      <p:bold r:id="rId30"/>
      <p:italic r:id="rId31"/>
      <p:boldItalic r:id="rId32"/>
    </p:embeddedFont>
    <p:embeddedFont>
      <p:font typeface="Space Grotesk"/>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5" roundtripDataSignature="AMtx7mjnshcMTFoo3BfvdPuLz6EPe6J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6CAAC6-E2B0-4E26-8341-C4398E637622}">
  <a:tblStyle styleId="{D06CAAC6-E2B0-4E26-8341-C4398E6376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33" Type="http://schemas.openxmlformats.org/officeDocument/2006/relationships/font" Target="fonts/SpaceGrotesk-regular.fntdata"/><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SpaceGrotesk-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533400" y="763587"/>
            <a:ext cx="6702425"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7"/>
            <a:ext cx="6216650" cy="45243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371850" cy="5016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398962" y="0"/>
            <a:ext cx="3371850" cy="50165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9555162"/>
            <a:ext cx="3371850" cy="50165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b4b04a41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g1b4b04a41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4b04a417b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g1b4b04a417b_0_9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 name="Google Shape;49;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3c4f071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 name="Google Shape;59;g1a3c4f07153_0_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3c4f071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g1a3c4f07153_0_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3c4f0715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4" name="Google Shape;74;g1a3c4f07153_0_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2" name="Shape 22"/>
        <p:cNvGrpSpPr/>
        <p:nvPr/>
      </p:nvGrpSpPr>
      <p:grpSpPr>
        <a:xfrm>
          <a:off x="0" y="0"/>
          <a:ext cx="0" cy="0"/>
          <a:chOff x="0" y="0"/>
          <a:chExt cx="0" cy="0"/>
        </a:xfrm>
      </p:grpSpPr>
      <p:sp>
        <p:nvSpPr>
          <p:cNvPr id="23" name="Google Shape;23;p24"/>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24"/>
          <p:cNvSpPr txBox="1"/>
          <p:nvPr>
            <p:ph idx="1" type="subTitle"/>
          </p:nvPr>
        </p:nvSpPr>
        <p:spPr>
          <a:xfrm>
            <a:off x="1371600" y="3886200"/>
            <a:ext cx="6400800" cy="1752600"/>
          </a:xfrm>
          <a:prstGeom prst="rect">
            <a:avLst/>
          </a:prstGeom>
          <a:noFill/>
          <a:ln>
            <a:noFill/>
          </a:ln>
        </p:spPr>
        <p:txBody>
          <a:bodyPr anchorCtr="0" anchor="t" bIns="0" lIns="0" spcFirstLastPara="1" rIns="0" wrap="square" tIns="12425">
            <a:noAutofit/>
          </a:bodyPr>
          <a:lstStyle>
            <a:lvl1pPr lvl="0" algn="l">
              <a:lnSpc>
                <a:spcPct val="93000"/>
              </a:lnSpc>
              <a:spcBef>
                <a:spcPts val="1400"/>
              </a:spcBef>
              <a:spcAft>
                <a:spcPts val="0"/>
              </a:spcAft>
              <a:buSzPts val="1400"/>
              <a:buNone/>
              <a:defRPr/>
            </a:lvl1pPr>
            <a:lvl2pPr lvl="1" algn="l">
              <a:lnSpc>
                <a:spcPct val="93000"/>
              </a:lnSpc>
              <a:spcBef>
                <a:spcPts val="1100"/>
              </a:spcBef>
              <a:spcAft>
                <a:spcPts val="0"/>
              </a:spcAft>
              <a:buSzPts val="1400"/>
              <a:buNone/>
              <a:defRPr/>
            </a:lvl2pPr>
            <a:lvl3pPr lvl="2" algn="l">
              <a:lnSpc>
                <a:spcPct val="93000"/>
              </a:lnSpc>
              <a:spcBef>
                <a:spcPts val="800"/>
              </a:spcBef>
              <a:spcAft>
                <a:spcPts val="0"/>
              </a:spcAft>
              <a:buSzPts val="1400"/>
              <a:buNone/>
              <a:defRPr/>
            </a:lvl3pPr>
            <a:lvl4pPr lvl="3" algn="l">
              <a:lnSpc>
                <a:spcPct val="93000"/>
              </a:lnSpc>
              <a:spcBef>
                <a:spcPts val="5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5" name="Google Shape;25;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6" name="Google Shape;26;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7" name="Google Shape;27;p24"/>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695D46"/>
                </a:solidFill>
                <a:latin typeface="Open Sans"/>
                <a:ea typeface="Open Sans"/>
                <a:cs typeface="Open Sans"/>
                <a:sym typeface="Open Sans"/>
              </a:defRPr>
            </a:lvl1pPr>
            <a:lvl2pPr indent="0" lvl="1" marL="0" algn="r">
              <a:lnSpc>
                <a:spcPct val="100000"/>
              </a:lnSpc>
              <a:spcBef>
                <a:spcPts val="0"/>
              </a:spcBef>
              <a:spcAft>
                <a:spcPts val="0"/>
              </a:spcAft>
              <a:buNone/>
              <a:defRPr sz="1000">
                <a:solidFill>
                  <a:srgbClr val="695D46"/>
                </a:solidFill>
                <a:latin typeface="Open Sans"/>
                <a:ea typeface="Open Sans"/>
                <a:cs typeface="Open Sans"/>
                <a:sym typeface="Open Sans"/>
              </a:defRPr>
            </a:lvl2pPr>
            <a:lvl3pPr indent="0" lvl="2" marL="0" algn="r">
              <a:lnSpc>
                <a:spcPct val="100000"/>
              </a:lnSpc>
              <a:spcBef>
                <a:spcPts val="0"/>
              </a:spcBef>
              <a:spcAft>
                <a:spcPts val="0"/>
              </a:spcAft>
              <a:buNone/>
              <a:defRPr sz="1000">
                <a:solidFill>
                  <a:srgbClr val="695D46"/>
                </a:solidFill>
                <a:latin typeface="Open Sans"/>
                <a:ea typeface="Open Sans"/>
                <a:cs typeface="Open Sans"/>
                <a:sym typeface="Open Sans"/>
              </a:defRPr>
            </a:lvl3pPr>
            <a:lvl4pPr indent="0" lvl="3" marL="0" algn="r">
              <a:lnSpc>
                <a:spcPct val="100000"/>
              </a:lnSpc>
              <a:spcBef>
                <a:spcPts val="0"/>
              </a:spcBef>
              <a:spcAft>
                <a:spcPts val="0"/>
              </a:spcAft>
              <a:buNone/>
              <a:defRPr sz="1000">
                <a:solidFill>
                  <a:srgbClr val="695D46"/>
                </a:solidFill>
                <a:latin typeface="Open Sans"/>
                <a:ea typeface="Open Sans"/>
                <a:cs typeface="Open Sans"/>
                <a:sym typeface="Open Sans"/>
              </a:defRPr>
            </a:lvl4pPr>
            <a:lvl5pPr indent="0" lvl="4" marL="0" algn="r">
              <a:lnSpc>
                <a:spcPct val="100000"/>
              </a:lnSpc>
              <a:spcBef>
                <a:spcPts val="0"/>
              </a:spcBef>
              <a:spcAft>
                <a:spcPts val="0"/>
              </a:spcAft>
              <a:buNone/>
              <a:defRPr sz="1000">
                <a:solidFill>
                  <a:srgbClr val="695D46"/>
                </a:solidFill>
                <a:latin typeface="Open Sans"/>
                <a:ea typeface="Open Sans"/>
                <a:cs typeface="Open Sans"/>
                <a:sym typeface="Open Sans"/>
              </a:defRPr>
            </a:lvl5pPr>
            <a:lvl6pPr indent="0" lvl="5" marL="0" algn="r">
              <a:lnSpc>
                <a:spcPct val="100000"/>
              </a:lnSpc>
              <a:spcBef>
                <a:spcPts val="0"/>
              </a:spcBef>
              <a:spcAft>
                <a:spcPts val="0"/>
              </a:spcAft>
              <a:buNone/>
              <a:defRPr sz="1000">
                <a:solidFill>
                  <a:srgbClr val="695D46"/>
                </a:solidFill>
                <a:latin typeface="Open Sans"/>
                <a:ea typeface="Open Sans"/>
                <a:cs typeface="Open Sans"/>
                <a:sym typeface="Open Sans"/>
              </a:defRPr>
            </a:lvl6pPr>
            <a:lvl7pPr indent="0" lvl="6" marL="0" algn="r">
              <a:lnSpc>
                <a:spcPct val="100000"/>
              </a:lnSpc>
              <a:spcBef>
                <a:spcPts val="0"/>
              </a:spcBef>
              <a:spcAft>
                <a:spcPts val="0"/>
              </a:spcAft>
              <a:buNone/>
              <a:defRPr sz="1000">
                <a:solidFill>
                  <a:srgbClr val="695D46"/>
                </a:solidFill>
                <a:latin typeface="Open Sans"/>
                <a:ea typeface="Open Sans"/>
                <a:cs typeface="Open Sans"/>
                <a:sym typeface="Open Sans"/>
              </a:defRPr>
            </a:lvl7pPr>
            <a:lvl8pPr indent="0" lvl="7" marL="0" algn="r">
              <a:lnSpc>
                <a:spcPct val="100000"/>
              </a:lnSpc>
              <a:spcBef>
                <a:spcPts val="0"/>
              </a:spcBef>
              <a:spcAft>
                <a:spcPts val="0"/>
              </a:spcAft>
              <a:buNone/>
              <a:defRPr sz="1000">
                <a:solidFill>
                  <a:srgbClr val="695D46"/>
                </a:solidFill>
                <a:latin typeface="Open Sans"/>
                <a:ea typeface="Open Sans"/>
                <a:cs typeface="Open Sans"/>
                <a:sym typeface="Open Sans"/>
              </a:defRPr>
            </a:lvl8pPr>
            <a:lvl9pPr indent="0" lvl="8" marL="0" algn="r">
              <a:lnSpc>
                <a:spcPct val="100000"/>
              </a:lnSpc>
              <a:spcBef>
                <a:spcPts val="0"/>
              </a:spcBef>
              <a:spcAft>
                <a:spcPts val="0"/>
              </a:spcAft>
              <a:buNone/>
              <a:defRPr sz="1000">
                <a:solidFill>
                  <a:srgbClr val="695D46"/>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2" name="Shape 32"/>
        <p:cNvGrpSpPr/>
        <p:nvPr/>
      </p:nvGrpSpPr>
      <p:grpSpPr>
        <a:xfrm>
          <a:off x="0" y="0"/>
          <a:ext cx="0" cy="0"/>
          <a:chOff x="0" y="0"/>
          <a:chExt cx="0" cy="0"/>
        </a:xfrm>
      </p:grpSpPr>
      <p:sp>
        <p:nvSpPr>
          <p:cNvPr id="33" name="Google Shape;33;p26"/>
          <p:cNvSpPr txBox="1"/>
          <p:nvPr>
            <p:ph type="title"/>
          </p:nvPr>
        </p:nvSpPr>
        <p:spPr>
          <a:xfrm>
            <a:off x="311150" y="444500"/>
            <a:ext cx="8518525" cy="704850"/>
          </a:xfrm>
          <a:prstGeom prst="rect">
            <a:avLst/>
          </a:prstGeom>
          <a:noFill/>
          <a:ln>
            <a:noFill/>
          </a:ln>
        </p:spPr>
        <p:txBody>
          <a:bodyPr anchorCtr="0" anchor="t" bIns="91425" lIns="91425" spcFirstLastPara="1" rIns="91425" wrap="square" tIns="9142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4" name="Google Shape;34;p26"/>
          <p:cNvSpPr txBox="1"/>
          <p:nvPr>
            <p:ph idx="1" type="body"/>
          </p:nvPr>
        </p:nvSpPr>
        <p:spPr>
          <a:xfrm>
            <a:off x="311150" y="1266825"/>
            <a:ext cx="8518525" cy="3300412"/>
          </a:xfrm>
          <a:prstGeom prst="rect">
            <a:avLst/>
          </a:prstGeom>
          <a:noFill/>
          <a:ln>
            <a:noFill/>
          </a:ln>
        </p:spPr>
        <p:txBody>
          <a:bodyPr anchorCtr="0" anchor="t" bIns="91425" lIns="91425" spcFirstLastPara="1" rIns="91425" wrap="square" tIns="91425">
            <a:noAutofit/>
          </a:bodyPr>
          <a:lstStyle>
            <a:lvl1pPr indent="-228600" lvl="0" marL="457200" algn="l">
              <a:lnSpc>
                <a:spcPct val="93000"/>
              </a:lnSpc>
              <a:spcBef>
                <a:spcPts val="1400"/>
              </a:spcBef>
              <a:spcAft>
                <a:spcPts val="0"/>
              </a:spcAft>
              <a:buSzPts val="1400"/>
              <a:buNone/>
              <a:defRPr/>
            </a:lvl1pPr>
            <a:lvl2pPr indent="-228600" lvl="1" marL="914400" algn="l">
              <a:lnSpc>
                <a:spcPct val="93000"/>
              </a:lnSpc>
              <a:spcBef>
                <a:spcPts val="1100"/>
              </a:spcBef>
              <a:spcAft>
                <a:spcPts val="0"/>
              </a:spcAft>
              <a:buSzPts val="1400"/>
              <a:buNone/>
              <a:defRPr/>
            </a:lvl2pPr>
            <a:lvl3pPr indent="-228600" lvl="2" marL="1371600" algn="l">
              <a:lnSpc>
                <a:spcPct val="93000"/>
              </a:lnSpc>
              <a:spcBef>
                <a:spcPts val="800"/>
              </a:spcBef>
              <a:spcAft>
                <a:spcPts val="0"/>
              </a:spcAft>
              <a:buSzPts val="1400"/>
              <a:buNone/>
              <a:defRPr/>
            </a:lvl3pPr>
            <a:lvl4pPr indent="-228600" lvl="3" marL="1828800" algn="l">
              <a:lnSpc>
                <a:spcPct val="93000"/>
              </a:lnSpc>
              <a:spcBef>
                <a:spcPts val="500"/>
              </a:spcBef>
              <a:spcAft>
                <a:spcPts val="0"/>
              </a:spcAft>
              <a:buSzPts val="1400"/>
              <a:buNone/>
              <a:defRPr/>
            </a:lvl4pPr>
            <a:lvl5pPr indent="-228600" lvl="4" marL="2286000" algn="l">
              <a:lnSpc>
                <a:spcPct val="93000"/>
              </a:lnSpc>
              <a:spcBef>
                <a:spcPts val="2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0"/>
              </a:spcAft>
              <a:buSzPts val="1400"/>
              <a:buNone/>
              <a:defRPr/>
            </a:lvl9pPr>
          </a:lstStyle>
          <a:p/>
        </p:txBody>
      </p:sp>
      <p:sp>
        <p:nvSpPr>
          <p:cNvPr id="35" name="Google Shape;35;p2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6" name="Google Shape;36;p2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7" name="Google Shape;37;p26"/>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695D46"/>
                </a:solidFill>
                <a:latin typeface="Open Sans"/>
                <a:ea typeface="Open Sans"/>
                <a:cs typeface="Open Sans"/>
                <a:sym typeface="Open Sans"/>
              </a:defRPr>
            </a:lvl1pPr>
            <a:lvl2pPr indent="0" lvl="1" marL="0" algn="r">
              <a:lnSpc>
                <a:spcPct val="100000"/>
              </a:lnSpc>
              <a:spcBef>
                <a:spcPts val="0"/>
              </a:spcBef>
              <a:spcAft>
                <a:spcPts val="0"/>
              </a:spcAft>
              <a:buNone/>
              <a:defRPr sz="1000">
                <a:solidFill>
                  <a:srgbClr val="695D46"/>
                </a:solidFill>
                <a:latin typeface="Open Sans"/>
                <a:ea typeface="Open Sans"/>
                <a:cs typeface="Open Sans"/>
                <a:sym typeface="Open Sans"/>
              </a:defRPr>
            </a:lvl2pPr>
            <a:lvl3pPr indent="0" lvl="2" marL="0" algn="r">
              <a:lnSpc>
                <a:spcPct val="100000"/>
              </a:lnSpc>
              <a:spcBef>
                <a:spcPts val="0"/>
              </a:spcBef>
              <a:spcAft>
                <a:spcPts val="0"/>
              </a:spcAft>
              <a:buNone/>
              <a:defRPr sz="1000">
                <a:solidFill>
                  <a:srgbClr val="695D46"/>
                </a:solidFill>
                <a:latin typeface="Open Sans"/>
                <a:ea typeface="Open Sans"/>
                <a:cs typeface="Open Sans"/>
                <a:sym typeface="Open Sans"/>
              </a:defRPr>
            </a:lvl3pPr>
            <a:lvl4pPr indent="0" lvl="3" marL="0" algn="r">
              <a:lnSpc>
                <a:spcPct val="100000"/>
              </a:lnSpc>
              <a:spcBef>
                <a:spcPts val="0"/>
              </a:spcBef>
              <a:spcAft>
                <a:spcPts val="0"/>
              </a:spcAft>
              <a:buNone/>
              <a:defRPr sz="1000">
                <a:solidFill>
                  <a:srgbClr val="695D46"/>
                </a:solidFill>
                <a:latin typeface="Open Sans"/>
                <a:ea typeface="Open Sans"/>
                <a:cs typeface="Open Sans"/>
                <a:sym typeface="Open Sans"/>
              </a:defRPr>
            </a:lvl4pPr>
            <a:lvl5pPr indent="0" lvl="4" marL="0" algn="r">
              <a:lnSpc>
                <a:spcPct val="100000"/>
              </a:lnSpc>
              <a:spcBef>
                <a:spcPts val="0"/>
              </a:spcBef>
              <a:spcAft>
                <a:spcPts val="0"/>
              </a:spcAft>
              <a:buNone/>
              <a:defRPr sz="1000">
                <a:solidFill>
                  <a:srgbClr val="695D46"/>
                </a:solidFill>
                <a:latin typeface="Open Sans"/>
                <a:ea typeface="Open Sans"/>
                <a:cs typeface="Open Sans"/>
                <a:sym typeface="Open Sans"/>
              </a:defRPr>
            </a:lvl5pPr>
            <a:lvl6pPr indent="0" lvl="5" marL="0" algn="r">
              <a:lnSpc>
                <a:spcPct val="100000"/>
              </a:lnSpc>
              <a:spcBef>
                <a:spcPts val="0"/>
              </a:spcBef>
              <a:spcAft>
                <a:spcPts val="0"/>
              </a:spcAft>
              <a:buNone/>
              <a:defRPr sz="1000">
                <a:solidFill>
                  <a:srgbClr val="695D46"/>
                </a:solidFill>
                <a:latin typeface="Open Sans"/>
                <a:ea typeface="Open Sans"/>
                <a:cs typeface="Open Sans"/>
                <a:sym typeface="Open Sans"/>
              </a:defRPr>
            </a:lvl6pPr>
            <a:lvl7pPr indent="0" lvl="6" marL="0" algn="r">
              <a:lnSpc>
                <a:spcPct val="100000"/>
              </a:lnSpc>
              <a:spcBef>
                <a:spcPts val="0"/>
              </a:spcBef>
              <a:spcAft>
                <a:spcPts val="0"/>
              </a:spcAft>
              <a:buNone/>
              <a:defRPr sz="1000">
                <a:solidFill>
                  <a:srgbClr val="695D46"/>
                </a:solidFill>
                <a:latin typeface="Open Sans"/>
                <a:ea typeface="Open Sans"/>
                <a:cs typeface="Open Sans"/>
                <a:sym typeface="Open Sans"/>
              </a:defRPr>
            </a:lvl7pPr>
            <a:lvl8pPr indent="0" lvl="7" marL="0" algn="r">
              <a:lnSpc>
                <a:spcPct val="100000"/>
              </a:lnSpc>
              <a:spcBef>
                <a:spcPts val="0"/>
              </a:spcBef>
              <a:spcAft>
                <a:spcPts val="0"/>
              </a:spcAft>
              <a:buNone/>
              <a:defRPr sz="1000">
                <a:solidFill>
                  <a:srgbClr val="695D46"/>
                </a:solidFill>
                <a:latin typeface="Open Sans"/>
                <a:ea typeface="Open Sans"/>
                <a:cs typeface="Open Sans"/>
                <a:sym typeface="Open Sans"/>
              </a:defRPr>
            </a:lvl8pPr>
            <a:lvl9pPr indent="0" lvl="8" marL="0" algn="r">
              <a:lnSpc>
                <a:spcPct val="100000"/>
              </a:lnSpc>
              <a:spcBef>
                <a:spcPts val="0"/>
              </a:spcBef>
              <a:spcAft>
                <a:spcPts val="0"/>
              </a:spcAft>
              <a:buNone/>
              <a:defRPr sz="1000">
                <a:solidFill>
                  <a:srgbClr val="695D46"/>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cxnSp>
        <p:nvCxnSpPr>
          <p:cNvPr id="11" name="Google Shape;11;p23"/>
          <p:cNvCxnSpPr/>
          <p:nvPr/>
        </p:nvCxnSpPr>
        <p:spPr>
          <a:xfrm>
            <a:off x="7007225" y="3176587"/>
            <a:ext cx="561975" cy="1587"/>
          </a:xfrm>
          <a:prstGeom prst="straightConnector1">
            <a:avLst/>
          </a:prstGeom>
          <a:noFill/>
          <a:ln cap="flat" cmpd="sng" w="76300">
            <a:solidFill>
              <a:srgbClr val="B3A77D"/>
            </a:solidFill>
            <a:prstDash val="solid"/>
            <a:round/>
            <a:headEnd len="med" w="med" type="none"/>
            <a:tailEnd len="med" w="med" type="none"/>
          </a:ln>
        </p:spPr>
      </p:cxnSp>
      <p:cxnSp>
        <p:nvCxnSpPr>
          <p:cNvPr id="12" name="Google Shape;12;p23"/>
          <p:cNvCxnSpPr/>
          <p:nvPr/>
        </p:nvCxnSpPr>
        <p:spPr>
          <a:xfrm>
            <a:off x="1574800" y="3157537"/>
            <a:ext cx="561975" cy="1587"/>
          </a:xfrm>
          <a:prstGeom prst="straightConnector1">
            <a:avLst/>
          </a:prstGeom>
          <a:noFill/>
          <a:ln cap="flat" cmpd="sng" w="76300">
            <a:solidFill>
              <a:srgbClr val="B3A77D"/>
            </a:solidFill>
            <a:prstDash val="solid"/>
            <a:round/>
            <a:headEnd len="med" w="med" type="none"/>
            <a:tailEnd len="med" w="med" type="none"/>
          </a:ln>
        </p:spPr>
      </p:cxnSp>
      <p:grpSp>
        <p:nvGrpSpPr>
          <p:cNvPr id="13" name="Google Shape;13;p23"/>
          <p:cNvGrpSpPr/>
          <p:nvPr/>
        </p:nvGrpSpPr>
        <p:grpSpPr>
          <a:xfrm>
            <a:off x="1004887" y="1022350"/>
            <a:ext cx="7134225" cy="152399"/>
            <a:chOff x="633" y="644"/>
            <a:chExt cx="4494" cy="96"/>
          </a:xfrm>
        </p:grpSpPr>
        <p:cxnSp>
          <p:nvCxnSpPr>
            <p:cNvPr id="14" name="Google Shape;14;p23"/>
            <p:cNvCxnSpPr/>
            <p:nvPr/>
          </p:nvCxnSpPr>
          <p:spPr>
            <a:xfrm rot="10800000">
              <a:off x="633" y="644"/>
              <a:ext cx="4494" cy="0"/>
            </a:xfrm>
            <a:prstGeom prst="straightConnector1">
              <a:avLst/>
            </a:prstGeom>
            <a:noFill/>
            <a:ln cap="flat" cmpd="sng" w="76300">
              <a:solidFill>
                <a:srgbClr val="4DB6AC"/>
              </a:solidFill>
              <a:prstDash val="solid"/>
              <a:round/>
              <a:headEnd len="med" w="med" type="none"/>
              <a:tailEnd len="med" w="med" type="none"/>
            </a:ln>
          </p:spPr>
        </p:cxnSp>
        <p:cxnSp>
          <p:nvCxnSpPr>
            <p:cNvPr id="15" name="Google Shape;15;p23"/>
            <p:cNvCxnSpPr/>
            <p:nvPr/>
          </p:nvCxnSpPr>
          <p:spPr>
            <a:xfrm rot="10800000">
              <a:off x="633" y="740"/>
              <a:ext cx="4494" cy="0"/>
            </a:xfrm>
            <a:prstGeom prst="straightConnector1">
              <a:avLst/>
            </a:prstGeom>
            <a:noFill/>
            <a:ln cap="flat" cmpd="sng" w="9525">
              <a:solidFill>
                <a:srgbClr val="4DB6AC"/>
              </a:solidFill>
              <a:prstDash val="solid"/>
              <a:round/>
              <a:headEnd len="med" w="med" type="none"/>
              <a:tailEnd len="med" w="med" type="none"/>
            </a:ln>
          </p:spPr>
        </p:cxnSp>
      </p:grpSp>
      <p:grpSp>
        <p:nvGrpSpPr>
          <p:cNvPr id="16" name="Google Shape;16;p23"/>
          <p:cNvGrpSpPr/>
          <p:nvPr/>
        </p:nvGrpSpPr>
        <p:grpSpPr>
          <a:xfrm>
            <a:off x="1003300" y="3968750"/>
            <a:ext cx="7134225" cy="152399"/>
            <a:chOff x="632" y="2500"/>
            <a:chExt cx="4494" cy="96"/>
          </a:xfrm>
        </p:grpSpPr>
        <p:cxnSp>
          <p:nvCxnSpPr>
            <p:cNvPr id="17" name="Google Shape;17;p23"/>
            <p:cNvCxnSpPr/>
            <p:nvPr/>
          </p:nvCxnSpPr>
          <p:spPr>
            <a:xfrm>
              <a:off x="632" y="2596"/>
              <a:ext cx="4494" cy="0"/>
            </a:xfrm>
            <a:prstGeom prst="straightConnector1">
              <a:avLst/>
            </a:prstGeom>
            <a:noFill/>
            <a:ln cap="flat" cmpd="sng" w="76300">
              <a:solidFill>
                <a:srgbClr val="4DB6AC"/>
              </a:solidFill>
              <a:prstDash val="solid"/>
              <a:round/>
              <a:headEnd len="med" w="med" type="none"/>
              <a:tailEnd len="med" w="med" type="none"/>
            </a:ln>
          </p:spPr>
        </p:cxnSp>
        <p:cxnSp>
          <p:nvCxnSpPr>
            <p:cNvPr id="18" name="Google Shape;18;p23"/>
            <p:cNvCxnSpPr/>
            <p:nvPr/>
          </p:nvCxnSpPr>
          <p:spPr>
            <a:xfrm>
              <a:off x="632" y="2500"/>
              <a:ext cx="4494" cy="0"/>
            </a:xfrm>
            <a:prstGeom prst="straightConnector1">
              <a:avLst/>
            </a:prstGeom>
            <a:noFill/>
            <a:ln cap="flat" cmpd="sng" w="9525">
              <a:solidFill>
                <a:srgbClr val="4DB6AC"/>
              </a:solidFill>
              <a:prstDash val="solid"/>
              <a:round/>
              <a:headEnd len="med" w="med" type="none"/>
              <a:tailEnd len="med" w="med" type="none"/>
            </a:ln>
          </p:spPr>
        </p:cxnSp>
      </p:grpSp>
      <p:sp>
        <p:nvSpPr>
          <p:cNvPr id="19" name="Google Shape;19;p23"/>
          <p:cNvSpPr txBox="1"/>
          <p:nvPr>
            <p:ph type="title"/>
          </p:nvPr>
        </p:nvSpPr>
        <p:spPr>
          <a:xfrm>
            <a:off x="1003300" y="1751012"/>
            <a:ext cx="7134225" cy="1020762"/>
          </a:xfrm>
          <a:prstGeom prst="rect">
            <a:avLst/>
          </a:prstGeom>
          <a:noFill/>
          <a:ln>
            <a:noFill/>
          </a:ln>
        </p:spPr>
        <p:txBody>
          <a:bodyPr anchorCtr="0" anchor="b" bIns="91425" lIns="91425" spcFirstLastPara="1" rIns="91425" wrap="square" tIns="91425">
            <a:noAutofit/>
          </a:bodyPr>
          <a:lstStyle>
            <a:lvl1pPr lvl="0"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23"/>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1pPr>
            <a:lvl2pPr indent="0" lvl="1"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2pPr>
            <a:lvl3pPr indent="0" lvl="2"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3pPr>
            <a:lvl4pPr indent="0" lvl="3"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4pPr>
            <a:lvl5pPr indent="0" lvl="4"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5pPr>
            <a:lvl6pPr indent="0" lvl="5"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6pPr>
            <a:lvl7pPr indent="0" lvl="6"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7pPr>
            <a:lvl8pPr indent="0" lvl="7"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8pPr>
            <a:lvl9pPr indent="0" lvl="8"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1" name="Google Shape;21;p23"/>
          <p:cNvSpPr txBox="1"/>
          <p:nvPr>
            <p:ph idx="1" type="body"/>
          </p:nvPr>
        </p:nvSpPr>
        <p:spPr>
          <a:xfrm>
            <a:off x="457200" y="1203325"/>
            <a:ext cx="8228012" cy="2981325"/>
          </a:xfrm>
          <a:prstGeom prst="rect">
            <a:avLst/>
          </a:prstGeom>
          <a:noFill/>
          <a:ln>
            <a:noFill/>
          </a:ln>
        </p:spPr>
        <p:txBody>
          <a:bodyPr anchorCtr="0" anchor="t" bIns="0" lIns="0" spcFirstLastPara="1" rIns="0" wrap="square" tIns="12425">
            <a:noAutofit/>
          </a:bodyPr>
          <a:lstStyle>
            <a:lvl1pPr indent="-228600" lvl="0" marL="457200" marR="0" rtl="0" algn="l">
              <a:lnSpc>
                <a:spcPct val="93000"/>
              </a:lnSpc>
              <a:spcBef>
                <a:spcPts val="140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sp>
        <p:nvSpPr>
          <p:cNvPr id="29" name="Google Shape;29;p25"/>
          <p:cNvSpPr txBox="1"/>
          <p:nvPr>
            <p:ph type="title"/>
          </p:nvPr>
        </p:nvSpPr>
        <p:spPr>
          <a:xfrm>
            <a:off x="311150" y="444500"/>
            <a:ext cx="8518525" cy="704850"/>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25"/>
          <p:cNvSpPr txBox="1"/>
          <p:nvPr>
            <p:ph idx="1" type="body"/>
          </p:nvPr>
        </p:nvSpPr>
        <p:spPr>
          <a:xfrm>
            <a:off x="311150" y="1266825"/>
            <a:ext cx="8518525" cy="330041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3000"/>
              </a:lnSpc>
              <a:spcBef>
                <a:spcPts val="140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31" name="Google Shape;31;p25"/>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1pPr>
            <a:lvl2pPr indent="0" lvl="1"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2pPr>
            <a:lvl3pPr indent="0" lvl="2"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3pPr>
            <a:lvl4pPr indent="0" lvl="3"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4pPr>
            <a:lvl5pPr indent="0" lvl="4"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5pPr>
            <a:lvl6pPr indent="0" lvl="5"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6pPr>
            <a:lvl7pPr indent="0" lvl="6"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7pPr>
            <a:lvl8pPr indent="0" lvl="7"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8pPr>
            <a:lvl9pPr indent="0" lvl="8" marL="0" marR="0" rtl="0" algn="r">
              <a:lnSpc>
                <a:spcPct val="100000"/>
              </a:lnSpc>
              <a:spcBef>
                <a:spcPts val="0"/>
              </a:spcBef>
              <a:spcAft>
                <a:spcPts val="0"/>
              </a:spcAft>
              <a:buClr>
                <a:srgbClr val="695D46"/>
              </a:buClr>
              <a:buSzPts val="1000"/>
              <a:buFont typeface="Open Sans"/>
              <a:buNone/>
              <a:defRPr b="0" i="0" sz="1000" u="none">
                <a:solidFill>
                  <a:srgbClr val="695D46"/>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jp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descr="OCIT 2022-banner copy" id="42" name="Google Shape;42;g1b4b04a417b_0_0"/>
          <p:cNvPicPr preferRelativeResize="0"/>
          <p:nvPr/>
        </p:nvPicPr>
        <p:blipFill rotWithShape="1">
          <a:blip r:embed="rId3">
            <a:alphaModFix/>
          </a:blip>
          <a:srcRect b="0" l="0" r="0" t="0"/>
          <a:stretch/>
        </p:blipFill>
        <p:spPr>
          <a:xfrm>
            <a:off x="-7620" y="3689985"/>
            <a:ext cx="9151622" cy="1453515"/>
          </a:xfrm>
          <a:prstGeom prst="rect">
            <a:avLst/>
          </a:prstGeom>
          <a:noFill/>
          <a:ln>
            <a:noFill/>
          </a:ln>
        </p:spPr>
      </p:pic>
      <p:pic>
        <p:nvPicPr>
          <p:cNvPr descr="KIIT-25-Color-logo2x" id="43" name="Google Shape;43;g1b4b04a417b_0_0"/>
          <p:cNvPicPr preferRelativeResize="0"/>
          <p:nvPr/>
        </p:nvPicPr>
        <p:blipFill rotWithShape="1">
          <a:blip r:embed="rId4">
            <a:alphaModFix/>
          </a:blip>
          <a:srcRect b="0" l="0" r="0" t="0"/>
          <a:stretch/>
        </p:blipFill>
        <p:spPr>
          <a:xfrm>
            <a:off x="-7620" y="27623"/>
            <a:ext cx="2387441" cy="910590"/>
          </a:xfrm>
          <a:prstGeom prst="rect">
            <a:avLst/>
          </a:prstGeom>
          <a:noFill/>
          <a:ln>
            <a:noFill/>
          </a:ln>
        </p:spPr>
      </p:pic>
      <p:sp>
        <p:nvSpPr>
          <p:cNvPr id="44" name="Google Shape;44;g1b4b04a417b_0_0"/>
          <p:cNvSpPr txBox="1"/>
          <p:nvPr/>
        </p:nvSpPr>
        <p:spPr>
          <a:xfrm>
            <a:off x="578644" y="1513999"/>
            <a:ext cx="3894300" cy="1146600"/>
          </a:xfrm>
          <a:prstGeom prst="rect">
            <a:avLst/>
          </a:prstGeom>
          <a:noFill/>
          <a:ln cap="flat" cmpd="sng" w="2857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Paper ID : </a:t>
            </a:r>
            <a:r>
              <a:rPr lang="en-US" sz="1400">
                <a:solidFill>
                  <a:schemeClr val="dk1"/>
                </a:solidFill>
                <a:latin typeface="Calibri"/>
                <a:ea typeface="Calibri"/>
                <a:cs typeface="Calibri"/>
                <a:sym typeface="Calibri"/>
              </a:rPr>
              <a:t>127</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Paper Title: </a:t>
            </a:r>
            <a:r>
              <a:rPr b="1" lang="en-US" u="sng">
                <a:solidFill>
                  <a:schemeClr val="dk1"/>
                </a:solidFill>
                <a:latin typeface="Calibri"/>
                <a:ea typeface="Calibri"/>
                <a:cs typeface="Calibri"/>
                <a:sym typeface="Calibri"/>
              </a:rPr>
              <a:t>iHELM: An IoT-Based Smart Helmet for Real-time Motorbike Accident Detection and Emergency Healthcare Services</a:t>
            </a:r>
            <a:endParaRPr b="1" sz="14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Presenter Name: </a:t>
            </a:r>
            <a:r>
              <a:rPr lang="en-US">
                <a:solidFill>
                  <a:schemeClr val="dk1"/>
                </a:solidFill>
                <a:latin typeface="Calibri"/>
                <a:ea typeface="Calibri"/>
                <a:cs typeface="Calibri"/>
                <a:sym typeface="Calibri"/>
              </a:rPr>
              <a:t>Dr. Debanjan Das</a:t>
            </a:r>
            <a:endParaRPr sz="1400">
              <a:solidFill>
                <a:schemeClr val="dk1"/>
              </a:solidFill>
              <a:latin typeface="Calibri"/>
              <a:ea typeface="Calibri"/>
              <a:cs typeface="Calibri"/>
              <a:sym typeface="Calibri"/>
            </a:endParaRPr>
          </a:p>
        </p:txBody>
      </p:sp>
      <p:pic>
        <p:nvPicPr>
          <p:cNvPr descr="OCIT-logo" id="45" name="Google Shape;45;g1b4b04a417b_0_0"/>
          <p:cNvPicPr preferRelativeResize="0"/>
          <p:nvPr/>
        </p:nvPicPr>
        <p:blipFill rotWithShape="1">
          <a:blip r:embed="rId5">
            <a:alphaModFix/>
          </a:blip>
          <a:srcRect b="0" l="0" r="0" t="0"/>
          <a:stretch/>
        </p:blipFill>
        <p:spPr>
          <a:xfrm>
            <a:off x="3718084" y="27146"/>
            <a:ext cx="1009650" cy="911066"/>
          </a:xfrm>
          <a:prstGeom prst="rect">
            <a:avLst/>
          </a:prstGeom>
          <a:noFill/>
          <a:ln>
            <a:noFill/>
          </a:ln>
        </p:spPr>
      </p:pic>
      <p:pic>
        <p:nvPicPr>
          <p:cNvPr descr="IEEE" id="46" name="Google Shape;46;g1b4b04a417b_0_0"/>
          <p:cNvPicPr preferRelativeResize="0"/>
          <p:nvPr/>
        </p:nvPicPr>
        <p:blipFill rotWithShape="1">
          <a:blip r:embed="rId6">
            <a:alphaModFix/>
          </a:blip>
          <a:srcRect b="0" l="0" r="0" t="0"/>
          <a:stretch/>
        </p:blipFill>
        <p:spPr>
          <a:xfrm>
            <a:off x="5374005" y="0"/>
            <a:ext cx="3769995" cy="9377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12" name="Google Shape;112;p10"/>
          <p:cNvSpPr txBox="1"/>
          <p:nvPr/>
        </p:nvSpPr>
        <p:spPr>
          <a:xfrm>
            <a:off x="1712250" y="407100"/>
            <a:ext cx="5719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38761D"/>
                </a:solidFill>
                <a:latin typeface="Space Grotesk"/>
                <a:ea typeface="Space Grotesk"/>
                <a:cs typeface="Space Grotesk"/>
                <a:sym typeface="Space Grotesk"/>
              </a:rPr>
              <a:t>Proposed iHELM Architecture</a:t>
            </a:r>
            <a:endParaRPr b="1" sz="2600">
              <a:solidFill>
                <a:srgbClr val="38761D"/>
              </a:solidFill>
              <a:latin typeface="Space Grotesk"/>
              <a:ea typeface="Space Grotesk"/>
              <a:cs typeface="Space Grotesk"/>
              <a:sym typeface="Space Grotesk"/>
            </a:endParaRPr>
          </a:p>
        </p:txBody>
      </p:sp>
      <p:pic>
        <p:nvPicPr>
          <p:cNvPr id="113" name="Google Shape;113;p10"/>
          <p:cNvPicPr preferRelativeResize="0"/>
          <p:nvPr/>
        </p:nvPicPr>
        <p:blipFill rotWithShape="1">
          <a:blip r:embed="rId4">
            <a:alphaModFix/>
          </a:blip>
          <a:srcRect b="0" l="8759" r="0" t="0"/>
          <a:stretch/>
        </p:blipFill>
        <p:spPr>
          <a:xfrm>
            <a:off x="758651" y="1393025"/>
            <a:ext cx="3699748" cy="3225377"/>
          </a:xfrm>
          <a:prstGeom prst="rect">
            <a:avLst/>
          </a:prstGeom>
          <a:noFill/>
          <a:ln>
            <a:noFill/>
          </a:ln>
        </p:spPr>
      </p:pic>
      <p:pic>
        <p:nvPicPr>
          <p:cNvPr id="114" name="Google Shape;114;p10"/>
          <p:cNvPicPr preferRelativeResize="0"/>
          <p:nvPr/>
        </p:nvPicPr>
        <p:blipFill>
          <a:blip r:embed="rId5">
            <a:alphaModFix/>
          </a:blip>
          <a:stretch>
            <a:fillRect/>
          </a:stretch>
        </p:blipFill>
        <p:spPr>
          <a:xfrm>
            <a:off x="4458400" y="1598400"/>
            <a:ext cx="3699750" cy="251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pic>
        <p:nvPicPr>
          <p:cNvPr id="119" name="Google Shape;119;p11"/>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20" name="Google Shape;120;p11"/>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Methodology</a:t>
            </a:r>
            <a:endParaRPr b="1" sz="2600">
              <a:solidFill>
                <a:srgbClr val="38761D"/>
              </a:solidFill>
              <a:latin typeface="Space Grotesk"/>
              <a:ea typeface="Space Grotesk"/>
              <a:cs typeface="Space Grotesk"/>
              <a:sym typeface="Space Grotesk"/>
            </a:endParaRPr>
          </a:p>
        </p:txBody>
      </p:sp>
      <p:pic>
        <p:nvPicPr>
          <p:cNvPr id="121" name="Google Shape;121;p11"/>
          <p:cNvPicPr preferRelativeResize="0"/>
          <p:nvPr/>
        </p:nvPicPr>
        <p:blipFill>
          <a:blip r:embed="rId4">
            <a:alphaModFix/>
          </a:blip>
          <a:stretch>
            <a:fillRect/>
          </a:stretch>
        </p:blipFill>
        <p:spPr>
          <a:xfrm>
            <a:off x="4776925" y="751550"/>
            <a:ext cx="4317775" cy="4128475"/>
          </a:xfrm>
          <a:prstGeom prst="rect">
            <a:avLst/>
          </a:prstGeom>
          <a:noFill/>
          <a:ln>
            <a:noFill/>
          </a:ln>
        </p:spPr>
      </p:pic>
      <p:sp>
        <p:nvSpPr>
          <p:cNvPr id="122" name="Google Shape;122;p11"/>
          <p:cNvSpPr txBox="1"/>
          <p:nvPr/>
        </p:nvSpPr>
        <p:spPr>
          <a:xfrm>
            <a:off x="206200" y="1122575"/>
            <a:ext cx="4719600" cy="3447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b="1" lang="en-US" sz="1600">
                <a:latin typeface="Space Grotesk"/>
                <a:ea typeface="Space Grotesk"/>
                <a:cs typeface="Space Grotesk"/>
                <a:sym typeface="Space Grotesk"/>
              </a:rPr>
              <a:t>Sensor node operation and data transfer: </a:t>
            </a:r>
            <a:r>
              <a:rPr lang="en-US" sz="1500">
                <a:latin typeface="Space Grotesk"/>
                <a:ea typeface="Space Grotesk"/>
                <a:cs typeface="Space Grotesk"/>
                <a:sym typeface="Space Grotesk"/>
              </a:rPr>
              <a:t>Due to compact and practical model, ADXL345 is utilised to its utmost efficiency, </a:t>
            </a:r>
            <a:r>
              <a:rPr lang="en-US" sz="1500">
                <a:latin typeface="Space Grotesk"/>
                <a:ea typeface="Space Grotesk"/>
                <a:cs typeface="Space Grotesk"/>
                <a:sym typeface="Space Grotesk"/>
              </a:rPr>
              <a:t>calculating</a:t>
            </a:r>
            <a:r>
              <a:rPr lang="en-US" sz="1500">
                <a:latin typeface="Space Grotesk"/>
                <a:ea typeface="Space Grotesk"/>
                <a:cs typeface="Space Grotesk"/>
                <a:sym typeface="Space Grotesk"/>
              </a:rPr>
              <a:t> the net </a:t>
            </a:r>
            <a:r>
              <a:rPr lang="en-US" sz="1500">
                <a:latin typeface="Space Grotesk"/>
                <a:ea typeface="Space Grotesk"/>
                <a:cs typeface="Space Grotesk"/>
                <a:sym typeface="Space Grotesk"/>
              </a:rPr>
              <a:t>acceleration, and tilt along all three axis. Data from the sensor node is transferred via ESP8266 WiFi module to ThingSpeak cloud.</a:t>
            </a:r>
            <a:endParaRPr sz="1500">
              <a:latin typeface="Space Grotesk"/>
              <a:ea typeface="Space Grotesk"/>
              <a:cs typeface="Space Grotesk"/>
              <a:sym typeface="Space Grotesk"/>
            </a:endParaRPr>
          </a:p>
          <a:p>
            <a:pPr indent="0" lvl="0" marL="457200" rtl="0" algn="l">
              <a:spcBef>
                <a:spcPts val="0"/>
              </a:spcBef>
              <a:spcAft>
                <a:spcPts val="0"/>
              </a:spcAft>
              <a:buNone/>
            </a:pPr>
            <a:r>
              <a:t/>
            </a:r>
            <a:endParaRPr sz="15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b="1" lang="en-US" sz="1600">
                <a:latin typeface="Space Grotesk"/>
                <a:ea typeface="Space Grotesk"/>
                <a:cs typeface="Space Grotesk"/>
                <a:sym typeface="Space Grotesk"/>
              </a:rPr>
              <a:t>Accident detection: </a:t>
            </a:r>
            <a:r>
              <a:rPr lang="en-US" sz="1500">
                <a:latin typeface="Space Grotesk"/>
                <a:ea typeface="Space Grotesk"/>
                <a:cs typeface="Space Grotesk"/>
                <a:sym typeface="Space Grotesk"/>
              </a:rPr>
              <a:t>The obtained data is fed to a pre-trained </a:t>
            </a:r>
            <a:r>
              <a:rPr lang="en-US" sz="1500">
                <a:solidFill>
                  <a:srgbClr val="FF0000"/>
                </a:solidFill>
                <a:latin typeface="Space Grotesk"/>
                <a:ea typeface="Space Grotesk"/>
                <a:cs typeface="Space Grotesk"/>
                <a:sym typeface="Space Grotesk"/>
              </a:rPr>
              <a:t>Decision Tree Classifier </a:t>
            </a:r>
            <a:r>
              <a:rPr lang="en-US" sz="1500">
                <a:latin typeface="Space Grotesk"/>
                <a:ea typeface="Space Grotesk"/>
                <a:cs typeface="Space Grotesk"/>
                <a:sym typeface="Space Grotesk"/>
              </a:rPr>
              <a:t>machine learning model which classifies the condition as an accident or not. Based on the final result SOS message is either sent or not.</a:t>
            </a:r>
            <a:endParaRPr sz="1500">
              <a:latin typeface="Space Grotesk"/>
              <a:ea typeface="Space Grotesk"/>
              <a:cs typeface="Space Grotesk"/>
              <a:sym typeface="Space Grotes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g1b4b04a417b_0_92"/>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28" name="Google Shape;128;g1b4b04a417b_0_92"/>
          <p:cNvSpPr txBox="1"/>
          <p:nvPr/>
        </p:nvSpPr>
        <p:spPr>
          <a:xfrm>
            <a:off x="377325" y="407100"/>
            <a:ext cx="6358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Methodology: Sensor Node Operation</a:t>
            </a:r>
            <a:endParaRPr b="1" sz="2600">
              <a:solidFill>
                <a:srgbClr val="38761D"/>
              </a:solidFill>
              <a:latin typeface="Space Grotesk"/>
              <a:ea typeface="Space Grotesk"/>
              <a:cs typeface="Space Grotesk"/>
              <a:sym typeface="Space Grotesk"/>
            </a:endParaRPr>
          </a:p>
        </p:txBody>
      </p:sp>
      <p:sp>
        <p:nvSpPr>
          <p:cNvPr id="129" name="Google Shape;129;g1b4b04a417b_0_92"/>
          <p:cNvSpPr txBox="1"/>
          <p:nvPr/>
        </p:nvSpPr>
        <p:spPr>
          <a:xfrm>
            <a:off x="194750" y="1112100"/>
            <a:ext cx="42834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ADXL345 3-axis </a:t>
            </a:r>
            <a:r>
              <a:rPr lang="en-US" sz="1600">
                <a:latin typeface="Space Grotesk"/>
                <a:ea typeface="Space Grotesk"/>
                <a:cs typeface="Space Grotesk"/>
                <a:sym typeface="Space Grotesk"/>
              </a:rPr>
              <a:t>accelerometer</a:t>
            </a:r>
            <a:r>
              <a:rPr lang="en-US" sz="1600">
                <a:latin typeface="Space Grotesk"/>
                <a:ea typeface="Space Grotesk"/>
                <a:cs typeface="Space Grotesk"/>
                <a:sym typeface="Space Grotesk"/>
              </a:rPr>
              <a:t> finds the values of acceleration along the x-, y- and z-axis. </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From there, we can estimate the net acceleration in g, the roll and the pitch of the vehicle.</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The data collected via the sensor is sent to the ThingSpeak cloud of the user via ESP8266 WiFi module.</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For every instance of data, the ML model classifies it as an accident or not which increases the efficiency..</a:t>
            </a:r>
            <a:endParaRPr sz="1600">
              <a:latin typeface="Space Grotesk"/>
              <a:ea typeface="Space Grotesk"/>
              <a:cs typeface="Space Grotesk"/>
              <a:sym typeface="Space Grotesk"/>
            </a:endParaRPr>
          </a:p>
        </p:txBody>
      </p:sp>
      <p:pic>
        <p:nvPicPr>
          <p:cNvPr id="130" name="Google Shape;130;g1b4b04a417b_0_92"/>
          <p:cNvPicPr preferRelativeResize="0"/>
          <p:nvPr/>
        </p:nvPicPr>
        <p:blipFill>
          <a:blip r:embed="rId4">
            <a:alphaModFix/>
          </a:blip>
          <a:stretch>
            <a:fillRect/>
          </a:stretch>
        </p:blipFill>
        <p:spPr>
          <a:xfrm>
            <a:off x="4642000" y="1144500"/>
            <a:ext cx="3727409" cy="3846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14"/>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36" name="Google Shape;136;p14"/>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Methodology: Accident Detection</a:t>
            </a:r>
            <a:endParaRPr b="1" sz="2600">
              <a:solidFill>
                <a:srgbClr val="38761D"/>
              </a:solidFill>
              <a:latin typeface="Space Grotesk"/>
              <a:ea typeface="Space Grotesk"/>
              <a:cs typeface="Space Grotesk"/>
              <a:sym typeface="Space Grotesk"/>
            </a:endParaRPr>
          </a:p>
        </p:txBody>
      </p:sp>
      <p:pic>
        <p:nvPicPr>
          <p:cNvPr id="137" name="Google Shape;137;p14"/>
          <p:cNvPicPr preferRelativeResize="0"/>
          <p:nvPr/>
        </p:nvPicPr>
        <p:blipFill>
          <a:blip r:embed="rId4">
            <a:alphaModFix/>
          </a:blip>
          <a:stretch>
            <a:fillRect/>
          </a:stretch>
        </p:blipFill>
        <p:spPr>
          <a:xfrm>
            <a:off x="2245276" y="1085825"/>
            <a:ext cx="5033024" cy="2124300"/>
          </a:xfrm>
          <a:prstGeom prst="rect">
            <a:avLst/>
          </a:prstGeom>
          <a:noFill/>
          <a:ln>
            <a:noFill/>
          </a:ln>
        </p:spPr>
      </p:pic>
      <p:sp>
        <p:nvSpPr>
          <p:cNvPr id="138" name="Google Shape;138;p14"/>
          <p:cNvSpPr txBox="1"/>
          <p:nvPr/>
        </p:nvSpPr>
        <p:spPr>
          <a:xfrm>
            <a:off x="744575" y="3111600"/>
            <a:ext cx="79044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pace Grotesk"/>
              <a:buChar char="❖"/>
            </a:pPr>
            <a:r>
              <a:rPr lang="en-US" sz="1500">
                <a:latin typeface="Space Grotesk"/>
                <a:ea typeface="Space Grotesk"/>
                <a:cs typeface="Space Grotesk"/>
                <a:sym typeface="Space Grotesk"/>
              </a:rPr>
              <a:t>After applying many classifying algorithms, it turned out that </a:t>
            </a:r>
            <a:r>
              <a:rPr lang="en-US" sz="1500">
                <a:solidFill>
                  <a:srgbClr val="FF0000"/>
                </a:solidFill>
                <a:latin typeface="Space Grotesk"/>
                <a:ea typeface="Space Grotesk"/>
                <a:cs typeface="Space Grotesk"/>
                <a:sym typeface="Space Grotesk"/>
              </a:rPr>
              <a:t>Decision Tree Classiﬁer</a:t>
            </a:r>
            <a:r>
              <a:rPr lang="en-US" sz="1500">
                <a:latin typeface="Space Grotesk"/>
                <a:ea typeface="Space Grotesk"/>
                <a:cs typeface="Space Grotesk"/>
                <a:sym typeface="Space Grotesk"/>
              </a:rPr>
              <a:t> works the best in this case scenario. We achieved an overall </a:t>
            </a:r>
            <a:r>
              <a:rPr lang="en-US" sz="1500">
                <a:solidFill>
                  <a:srgbClr val="FF0000"/>
                </a:solidFill>
                <a:latin typeface="Space Grotesk"/>
                <a:ea typeface="Space Grotesk"/>
                <a:cs typeface="Space Grotesk"/>
                <a:sym typeface="Space Grotesk"/>
              </a:rPr>
              <a:t>accuracy score of around 85%</a:t>
            </a:r>
            <a:r>
              <a:rPr lang="en-US" sz="1500">
                <a:latin typeface="Space Grotesk"/>
                <a:ea typeface="Space Grotesk"/>
                <a:cs typeface="Space Grotesk"/>
                <a:sym typeface="Space Grotesk"/>
              </a:rPr>
              <a:t>.</a:t>
            </a:r>
            <a:endParaRPr sz="1500">
              <a:latin typeface="Space Grotesk"/>
              <a:ea typeface="Space Grotesk"/>
              <a:cs typeface="Space Grotesk"/>
              <a:sym typeface="Space Grotesk"/>
            </a:endParaRPr>
          </a:p>
          <a:p>
            <a:pPr indent="0" lvl="0" marL="457200" rtl="0" algn="l">
              <a:spcBef>
                <a:spcPts val="0"/>
              </a:spcBef>
              <a:spcAft>
                <a:spcPts val="0"/>
              </a:spcAft>
              <a:buNone/>
            </a:pPr>
            <a:r>
              <a:t/>
            </a:r>
            <a:endParaRPr sz="1500">
              <a:latin typeface="Space Grotesk"/>
              <a:ea typeface="Space Grotesk"/>
              <a:cs typeface="Space Grotesk"/>
              <a:sym typeface="Space Grotesk"/>
            </a:endParaRPr>
          </a:p>
          <a:p>
            <a:pPr indent="-323850" lvl="0" marL="457200" rtl="0" algn="l">
              <a:spcBef>
                <a:spcPts val="0"/>
              </a:spcBef>
              <a:spcAft>
                <a:spcPts val="0"/>
              </a:spcAft>
              <a:buSzPts val="1500"/>
              <a:buFont typeface="Space Grotesk"/>
              <a:buChar char="❖"/>
            </a:pPr>
            <a:r>
              <a:rPr lang="en-US" sz="1500">
                <a:latin typeface="Space Grotesk"/>
                <a:ea typeface="Space Grotesk"/>
                <a:cs typeface="Space Grotesk"/>
                <a:sym typeface="Space Grotesk"/>
              </a:rPr>
              <a:t>This model basically works on the </a:t>
            </a:r>
            <a:r>
              <a:rPr lang="en-US" sz="1500">
                <a:solidFill>
                  <a:srgbClr val="FF0000"/>
                </a:solidFill>
                <a:latin typeface="Space Grotesk"/>
                <a:ea typeface="Space Grotesk"/>
                <a:cs typeface="Space Grotesk"/>
                <a:sym typeface="Space Grotesk"/>
              </a:rPr>
              <a:t>principle of divide and conquer</a:t>
            </a:r>
            <a:r>
              <a:rPr lang="en-US" sz="1500">
                <a:latin typeface="Space Grotesk"/>
                <a:ea typeface="Space Grotesk"/>
                <a:cs typeface="Space Grotesk"/>
                <a:sym typeface="Space Grotesk"/>
              </a:rPr>
              <a:t>. </a:t>
            </a:r>
            <a:endParaRPr sz="1500">
              <a:latin typeface="Space Grotesk"/>
              <a:ea typeface="Space Grotesk"/>
              <a:cs typeface="Space Grotesk"/>
              <a:sym typeface="Space Grotesk"/>
            </a:endParaRPr>
          </a:p>
          <a:p>
            <a:pPr indent="0" lvl="0" marL="457200" rtl="0" algn="l">
              <a:spcBef>
                <a:spcPts val="0"/>
              </a:spcBef>
              <a:spcAft>
                <a:spcPts val="0"/>
              </a:spcAft>
              <a:buNone/>
            </a:pPr>
            <a:r>
              <a:t/>
            </a:r>
            <a:endParaRPr sz="1500">
              <a:latin typeface="Space Grotesk"/>
              <a:ea typeface="Space Grotesk"/>
              <a:cs typeface="Space Grotesk"/>
              <a:sym typeface="Space Grotesk"/>
            </a:endParaRPr>
          </a:p>
          <a:p>
            <a:pPr indent="-323850" lvl="0" marL="457200" rtl="0" algn="l">
              <a:spcBef>
                <a:spcPts val="0"/>
              </a:spcBef>
              <a:spcAft>
                <a:spcPts val="0"/>
              </a:spcAft>
              <a:buSzPts val="1500"/>
              <a:buFont typeface="Space Grotesk"/>
              <a:buChar char="❖"/>
            </a:pPr>
            <a:r>
              <a:rPr lang="en-US" sz="1500">
                <a:latin typeface="Space Grotesk"/>
                <a:ea typeface="Space Grotesk"/>
                <a:cs typeface="Space Grotesk"/>
                <a:sym typeface="Space Grotesk"/>
              </a:rPr>
              <a:t>Each incoming data is treated as a node and based on the decision of testing it is classiﬁed as a particular category.</a:t>
            </a:r>
            <a:endParaRPr sz="1500">
              <a:latin typeface="Space Grotesk"/>
              <a:ea typeface="Space Grotesk"/>
              <a:cs typeface="Space Grotesk"/>
              <a:sym typeface="Space Grotes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pic>
        <p:nvPicPr>
          <p:cNvPr id="143" name="Google Shape;143;p12"/>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44" name="Google Shape;144;p12"/>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Methodology: Sending the SOS</a:t>
            </a:r>
            <a:endParaRPr b="1" sz="2600">
              <a:solidFill>
                <a:srgbClr val="38761D"/>
              </a:solidFill>
              <a:latin typeface="Space Grotesk"/>
              <a:ea typeface="Space Grotesk"/>
              <a:cs typeface="Space Grotesk"/>
              <a:sym typeface="Space Grotesk"/>
            </a:endParaRPr>
          </a:p>
        </p:txBody>
      </p:sp>
      <p:pic>
        <p:nvPicPr>
          <p:cNvPr id="145" name="Google Shape;145;p12"/>
          <p:cNvPicPr preferRelativeResize="0"/>
          <p:nvPr/>
        </p:nvPicPr>
        <p:blipFill rotWithShape="1">
          <a:blip r:embed="rId4">
            <a:alphaModFix/>
          </a:blip>
          <a:srcRect b="1998" l="0" r="0" t="8363"/>
          <a:stretch/>
        </p:blipFill>
        <p:spPr>
          <a:xfrm>
            <a:off x="4662375" y="1338025"/>
            <a:ext cx="4283376" cy="3448100"/>
          </a:xfrm>
          <a:prstGeom prst="rect">
            <a:avLst/>
          </a:prstGeom>
          <a:noFill/>
          <a:ln>
            <a:noFill/>
          </a:ln>
        </p:spPr>
      </p:pic>
      <p:sp>
        <p:nvSpPr>
          <p:cNvPr id="146" name="Google Shape;146;p12"/>
          <p:cNvSpPr txBox="1"/>
          <p:nvPr/>
        </p:nvSpPr>
        <p:spPr>
          <a:xfrm>
            <a:off x="206200" y="1338025"/>
            <a:ext cx="42834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If an accident is detected then an SOS message is sent via WhatsApp from the user’s phone.</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We send the SOS via a python script which utilizes WhatsApp API to send an automated message to the </a:t>
            </a:r>
            <a:r>
              <a:rPr lang="en-US" sz="1600">
                <a:latin typeface="Space Grotesk"/>
                <a:ea typeface="Space Grotesk"/>
                <a:cs typeface="Space Grotesk"/>
                <a:sym typeface="Space Grotesk"/>
              </a:rPr>
              <a:t>desired</a:t>
            </a:r>
            <a:r>
              <a:rPr lang="en-US" sz="1600">
                <a:latin typeface="Space Grotesk"/>
                <a:ea typeface="Space Grotesk"/>
                <a:cs typeface="Space Grotesk"/>
                <a:sym typeface="Space Grotesk"/>
              </a:rPr>
              <a:t> hospital without any user intervention.</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Location of user is derived from the cloud. We select the hospital nearest to the user from our database to send the SOS.</a:t>
            </a:r>
            <a:endParaRPr sz="1600">
              <a:latin typeface="Space Grotesk"/>
              <a:ea typeface="Space Grotesk"/>
              <a:cs typeface="Space Grotesk"/>
              <a:sym typeface="Space Grotes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pic>
        <p:nvPicPr>
          <p:cNvPr id="151" name="Google Shape;151;p15"/>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52" name="Google Shape;152;p15"/>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Results: Data Collection</a:t>
            </a:r>
            <a:endParaRPr b="1" sz="2600">
              <a:solidFill>
                <a:srgbClr val="38761D"/>
              </a:solidFill>
              <a:latin typeface="Space Grotesk"/>
              <a:ea typeface="Space Grotesk"/>
              <a:cs typeface="Space Grotesk"/>
              <a:sym typeface="Space Grotesk"/>
            </a:endParaRPr>
          </a:p>
        </p:txBody>
      </p:sp>
      <p:pic>
        <p:nvPicPr>
          <p:cNvPr id="153" name="Google Shape;153;p15"/>
          <p:cNvPicPr preferRelativeResize="0"/>
          <p:nvPr/>
        </p:nvPicPr>
        <p:blipFill>
          <a:blip r:embed="rId4">
            <a:alphaModFix/>
          </a:blip>
          <a:stretch>
            <a:fillRect/>
          </a:stretch>
        </p:blipFill>
        <p:spPr>
          <a:xfrm>
            <a:off x="5567325" y="1214275"/>
            <a:ext cx="3400425" cy="1493100"/>
          </a:xfrm>
          <a:prstGeom prst="rect">
            <a:avLst/>
          </a:prstGeom>
          <a:noFill/>
          <a:ln cap="flat" cmpd="sng" w="19050">
            <a:solidFill>
              <a:schemeClr val="lt2"/>
            </a:solidFill>
            <a:prstDash val="solid"/>
            <a:round/>
            <a:headEnd len="sm" w="sm" type="none"/>
            <a:tailEnd len="sm" w="sm" type="none"/>
          </a:ln>
        </p:spPr>
      </p:pic>
      <p:sp>
        <p:nvSpPr>
          <p:cNvPr id="154" name="Google Shape;154;p15"/>
          <p:cNvSpPr txBox="1"/>
          <p:nvPr/>
        </p:nvSpPr>
        <p:spPr>
          <a:xfrm>
            <a:off x="377325" y="1214275"/>
            <a:ext cx="5190000" cy="14931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US" sz="1700">
                <a:latin typeface="Space Grotesk"/>
                <a:ea typeface="Space Grotesk"/>
                <a:cs typeface="Space Grotesk"/>
                <a:sym typeface="Space Grotesk"/>
              </a:rPr>
              <a:t>Plot of the data collected from the </a:t>
            </a:r>
            <a:r>
              <a:rPr lang="en-US" sz="1700">
                <a:latin typeface="Space Grotesk"/>
                <a:ea typeface="Space Grotesk"/>
                <a:cs typeface="Space Grotesk"/>
                <a:sym typeface="Space Grotesk"/>
              </a:rPr>
              <a:t>helmet</a:t>
            </a:r>
            <a:r>
              <a:rPr lang="en-US" sz="1700">
                <a:latin typeface="Space Grotesk"/>
                <a:ea typeface="Space Grotesk"/>
                <a:cs typeface="Space Grotesk"/>
                <a:sym typeface="Space Grotesk"/>
              </a:rPr>
              <a:t> while the user tested it under duressing </a:t>
            </a:r>
            <a:r>
              <a:rPr lang="en-US" sz="1700">
                <a:latin typeface="Space Grotesk"/>
                <a:ea typeface="Space Grotesk"/>
                <a:cs typeface="Space Grotesk"/>
                <a:sym typeface="Space Grotesk"/>
              </a:rPr>
              <a:t>conditions</a:t>
            </a:r>
            <a:r>
              <a:rPr lang="en-US" sz="1700">
                <a:latin typeface="Space Grotesk"/>
                <a:ea typeface="Space Grotesk"/>
                <a:cs typeface="Space Grotesk"/>
                <a:sym typeface="Space Grotesk"/>
              </a:rPr>
              <a:t>. Here, we can easily differentiate </a:t>
            </a:r>
            <a:r>
              <a:rPr lang="en-US" sz="1700">
                <a:latin typeface="Space Grotesk"/>
                <a:ea typeface="Space Grotesk"/>
                <a:cs typeface="Space Grotesk"/>
                <a:sym typeface="Space Grotesk"/>
              </a:rPr>
              <a:t>normal</a:t>
            </a:r>
            <a:r>
              <a:rPr lang="en-US" sz="1700">
                <a:latin typeface="Space Grotesk"/>
                <a:ea typeface="Space Grotesk"/>
                <a:cs typeface="Space Grotesk"/>
                <a:sym typeface="Space Grotesk"/>
              </a:rPr>
              <a:t> condition and the extreme condition initiated by the rider. </a:t>
            </a:r>
            <a:endParaRPr sz="1700">
              <a:latin typeface="Space Grotesk"/>
              <a:ea typeface="Space Grotesk"/>
              <a:cs typeface="Space Grotesk"/>
              <a:sym typeface="Space Grotesk"/>
            </a:endParaRPr>
          </a:p>
        </p:txBody>
      </p:sp>
      <p:pic>
        <p:nvPicPr>
          <p:cNvPr id="155" name="Google Shape;155;p15"/>
          <p:cNvPicPr preferRelativeResize="0"/>
          <p:nvPr/>
        </p:nvPicPr>
        <p:blipFill>
          <a:blip r:embed="rId5">
            <a:alphaModFix/>
          </a:blip>
          <a:stretch>
            <a:fillRect/>
          </a:stretch>
        </p:blipFill>
        <p:spPr>
          <a:xfrm>
            <a:off x="3272100" y="3133675"/>
            <a:ext cx="5719501" cy="1569900"/>
          </a:xfrm>
          <a:prstGeom prst="rect">
            <a:avLst/>
          </a:prstGeom>
          <a:noFill/>
          <a:ln cap="flat" cmpd="sng" w="19050">
            <a:solidFill>
              <a:schemeClr val="lt2"/>
            </a:solidFill>
            <a:prstDash val="solid"/>
            <a:round/>
            <a:headEnd len="sm" w="sm" type="none"/>
            <a:tailEnd len="sm" w="sm" type="none"/>
          </a:ln>
        </p:spPr>
      </p:pic>
      <p:sp>
        <p:nvSpPr>
          <p:cNvPr id="156" name="Google Shape;156;p15"/>
          <p:cNvSpPr txBox="1"/>
          <p:nvPr/>
        </p:nvSpPr>
        <p:spPr>
          <a:xfrm>
            <a:off x="377325" y="3133675"/>
            <a:ext cx="2898900" cy="15699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Space Grotesk"/>
                <a:ea typeface="Space Grotesk"/>
                <a:cs typeface="Space Grotesk"/>
                <a:sym typeface="Space Grotesk"/>
              </a:rPr>
              <a:t>Dataset </a:t>
            </a:r>
            <a:r>
              <a:rPr lang="en-US" sz="1800">
                <a:latin typeface="Space Grotesk"/>
                <a:ea typeface="Space Grotesk"/>
                <a:cs typeface="Space Grotesk"/>
                <a:sym typeface="Space Grotesk"/>
              </a:rPr>
              <a:t>retrieved</a:t>
            </a:r>
            <a:r>
              <a:rPr lang="en-US" sz="1800">
                <a:latin typeface="Space Grotesk"/>
                <a:ea typeface="Space Grotesk"/>
                <a:cs typeface="Space Grotesk"/>
                <a:sym typeface="Space Grotesk"/>
              </a:rPr>
              <a:t> from the ThingSpeak for pre-training and testing our Machine learning classifier.</a:t>
            </a:r>
            <a:endParaRPr sz="1800">
              <a:latin typeface="Space Grotesk"/>
              <a:ea typeface="Space Grotesk"/>
              <a:cs typeface="Space Grotesk"/>
              <a:sym typeface="Space Grotes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pic>
        <p:nvPicPr>
          <p:cNvPr id="161" name="Google Shape;161;p16"/>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62" name="Google Shape;162;p16"/>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Results: Sending the SOS</a:t>
            </a:r>
            <a:endParaRPr b="1" sz="2600">
              <a:solidFill>
                <a:srgbClr val="38761D"/>
              </a:solidFill>
              <a:latin typeface="Space Grotesk"/>
              <a:ea typeface="Space Grotesk"/>
              <a:cs typeface="Space Grotesk"/>
              <a:sym typeface="Space Grotesk"/>
            </a:endParaRPr>
          </a:p>
        </p:txBody>
      </p:sp>
      <p:pic>
        <p:nvPicPr>
          <p:cNvPr id="163" name="Google Shape;163;p16"/>
          <p:cNvPicPr preferRelativeResize="0"/>
          <p:nvPr/>
        </p:nvPicPr>
        <p:blipFill>
          <a:blip r:embed="rId4">
            <a:alphaModFix/>
          </a:blip>
          <a:stretch>
            <a:fillRect/>
          </a:stretch>
        </p:blipFill>
        <p:spPr>
          <a:xfrm>
            <a:off x="4572000" y="1267025"/>
            <a:ext cx="4265225" cy="3386400"/>
          </a:xfrm>
          <a:prstGeom prst="rect">
            <a:avLst/>
          </a:prstGeom>
          <a:noFill/>
          <a:ln cap="flat" cmpd="sng" w="19050">
            <a:solidFill>
              <a:schemeClr val="lt2"/>
            </a:solidFill>
            <a:prstDash val="solid"/>
            <a:round/>
            <a:headEnd len="sm" w="sm" type="none"/>
            <a:tailEnd len="sm" w="sm" type="none"/>
          </a:ln>
        </p:spPr>
      </p:pic>
      <p:sp>
        <p:nvSpPr>
          <p:cNvPr id="164" name="Google Shape;164;p16"/>
          <p:cNvSpPr txBox="1"/>
          <p:nvPr/>
        </p:nvSpPr>
        <p:spPr>
          <a:xfrm>
            <a:off x="435300" y="1283000"/>
            <a:ext cx="4135500" cy="33864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Message received by the emergency contact in the case of an accident predicted by the Decision Tree Classifier.</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The contact is extracted from a database which stores details of hospitals of a nearby region. </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Utilising the automating capabilities of various python modules we can send the SOS message.</a:t>
            </a:r>
            <a:endParaRPr sz="1600">
              <a:latin typeface="Space Grotesk"/>
              <a:ea typeface="Space Grotesk"/>
              <a:cs typeface="Space Grotesk"/>
              <a:sym typeface="Space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pic>
        <p:nvPicPr>
          <p:cNvPr id="169" name="Google Shape;169;p17"/>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pic>
        <p:nvPicPr>
          <p:cNvPr id="170" name="Google Shape;170;p17"/>
          <p:cNvPicPr preferRelativeResize="0"/>
          <p:nvPr/>
        </p:nvPicPr>
        <p:blipFill>
          <a:blip r:embed="rId4">
            <a:alphaModFix/>
          </a:blip>
          <a:stretch>
            <a:fillRect/>
          </a:stretch>
        </p:blipFill>
        <p:spPr>
          <a:xfrm>
            <a:off x="4742550" y="1294475"/>
            <a:ext cx="3415600" cy="3417000"/>
          </a:xfrm>
          <a:prstGeom prst="rect">
            <a:avLst/>
          </a:prstGeom>
          <a:noFill/>
          <a:ln cap="flat" cmpd="sng" w="19050">
            <a:solidFill>
              <a:schemeClr val="lt2"/>
            </a:solidFill>
            <a:prstDash val="solid"/>
            <a:round/>
            <a:headEnd len="sm" w="sm" type="none"/>
            <a:tailEnd len="sm" w="sm" type="none"/>
          </a:ln>
        </p:spPr>
      </p:pic>
      <p:sp>
        <p:nvSpPr>
          <p:cNvPr id="171" name="Google Shape;171;p17"/>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Results: Evaluation of ML model</a:t>
            </a:r>
            <a:endParaRPr b="1" sz="2600">
              <a:solidFill>
                <a:srgbClr val="38761D"/>
              </a:solidFill>
              <a:latin typeface="Space Grotesk"/>
              <a:ea typeface="Space Grotesk"/>
              <a:cs typeface="Space Grotesk"/>
              <a:sym typeface="Space Grotesk"/>
            </a:endParaRPr>
          </a:p>
        </p:txBody>
      </p:sp>
      <p:sp>
        <p:nvSpPr>
          <p:cNvPr id="172" name="Google Shape;172;p17"/>
          <p:cNvSpPr txBox="1"/>
          <p:nvPr/>
        </p:nvSpPr>
        <p:spPr>
          <a:xfrm>
            <a:off x="217650" y="1294475"/>
            <a:ext cx="4524900" cy="34170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pace Grotesk"/>
              <a:buChar char="❖"/>
            </a:pPr>
            <a:r>
              <a:rPr lang="en-US">
                <a:latin typeface="Space Grotesk"/>
                <a:ea typeface="Space Grotesk"/>
                <a:cs typeface="Space Grotesk"/>
                <a:sym typeface="Space Grotesk"/>
              </a:rPr>
              <a:t>After collecting the relevant dataset and pre-processing it, we move on to apply our Decision Tree Classiﬁer on the data received. </a:t>
            </a:r>
            <a:endParaRPr>
              <a:latin typeface="Space Grotesk"/>
              <a:ea typeface="Space Grotesk"/>
              <a:cs typeface="Space Grotesk"/>
              <a:sym typeface="Space Grotesk"/>
            </a:endParaRPr>
          </a:p>
          <a:p>
            <a:pPr indent="0" lvl="0" marL="457200" rtl="0" algn="l">
              <a:spcBef>
                <a:spcPts val="0"/>
              </a:spcBef>
              <a:spcAft>
                <a:spcPts val="0"/>
              </a:spcAft>
              <a:buNone/>
            </a:pPr>
            <a:r>
              <a:t/>
            </a:r>
            <a:endParaRPr>
              <a:latin typeface="Space Grotesk"/>
              <a:ea typeface="Space Grotesk"/>
              <a:cs typeface="Space Grotesk"/>
              <a:sym typeface="Space Grotesk"/>
            </a:endParaRPr>
          </a:p>
          <a:p>
            <a:pPr indent="-317500" lvl="0" marL="457200" rtl="0" algn="l">
              <a:spcBef>
                <a:spcPts val="0"/>
              </a:spcBef>
              <a:spcAft>
                <a:spcPts val="0"/>
              </a:spcAft>
              <a:buSzPts val="1400"/>
              <a:buFont typeface="Space Grotesk"/>
              <a:buChar char="❖"/>
            </a:pPr>
            <a:r>
              <a:rPr lang="en-US">
                <a:latin typeface="Space Grotesk"/>
                <a:ea typeface="Space Grotesk"/>
                <a:cs typeface="Space Grotesk"/>
                <a:sym typeface="Space Grotesk"/>
              </a:rPr>
              <a:t>On passing the training dataset as input, we get 0 or 1 as output for each test case. Here, 0 corresponds to safe and 1 corresponds to accident. </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a:p>
            <a:pPr indent="-317500" lvl="0" marL="457200" rtl="0" algn="l">
              <a:spcBef>
                <a:spcPts val="0"/>
              </a:spcBef>
              <a:spcAft>
                <a:spcPts val="0"/>
              </a:spcAft>
              <a:buSzPts val="1400"/>
              <a:buFont typeface="Space Grotesk"/>
              <a:buChar char="❖"/>
            </a:pPr>
            <a:r>
              <a:rPr lang="en-US">
                <a:latin typeface="Space Grotesk"/>
                <a:ea typeface="Space Grotesk"/>
                <a:cs typeface="Space Grotesk"/>
                <a:sym typeface="Space Grotesk"/>
              </a:rPr>
              <a:t>On analyzing our result, we found that most of the false positives were cleared out by this model and its response to the respective precision, accuracy and other judging parameters was quite good, as is shown in the figure.</a:t>
            </a:r>
            <a:endParaRPr>
              <a:latin typeface="Space Grotesk"/>
              <a:ea typeface="Space Grotesk"/>
              <a:cs typeface="Space Grotesk"/>
              <a:sym typeface="Space Grotes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pic>
        <p:nvPicPr>
          <p:cNvPr id="177" name="Google Shape;177;p18"/>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78" name="Google Shape;178;p18"/>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Conclusion</a:t>
            </a:r>
            <a:endParaRPr b="1" sz="2600">
              <a:solidFill>
                <a:srgbClr val="38761D"/>
              </a:solidFill>
              <a:latin typeface="Space Grotesk"/>
              <a:ea typeface="Space Grotesk"/>
              <a:cs typeface="Space Grotesk"/>
              <a:sym typeface="Space Grotesk"/>
            </a:endParaRPr>
          </a:p>
        </p:txBody>
      </p:sp>
      <p:sp>
        <p:nvSpPr>
          <p:cNvPr id="179" name="Google Shape;179;p18"/>
          <p:cNvSpPr txBox="1"/>
          <p:nvPr/>
        </p:nvSpPr>
        <p:spPr>
          <a:xfrm>
            <a:off x="486550" y="1156975"/>
            <a:ext cx="7671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Space Grotesk"/>
                <a:ea typeface="Space Grotesk"/>
                <a:cs typeface="Space Grotesk"/>
                <a:sym typeface="Space Grotesk"/>
              </a:rPr>
              <a:t>Most solutions that are in common practice nowadays rely heavily on using traditional rule-based methods which are dependent on readings provided by many sensors integrated in the sensor node. It makes the helmet bulky and quite impractical for daily use. Using rule-based learning methods makes it unable to learn from new data or ﬁlter out false positives effectively. </a:t>
            </a:r>
            <a:endParaRPr sz="1800">
              <a:solidFill>
                <a:schemeClr val="dk2"/>
              </a:solidFill>
              <a:latin typeface="Space Grotesk"/>
              <a:ea typeface="Space Grotesk"/>
              <a:cs typeface="Space Grotesk"/>
              <a:sym typeface="Space Grotesk"/>
            </a:endParaRPr>
          </a:p>
          <a:p>
            <a:pPr indent="0" lvl="0" marL="0" rtl="0" algn="l">
              <a:spcBef>
                <a:spcPts val="0"/>
              </a:spcBef>
              <a:spcAft>
                <a:spcPts val="0"/>
              </a:spcAft>
              <a:buNone/>
            </a:pPr>
            <a:r>
              <a:t/>
            </a:r>
            <a:endParaRPr sz="1800">
              <a:solidFill>
                <a:schemeClr val="dk2"/>
              </a:solidFill>
              <a:latin typeface="Space Grotesk"/>
              <a:ea typeface="Space Grotesk"/>
              <a:cs typeface="Space Grotesk"/>
              <a:sym typeface="Space Grotesk"/>
            </a:endParaRPr>
          </a:p>
          <a:p>
            <a:pPr indent="0" lvl="0" marL="0" rtl="0" algn="l">
              <a:spcBef>
                <a:spcPts val="0"/>
              </a:spcBef>
              <a:spcAft>
                <a:spcPts val="0"/>
              </a:spcAft>
              <a:buNone/>
            </a:pPr>
            <a:r>
              <a:rPr lang="en-US" sz="1800">
                <a:solidFill>
                  <a:schemeClr val="dk2"/>
                </a:solidFill>
                <a:latin typeface="Space Grotesk"/>
                <a:ea typeface="Space Grotesk"/>
                <a:cs typeface="Space Grotesk"/>
                <a:sym typeface="Space Grotesk"/>
              </a:rPr>
              <a:t>Our solution has improved upon the traditional approaches by implementing a more practical and comfortable alternative which can be commonly used. By using a machine learning based approach, we are making our model capable of adapting to newer data and even ﬁlter out many false positives without end-user intervention.</a:t>
            </a:r>
            <a:endParaRPr sz="1800">
              <a:solidFill>
                <a:schemeClr val="dk2"/>
              </a:solidFill>
              <a:latin typeface="Space Grotesk"/>
              <a:ea typeface="Space Grotesk"/>
              <a:cs typeface="Space Grotesk"/>
              <a:sym typeface="Space Grotes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pic>
        <p:nvPicPr>
          <p:cNvPr id="184" name="Google Shape;184;p19"/>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85" name="Google Shape;185;p19"/>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References</a:t>
            </a:r>
            <a:endParaRPr b="1" sz="2600">
              <a:solidFill>
                <a:srgbClr val="38761D"/>
              </a:solidFill>
              <a:latin typeface="Space Grotesk"/>
              <a:ea typeface="Space Grotesk"/>
              <a:cs typeface="Space Grotesk"/>
              <a:sym typeface="Space Grotesk"/>
            </a:endParaRPr>
          </a:p>
        </p:txBody>
      </p:sp>
      <p:sp>
        <p:nvSpPr>
          <p:cNvPr id="186" name="Google Shape;186;p19"/>
          <p:cNvSpPr txBox="1"/>
          <p:nvPr/>
        </p:nvSpPr>
        <p:spPr>
          <a:xfrm>
            <a:off x="486550" y="992100"/>
            <a:ext cx="76716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Space Grotesk"/>
              <a:buAutoNum type="arabicPeriod"/>
            </a:pPr>
            <a:r>
              <a:rPr lang="en-US" sz="1800">
                <a:solidFill>
                  <a:schemeClr val="dk2"/>
                </a:solidFill>
                <a:latin typeface="Space Grotesk"/>
                <a:ea typeface="Space Grotesk"/>
                <a:cs typeface="Space Grotesk"/>
                <a:sym typeface="Space Grotesk"/>
              </a:rPr>
              <a:t>M. A. Rahman, S. Ahsanuzzaman, I. Rahman, T. Ahmed, and A. Ahsan, “Iot based smart helmet and accident identiﬁcation system,” in 2020 IEEE Region 10 Symposium (TENSYMP). IEEE, 2020, pp. 14–17.</a:t>
            </a:r>
            <a:endParaRPr sz="1800">
              <a:solidFill>
                <a:schemeClr val="dk2"/>
              </a:solidFill>
              <a:latin typeface="Space Grotesk"/>
              <a:ea typeface="Space Grotesk"/>
              <a:cs typeface="Space Grotesk"/>
              <a:sym typeface="Space Grotesk"/>
            </a:endParaRPr>
          </a:p>
          <a:p>
            <a:pPr indent="0" lvl="0" marL="0" rtl="0" algn="l">
              <a:spcBef>
                <a:spcPts val="0"/>
              </a:spcBef>
              <a:spcAft>
                <a:spcPts val="0"/>
              </a:spcAft>
              <a:buNone/>
            </a:pPr>
            <a:r>
              <a:t/>
            </a:r>
            <a:endParaRPr sz="1800">
              <a:solidFill>
                <a:schemeClr val="dk2"/>
              </a:solidFill>
              <a:latin typeface="Space Grotesk"/>
              <a:ea typeface="Space Grotesk"/>
              <a:cs typeface="Space Grotesk"/>
              <a:sym typeface="Space Grotesk"/>
            </a:endParaRPr>
          </a:p>
          <a:p>
            <a:pPr indent="-342900" lvl="0" marL="457200" rtl="0" algn="l">
              <a:spcBef>
                <a:spcPts val="0"/>
              </a:spcBef>
              <a:spcAft>
                <a:spcPts val="0"/>
              </a:spcAft>
              <a:buClr>
                <a:schemeClr val="dk2"/>
              </a:buClr>
              <a:buSzPts val="1800"/>
              <a:buFont typeface="Space Grotesk"/>
              <a:buAutoNum type="arabicPeriod"/>
            </a:pPr>
            <a:r>
              <a:rPr lang="en-US" sz="1800">
                <a:solidFill>
                  <a:schemeClr val="dk2"/>
                </a:solidFill>
                <a:latin typeface="Space Grotesk"/>
                <a:ea typeface="Space Grotesk"/>
                <a:cs typeface="Space Grotesk"/>
                <a:sym typeface="Space Grotesk"/>
              </a:rPr>
              <a:t>S. Chandran, S. Chandrasekar, and N. E. Elizabeth, “Konnect: An internet of things (iot) based smart helmet for accident detection and notiﬁcation,” in 2016 IEEE Annual India Conference (INDICON). IEEE, 2016, pp. 1–4.</a:t>
            </a:r>
            <a:endParaRPr sz="1800">
              <a:solidFill>
                <a:schemeClr val="dk2"/>
              </a:solidFill>
              <a:latin typeface="Space Grotesk"/>
              <a:ea typeface="Space Grotesk"/>
              <a:cs typeface="Space Grotesk"/>
              <a:sym typeface="Space Grotesk"/>
            </a:endParaRPr>
          </a:p>
          <a:p>
            <a:pPr indent="0" lvl="0" marL="457200" rtl="0" algn="l">
              <a:spcBef>
                <a:spcPts val="0"/>
              </a:spcBef>
              <a:spcAft>
                <a:spcPts val="0"/>
              </a:spcAft>
              <a:buNone/>
            </a:pPr>
            <a:r>
              <a:t/>
            </a:r>
            <a:endParaRPr sz="1800">
              <a:solidFill>
                <a:schemeClr val="dk2"/>
              </a:solidFill>
              <a:latin typeface="Space Grotesk"/>
              <a:ea typeface="Space Grotesk"/>
              <a:cs typeface="Space Grotesk"/>
              <a:sym typeface="Space Grotesk"/>
            </a:endParaRPr>
          </a:p>
          <a:p>
            <a:pPr indent="-342900" lvl="0" marL="457200" rtl="0" algn="l">
              <a:spcBef>
                <a:spcPts val="0"/>
              </a:spcBef>
              <a:spcAft>
                <a:spcPts val="0"/>
              </a:spcAft>
              <a:buClr>
                <a:schemeClr val="dk2"/>
              </a:buClr>
              <a:buSzPts val="1800"/>
              <a:buFont typeface="Space Grotesk"/>
              <a:buAutoNum type="arabicPeriod"/>
            </a:pPr>
            <a:r>
              <a:rPr lang="en-US" sz="1800">
                <a:solidFill>
                  <a:schemeClr val="dk2"/>
                </a:solidFill>
                <a:latin typeface="Space Grotesk"/>
                <a:ea typeface="Space Grotesk"/>
                <a:cs typeface="Space Grotesk"/>
                <a:sym typeface="Space Grotesk"/>
              </a:rPr>
              <a:t>N. Kumar, D. Acharya, and D. Lohani, “An iot-based vehicle accident detection and classiﬁcation system using sensor fusion,” IEEE Internet of Things Journal, vol. 8, no. 2, pp. 869–880, 2020.</a:t>
            </a:r>
            <a:endParaRPr sz="1800">
              <a:solidFill>
                <a:schemeClr val="dk2"/>
              </a:solidFill>
              <a:latin typeface="Space Grotesk"/>
              <a:ea typeface="Space Grotesk"/>
              <a:cs typeface="Space Grotesk"/>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2"/>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52" name="Google Shape;52;p2"/>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Introduction</a:t>
            </a:r>
            <a:endParaRPr b="1" sz="2600">
              <a:solidFill>
                <a:srgbClr val="38761D"/>
              </a:solidFill>
              <a:latin typeface="Space Grotesk"/>
              <a:ea typeface="Space Grotesk"/>
              <a:cs typeface="Space Grotesk"/>
              <a:sym typeface="Space Grotesk"/>
            </a:endParaRPr>
          </a:p>
        </p:txBody>
      </p:sp>
      <p:sp>
        <p:nvSpPr>
          <p:cNvPr id="53" name="Google Shape;53;p2"/>
          <p:cNvSpPr txBox="1"/>
          <p:nvPr/>
        </p:nvSpPr>
        <p:spPr>
          <a:xfrm>
            <a:off x="486550" y="1479500"/>
            <a:ext cx="50808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For bikers, accidents are a more </a:t>
            </a:r>
            <a:r>
              <a:rPr lang="en-US" sz="1600">
                <a:solidFill>
                  <a:srgbClr val="6AA84F"/>
                </a:solidFill>
                <a:latin typeface="Space Grotesk"/>
                <a:ea typeface="Space Grotesk"/>
                <a:cs typeface="Space Grotesk"/>
                <a:sym typeface="Space Grotesk"/>
              </a:rPr>
              <a:t>signiﬁcant concern</a:t>
            </a:r>
            <a:r>
              <a:rPr lang="en-US" sz="1600">
                <a:latin typeface="Space Grotesk"/>
                <a:ea typeface="Space Grotesk"/>
                <a:cs typeface="Space Grotesk"/>
                <a:sym typeface="Space Grotesk"/>
              </a:rPr>
              <a:t>. Lack of enough safety measures, poor roads, and </a:t>
            </a:r>
            <a:r>
              <a:rPr lang="en-US" sz="1600">
                <a:solidFill>
                  <a:srgbClr val="6AA84F"/>
                </a:solidFill>
                <a:latin typeface="Space Grotesk"/>
                <a:ea typeface="Space Grotesk"/>
                <a:cs typeface="Space Grotesk"/>
                <a:sym typeface="Space Grotesk"/>
              </a:rPr>
              <a:t>faulty helmets</a:t>
            </a:r>
            <a:r>
              <a:rPr lang="en-US" sz="1600">
                <a:latin typeface="Space Grotesk"/>
                <a:ea typeface="Space Grotesk"/>
                <a:cs typeface="Space Grotesk"/>
                <a:sym typeface="Space Grotesk"/>
              </a:rPr>
              <a:t> result in a high probability of disaster. </a:t>
            </a:r>
            <a:endParaRPr sz="1600">
              <a:latin typeface="Space Grotesk"/>
              <a:ea typeface="Space Grotesk"/>
              <a:cs typeface="Space Grotesk"/>
              <a:sym typeface="Space Grotesk"/>
            </a:endParaRPr>
          </a:p>
        </p:txBody>
      </p:sp>
      <p:pic>
        <p:nvPicPr>
          <p:cNvPr id="54" name="Google Shape;54;p2"/>
          <p:cNvPicPr preferRelativeResize="0"/>
          <p:nvPr/>
        </p:nvPicPr>
        <p:blipFill>
          <a:blip r:embed="rId4">
            <a:alphaModFix/>
          </a:blip>
          <a:stretch>
            <a:fillRect/>
          </a:stretch>
        </p:blipFill>
        <p:spPr>
          <a:xfrm>
            <a:off x="486550" y="2833150"/>
            <a:ext cx="2195626" cy="1951976"/>
          </a:xfrm>
          <a:prstGeom prst="rect">
            <a:avLst/>
          </a:prstGeom>
          <a:noFill/>
          <a:ln>
            <a:noFill/>
          </a:ln>
        </p:spPr>
      </p:pic>
      <p:pic>
        <p:nvPicPr>
          <p:cNvPr id="55" name="Google Shape;55;p2"/>
          <p:cNvPicPr preferRelativeResize="0"/>
          <p:nvPr/>
        </p:nvPicPr>
        <p:blipFill>
          <a:blip r:embed="rId5">
            <a:alphaModFix/>
          </a:blip>
          <a:stretch>
            <a:fillRect/>
          </a:stretch>
        </p:blipFill>
        <p:spPr>
          <a:xfrm>
            <a:off x="5567350" y="1130262"/>
            <a:ext cx="2310793" cy="1702888"/>
          </a:xfrm>
          <a:prstGeom prst="rect">
            <a:avLst/>
          </a:prstGeom>
          <a:noFill/>
          <a:ln>
            <a:noFill/>
          </a:ln>
        </p:spPr>
      </p:pic>
      <p:sp>
        <p:nvSpPr>
          <p:cNvPr id="56" name="Google Shape;56;p2"/>
          <p:cNvSpPr txBox="1"/>
          <p:nvPr/>
        </p:nvSpPr>
        <p:spPr>
          <a:xfrm>
            <a:off x="3122375" y="3161250"/>
            <a:ext cx="5325000" cy="116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sz="1600">
                <a:solidFill>
                  <a:schemeClr val="dk1"/>
                </a:solidFill>
                <a:latin typeface="Space Grotesk"/>
                <a:ea typeface="Space Grotesk"/>
                <a:cs typeface="Space Grotesk"/>
                <a:sym typeface="Space Grotesk"/>
              </a:rPr>
              <a:t>Most of the deaths occur due to lack of </a:t>
            </a:r>
            <a:r>
              <a:rPr lang="en-US" sz="1600">
                <a:solidFill>
                  <a:srgbClr val="6AA84F"/>
                </a:solidFill>
                <a:latin typeface="Space Grotesk"/>
                <a:ea typeface="Space Grotesk"/>
                <a:cs typeface="Space Grotesk"/>
                <a:sym typeface="Space Grotesk"/>
              </a:rPr>
              <a:t>timely medical treatment</a:t>
            </a:r>
            <a:r>
              <a:rPr lang="en-US" sz="1600">
                <a:solidFill>
                  <a:schemeClr val="dk1"/>
                </a:solidFill>
                <a:latin typeface="Space Grotesk"/>
                <a:ea typeface="Space Grotesk"/>
                <a:cs typeface="Space Grotesk"/>
                <a:sym typeface="Space Grotesk"/>
              </a:rPr>
              <a:t>. Hence, timely and efﬁcient ﬁrst-aid and </a:t>
            </a:r>
            <a:r>
              <a:rPr lang="en-US" sz="1600">
                <a:solidFill>
                  <a:srgbClr val="6AA84F"/>
                </a:solidFill>
                <a:latin typeface="Space Grotesk"/>
                <a:ea typeface="Space Grotesk"/>
                <a:cs typeface="Space Grotesk"/>
                <a:sym typeface="Space Grotesk"/>
              </a:rPr>
              <a:t>medical attention</a:t>
            </a:r>
            <a:r>
              <a:rPr lang="en-US" sz="1600">
                <a:solidFill>
                  <a:schemeClr val="dk1"/>
                </a:solidFill>
                <a:latin typeface="Space Grotesk"/>
                <a:ea typeface="Space Grotesk"/>
                <a:cs typeface="Space Grotesk"/>
                <a:sym typeface="Space Grotesk"/>
              </a:rPr>
              <a:t> becomes necessary in road accidents.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 name="Shape 190"/>
        <p:cNvGrpSpPr/>
        <p:nvPr/>
      </p:nvGrpSpPr>
      <p:grpSpPr>
        <a:xfrm>
          <a:off x="0" y="0"/>
          <a:ext cx="0" cy="0"/>
          <a:chOff x="0" y="0"/>
          <a:chExt cx="0" cy="0"/>
        </a:xfrm>
      </p:grpSpPr>
      <p:pic>
        <p:nvPicPr>
          <p:cNvPr id="191" name="Google Shape;191;p20"/>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92" name="Google Shape;192;p20"/>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References</a:t>
            </a:r>
            <a:endParaRPr b="1" sz="2600">
              <a:solidFill>
                <a:srgbClr val="38761D"/>
              </a:solidFill>
              <a:latin typeface="Space Grotesk"/>
              <a:ea typeface="Space Grotesk"/>
              <a:cs typeface="Space Grotesk"/>
              <a:sym typeface="Space Grotesk"/>
            </a:endParaRPr>
          </a:p>
        </p:txBody>
      </p:sp>
      <p:sp>
        <p:nvSpPr>
          <p:cNvPr id="193" name="Google Shape;193;p20"/>
          <p:cNvSpPr txBox="1"/>
          <p:nvPr/>
        </p:nvSpPr>
        <p:spPr>
          <a:xfrm>
            <a:off x="486550" y="1156975"/>
            <a:ext cx="7671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Space Grotesk"/>
              <a:buAutoNum type="arabicPeriod" startAt="4"/>
            </a:pPr>
            <a:r>
              <a:rPr lang="en-US" sz="1800">
                <a:solidFill>
                  <a:schemeClr val="dk2"/>
                </a:solidFill>
                <a:latin typeface="Space Grotesk"/>
                <a:ea typeface="Space Grotesk"/>
                <a:cs typeface="Space Grotesk"/>
                <a:sym typeface="Space Grotesk"/>
              </a:rPr>
              <a:t>L. Rupesh, A. Jain, S. Sarda, S. Gupta, S. Sajeesh, and D. Palanisamy, “Iot and cloud based integrated system for accident reporting and vehicular health monitoring,” in 2018 Fourth International Conference on Research in Computational Intelligence and Communication Networks (ICRCICN). IEEE, 2018, pp. 23–26.</a:t>
            </a:r>
            <a:endParaRPr sz="1800">
              <a:solidFill>
                <a:schemeClr val="dk2"/>
              </a:solidFill>
              <a:latin typeface="Space Grotesk"/>
              <a:ea typeface="Space Grotesk"/>
              <a:cs typeface="Space Grotesk"/>
              <a:sym typeface="Space Grotesk"/>
            </a:endParaRPr>
          </a:p>
          <a:p>
            <a:pPr indent="0" lvl="0" marL="457200" rtl="0" algn="l">
              <a:spcBef>
                <a:spcPts val="0"/>
              </a:spcBef>
              <a:spcAft>
                <a:spcPts val="0"/>
              </a:spcAft>
              <a:buNone/>
            </a:pPr>
            <a:r>
              <a:t/>
            </a:r>
            <a:endParaRPr sz="1800">
              <a:solidFill>
                <a:schemeClr val="dk2"/>
              </a:solidFill>
              <a:latin typeface="Space Grotesk"/>
              <a:ea typeface="Space Grotesk"/>
              <a:cs typeface="Space Grotesk"/>
              <a:sym typeface="Space Grotes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22"/>
          <p:cNvSpPr txBox="1"/>
          <p:nvPr>
            <p:ph type="title"/>
          </p:nvPr>
        </p:nvSpPr>
        <p:spPr>
          <a:xfrm>
            <a:off x="2911475" y="1863725"/>
            <a:ext cx="8520112" cy="70643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EF6C00"/>
              </a:buClr>
              <a:buSzPts val="5000"/>
              <a:buFont typeface="PT Sans Narrow"/>
              <a:buNone/>
            </a:pPr>
            <a:r>
              <a:rPr b="1" lang="en-US" sz="5000" u="sng">
                <a:solidFill>
                  <a:srgbClr val="38761D"/>
                </a:solidFill>
                <a:latin typeface="Space Grotesk"/>
                <a:ea typeface="Space Grotesk"/>
                <a:cs typeface="Space Grotesk"/>
                <a:sym typeface="Space Grotesk"/>
              </a:rPr>
              <a:t>THANK YOU</a:t>
            </a:r>
            <a:endParaRPr b="1" u="sng">
              <a:solidFill>
                <a:srgbClr val="38761D"/>
              </a:solidFill>
              <a:latin typeface="Space Grotesk"/>
              <a:ea typeface="Space Grotesk"/>
              <a:cs typeface="Space Grotesk"/>
              <a:sym typeface="Space Grotesk"/>
            </a:endParaRPr>
          </a:p>
        </p:txBody>
      </p:sp>
      <p:pic>
        <p:nvPicPr>
          <p:cNvPr id="199" name="Google Shape;199;p22"/>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pic>
        <p:nvPicPr>
          <p:cNvPr id="61" name="Google Shape;61;g1a3c4f07153_0_0"/>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62" name="Google Shape;62;g1a3c4f07153_0_0"/>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Introduction</a:t>
            </a:r>
            <a:endParaRPr b="1" sz="2600">
              <a:solidFill>
                <a:srgbClr val="38761D"/>
              </a:solidFill>
              <a:latin typeface="Space Grotesk"/>
              <a:ea typeface="Space Grotesk"/>
              <a:cs typeface="Space Grotesk"/>
              <a:sym typeface="Space Grotesk"/>
            </a:endParaRPr>
          </a:p>
        </p:txBody>
      </p:sp>
      <p:sp>
        <p:nvSpPr>
          <p:cNvPr id="63" name="Google Shape;63;g1a3c4f07153_0_0"/>
          <p:cNvSpPr txBox="1"/>
          <p:nvPr/>
        </p:nvSpPr>
        <p:spPr>
          <a:xfrm>
            <a:off x="486550" y="1479500"/>
            <a:ext cx="74787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With the existing solutions, it is very difficult for bike riders to receive immediate medical attention in case of an accident.</a:t>
            </a:r>
            <a:endParaRPr sz="1600">
              <a:latin typeface="Space Grotesk"/>
              <a:ea typeface="Space Grotesk"/>
              <a:cs typeface="Space Grotesk"/>
              <a:sym typeface="Space Grotesk"/>
            </a:endParaRPr>
          </a:p>
          <a:p>
            <a:pPr indent="0" lvl="0" marL="457200" rtl="0" algn="l">
              <a:spcBef>
                <a:spcPts val="0"/>
              </a:spcBef>
              <a:spcAft>
                <a:spcPts val="0"/>
              </a:spcAft>
              <a:buNone/>
            </a:pPr>
            <a:r>
              <a:t/>
            </a:r>
            <a:endParaRPr sz="1600">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Almost </a:t>
            </a:r>
            <a:r>
              <a:rPr lang="en-US" sz="1600">
                <a:solidFill>
                  <a:srgbClr val="FF0000"/>
                </a:solidFill>
                <a:latin typeface="Space Grotesk"/>
                <a:ea typeface="Space Grotesk"/>
                <a:cs typeface="Space Grotesk"/>
                <a:sym typeface="Space Grotesk"/>
              </a:rPr>
              <a:t>40% of people who die</a:t>
            </a:r>
            <a:r>
              <a:rPr lang="en-US" sz="1600">
                <a:latin typeface="Space Grotesk"/>
                <a:ea typeface="Space Grotesk"/>
                <a:cs typeface="Space Grotesk"/>
                <a:sym typeface="Space Grotesk"/>
              </a:rPr>
              <a:t> in road accidents are two-wheeler drivers. </a:t>
            </a:r>
            <a:r>
              <a:rPr lang="en-US" sz="1600">
                <a:solidFill>
                  <a:srgbClr val="FF0000"/>
                </a:solidFill>
                <a:latin typeface="Space Grotesk"/>
                <a:ea typeface="Space Grotesk"/>
                <a:cs typeface="Space Grotesk"/>
                <a:sym typeface="Space Grotesk"/>
              </a:rPr>
              <a:t>Most of the deaths occur due to lack of timely medical treatment.</a:t>
            </a:r>
            <a:endParaRPr sz="1600">
              <a:solidFill>
                <a:srgbClr val="FF0000"/>
              </a:solidFill>
              <a:latin typeface="Space Grotesk"/>
              <a:ea typeface="Space Grotesk"/>
              <a:cs typeface="Space Grotesk"/>
              <a:sym typeface="Space Grotesk"/>
            </a:endParaRPr>
          </a:p>
          <a:p>
            <a:pPr indent="0" lvl="0" marL="457200" rtl="0" algn="l">
              <a:spcBef>
                <a:spcPts val="0"/>
              </a:spcBef>
              <a:spcAft>
                <a:spcPts val="0"/>
              </a:spcAft>
              <a:buNone/>
            </a:pPr>
            <a:r>
              <a:t/>
            </a:r>
            <a:endParaRPr sz="1600">
              <a:solidFill>
                <a:srgbClr val="FF0000"/>
              </a:solidFill>
              <a:latin typeface="Space Grotesk"/>
              <a:ea typeface="Space Grotesk"/>
              <a:cs typeface="Space Grotesk"/>
              <a:sym typeface="Space Grotesk"/>
            </a:endParaRPr>
          </a:p>
          <a:p>
            <a:pPr indent="-330200" lvl="0" marL="457200" rtl="0" algn="l">
              <a:spcBef>
                <a:spcPts val="0"/>
              </a:spcBef>
              <a:spcAft>
                <a:spcPts val="0"/>
              </a:spcAft>
              <a:buSzPts val="1600"/>
              <a:buFont typeface="Space Grotesk"/>
              <a:buChar char="➢"/>
            </a:pPr>
            <a:r>
              <a:rPr lang="en-US" sz="1600">
                <a:latin typeface="Space Grotesk"/>
                <a:ea typeface="Space Grotesk"/>
                <a:cs typeface="Space Grotesk"/>
                <a:sym typeface="Space Grotesk"/>
              </a:rPr>
              <a:t>Most of the existing solutions are neither cost-effective nor they implement any corrective measures for false positives which can cause unnecessary panic in hospitals.</a:t>
            </a:r>
            <a:endParaRPr sz="1600">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pic>
        <p:nvPicPr>
          <p:cNvPr id="68" name="Google Shape;68;g1a3c4f07153_0_7"/>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69" name="Google Shape;69;g1a3c4f07153_0_7"/>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The Solution - iHELM</a:t>
            </a:r>
            <a:endParaRPr b="1" sz="2600">
              <a:solidFill>
                <a:srgbClr val="38761D"/>
              </a:solidFill>
              <a:latin typeface="Space Grotesk"/>
              <a:ea typeface="Space Grotesk"/>
              <a:cs typeface="Space Grotesk"/>
              <a:sym typeface="Space Grotesk"/>
            </a:endParaRPr>
          </a:p>
        </p:txBody>
      </p:sp>
      <p:sp>
        <p:nvSpPr>
          <p:cNvPr id="70" name="Google Shape;70;g1a3c4f07153_0_7"/>
          <p:cNvSpPr txBox="1"/>
          <p:nvPr/>
        </p:nvSpPr>
        <p:spPr>
          <a:xfrm>
            <a:off x="486550" y="1211600"/>
            <a:ext cx="5719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6AA84F"/>
                </a:solidFill>
                <a:latin typeface="Space Grotesk"/>
                <a:ea typeface="Space Grotesk"/>
                <a:cs typeface="Space Grotesk"/>
                <a:sym typeface="Space Grotesk"/>
              </a:rPr>
              <a:t>iHELM </a:t>
            </a:r>
            <a:r>
              <a:rPr lang="en-US" sz="1600">
                <a:latin typeface="Space Grotesk"/>
                <a:ea typeface="Space Grotesk"/>
                <a:cs typeface="Space Grotesk"/>
                <a:sym typeface="Space Grotesk"/>
              </a:rPr>
              <a:t>provides bikers with an </a:t>
            </a:r>
            <a:r>
              <a:rPr lang="en-US" sz="1600">
                <a:solidFill>
                  <a:srgbClr val="CC0000"/>
                </a:solidFill>
                <a:latin typeface="Space Grotesk"/>
                <a:ea typeface="Space Grotesk"/>
                <a:cs typeface="Space Grotesk"/>
                <a:sym typeface="Space Grotesk"/>
              </a:rPr>
              <a:t>effective, affordable and practical tool</a:t>
            </a:r>
            <a:r>
              <a:rPr lang="en-US" sz="1600">
                <a:latin typeface="Space Grotesk"/>
                <a:ea typeface="Space Grotesk"/>
                <a:cs typeface="Space Grotesk"/>
                <a:sym typeface="Space Grotesk"/>
              </a:rPr>
              <a:t> to </a:t>
            </a:r>
            <a:r>
              <a:rPr lang="en-US" sz="1600">
                <a:latin typeface="Space Grotesk"/>
                <a:ea typeface="Space Grotesk"/>
                <a:cs typeface="Space Grotesk"/>
                <a:sym typeface="Space Grotesk"/>
              </a:rPr>
              <a:t>monitor</a:t>
            </a:r>
            <a:r>
              <a:rPr lang="en-US" sz="1600">
                <a:latin typeface="Space Grotesk"/>
                <a:ea typeface="Space Grotesk"/>
                <a:cs typeface="Space Grotesk"/>
                <a:sym typeface="Space Grotesk"/>
              </a:rPr>
              <a:t> their status and any accident scenario, while also notifying relevant authority in case of an emergency.</a:t>
            </a:r>
            <a:endParaRPr sz="1600">
              <a:latin typeface="Space Grotesk"/>
              <a:ea typeface="Space Grotesk"/>
              <a:cs typeface="Space Grotesk"/>
              <a:sym typeface="Space Grotesk"/>
            </a:endParaRPr>
          </a:p>
          <a:p>
            <a:pPr indent="0" lvl="0" marL="0" rtl="0" algn="l">
              <a:spcBef>
                <a:spcPts val="0"/>
              </a:spcBef>
              <a:spcAft>
                <a:spcPts val="0"/>
              </a:spcAft>
              <a:buNone/>
            </a:pPr>
            <a:r>
              <a:t/>
            </a:r>
            <a:endParaRPr sz="1600">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rPr lang="en-US" sz="1600">
                <a:solidFill>
                  <a:srgbClr val="6AA84F"/>
                </a:solidFill>
                <a:latin typeface="Space Grotesk"/>
                <a:ea typeface="Space Grotesk"/>
                <a:cs typeface="Space Grotesk"/>
                <a:sym typeface="Space Grotesk"/>
              </a:rPr>
              <a:t>iHELM </a:t>
            </a:r>
            <a:r>
              <a:rPr lang="en-US" sz="1600">
                <a:latin typeface="Space Grotesk"/>
                <a:ea typeface="Space Grotesk"/>
                <a:cs typeface="Space Grotesk"/>
                <a:sym typeface="Space Grotesk"/>
              </a:rPr>
              <a:t>serves to </a:t>
            </a:r>
            <a:r>
              <a:rPr lang="en-US" sz="1600">
                <a:solidFill>
                  <a:srgbClr val="CC0000"/>
                </a:solidFill>
                <a:latin typeface="Space Grotesk"/>
                <a:ea typeface="Space Grotesk"/>
                <a:cs typeface="Space Grotesk"/>
                <a:sym typeface="Space Grotesk"/>
              </a:rPr>
              <a:t>measure the parameters critical for accidents</a:t>
            </a:r>
            <a:r>
              <a:rPr lang="en-US" sz="1600">
                <a:latin typeface="Space Grotesk"/>
                <a:ea typeface="Space Grotesk"/>
                <a:cs typeface="Space Grotesk"/>
                <a:sym typeface="Space Grotesk"/>
              </a:rPr>
              <a:t>, identify actual accidents, find the geolocation of the driver and communicate</a:t>
            </a:r>
            <a:endParaRPr sz="1600">
              <a:latin typeface="Space Grotesk"/>
              <a:ea typeface="Space Grotesk"/>
              <a:cs typeface="Space Grotesk"/>
              <a:sym typeface="Space Grotesk"/>
            </a:endParaRPr>
          </a:p>
          <a:p>
            <a:pPr indent="0" lvl="0" marL="0" rtl="0" algn="l">
              <a:spcBef>
                <a:spcPts val="0"/>
              </a:spcBef>
              <a:spcAft>
                <a:spcPts val="0"/>
              </a:spcAft>
              <a:buNone/>
            </a:pPr>
            <a:r>
              <a:rPr lang="en-US" sz="1600">
                <a:latin typeface="Space Grotesk"/>
                <a:ea typeface="Space Grotesk"/>
                <a:cs typeface="Space Grotesk"/>
                <a:sym typeface="Space Grotesk"/>
              </a:rPr>
              <a:t>the geo-location with the </a:t>
            </a:r>
            <a:r>
              <a:rPr lang="en-US" sz="1600">
                <a:solidFill>
                  <a:srgbClr val="CC0000"/>
                </a:solidFill>
                <a:latin typeface="Space Grotesk"/>
                <a:ea typeface="Space Grotesk"/>
                <a:cs typeface="Space Grotesk"/>
                <a:sym typeface="Space Grotesk"/>
              </a:rPr>
              <a:t>hospital closest to the injured person</a:t>
            </a:r>
            <a:r>
              <a:rPr lang="en-US" sz="1600">
                <a:latin typeface="Space Grotesk"/>
                <a:ea typeface="Space Grotesk"/>
                <a:cs typeface="Space Grotesk"/>
                <a:sym typeface="Space Grotesk"/>
              </a:rPr>
              <a:t> in-order to save precious time. The </a:t>
            </a:r>
            <a:r>
              <a:rPr lang="en-US" sz="1600">
                <a:solidFill>
                  <a:srgbClr val="CC0000"/>
                </a:solidFill>
                <a:latin typeface="Space Grotesk"/>
                <a:ea typeface="Space Grotesk"/>
                <a:cs typeface="Space Grotesk"/>
                <a:sym typeface="Space Grotesk"/>
              </a:rPr>
              <a:t>threshold values change dynamically</a:t>
            </a:r>
            <a:r>
              <a:rPr lang="en-US" sz="1600">
                <a:latin typeface="Space Grotesk"/>
                <a:ea typeface="Space Grotesk"/>
                <a:cs typeface="Space Grotesk"/>
                <a:sym typeface="Space Grotesk"/>
              </a:rPr>
              <a:t> according to the body stature of the biker, using the ML-model to predict the likelihood of the accident and </a:t>
            </a:r>
            <a:r>
              <a:rPr lang="en-US" sz="1600">
                <a:solidFill>
                  <a:srgbClr val="CC0000"/>
                </a:solidFill>
                <a:latin typeface="Space Grotesk"/>
                <a:ea typeface="Space Grotesk"/>
                <a:cs typeface="Space Grotesk"/>
                <a:sym typeface="Space Grotesk"/>
              </a:rPr>
              <a:t>filter out any false positives.</a:t>
            </a:r>
            <a:endParaRPr sz="1600">
              <a:solidFill>
                <a:srgbClr val="CC0000"/>
              </a:solidFill>
              <a:latin typeface="Space Grotesk"/>
              <a:ea typeface="Space Grotesk"/>
              <a:cs typeface="Space Grotesk"/>
              <a:sym typeface="Space Grotesk"/>
            </a:endParaRPr>
          </a:p>
        </p:txBody>
      </p:sp>
      <p:pic>
        <p:nvPicPr>
          <p:cNvPr id="71" name="Google Shape;71;g1a3c4f07153_0_7"/>
          <p:cNvPicPr preferRelativeResize="0"/>
          <p:nvPr/>
        </p:nvPicPr>
        <p:blipFill>
          <a:blip r:embed="rId4">
            <a:alphaModFix/>
          </a:blip>
          <a:stretch>
            <a:fillRect/>
          </a:stretch>
        </p:blipFill>
        <p:spPr>
          <a:xfrm>
            <a:off x="6206050" y="1596225"/>
            <a:ext cx="2633150" cy="2598865"/>
          </a:xfrm>
          <a:prstGeom prst="rect">
            <a:avLst/>
          </a:prstGeom>
          <a:noFill/>
          <a:ln>
            <a:noFill/>
          </a:ln>
          <a:effectLst>
            <a:outerShdw blurRad="71438" rotWithShape="0" algn="bl" dir="5400000" dist="219075">
              <a:srgbClr val="9E9E9E">
                <a:alpha val="9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pic>
        <p:nvPicPr>
          <p:cNvPr id="76" name="Google Shape;76;g1a3c4f07153_0_15"/>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77" name="Google Shape;77;g1a3c4f07153_0_15"/>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Major Contributions</a:t>
            </a:r>
            <a:endParaRPr b="1" sz="2600">
              <a:solidFill>
                <a:srgbClr val="38761D"/>
              </a:solidFill>
              <a:latin typeface="Space Grotesk"/>
              <a:ea typeface="Space Grotesk"/>
              <a:cs typeface="Space Grotesk"/>
              <a:sym typeface="Space Grotesk"/>
            </a:endParaRPr>
          </a:p>
        </p:txBody>
      </p:sp>
      <p:sp>
        <p:nvSpPr>
          <p:cNvPr id="78" name="Google Shape;78;g1a3c4f07153_0_15"/>
          <p:cNvSpPr txBox="1"/>
          <p:nvPr/>
        </p:nvSpPr>
        <p:spPr>
          <a:xfrm>
            <a:off x="486550" y="1479475"/>
            <a:ext cx="76716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A real-time practically wearable for accident detection of a biker regardless of his/her location.</a:t>
            </a:r>
            <a:endParaRPr sz="1600">
              <a:solidFill>
                <a:schemeClr val="dk2"/>
              </a:solidFill>
              <a:latin typeface="Space Grotesk"/>
              <a:ea typeface="Space Grotesk"/>
              <a:cs typeface="Space Grotesk"/>
              <a:sym typeface="Space Grotesk"/>
            </a:endParaRPr>
          </a:p>
          <a:p>
            <a:pPr indent="0" lvl="0" marL="457200" rtl="0" algn="l">
              <a:spcBef>
                <a:spcPts val="0"/>
              </a:spcBef>
              <a:spcAft>
                <a:spcPts val="0"/>
              </a:spcAft>
              <a:buNone/>
            </a:pPr>
            <a:r>
              <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Notifying the nearest possible hospital, in the least amount of time delay, of the location of the accidented person.</a:t>
            </a:r>
            <a:endParaRPr sz="1600">
              <a:solidFill>
                <a:schemeClr val="dk2"/>
              </a:solidFill>
              <a:latin typeface="Space Grotesk"/>
              <a:ea typeface="Space Grotesk"/>
              <a:cs typeface="Space Grotesk"/>
              <a:sym typeface="Space Grotesk"/>
            </a:endParaRPr>
          </a:p>
          <a:p>
            <a:pPr indent="0" lvl="0" marL="457200" rtl="0" algn="l">
              <a:spcBef>
                <a:spcPts val="0"/>
              </a:spcBef>
              <a:spcAft>
                <a:spcPts val="0"/>
              </a:spcAft>
              <a:buNone/>
            </a:pPr>
            <a:r>
              <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Filtering out false positives without any complex rule-based algorithms.</a:t>
            </a:r>
            <a:endParaRPr sz="1600">
              <a:solidFill>
                <a:schemeClr val="dk2"/>
              </a:solidFill>
              <a:latin typeface="Space Grotesk"/>
              <a:ea typeface="Space Grotesk"/>
              <a:cs typeface="Space Grotesk"/>
              <a:sym typeface="Space Grotesk"/>
            </a:endParaRPr>
          </a:p>
          <a:p>
            <a:pPr indent="0" lvl="0" marL="457200" rtl="0" algn="l">
              <a:spcBef>
                <a:spcPts val="0"/>
              </a:spcBef>
              <a:spcAft>
                <a:spcPts val="0"/>
              </a:spcAft>
              <a:buNone/>
            </a:pPr>
            <a:r>
              <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Using the practical and real-world application of machine learning algorithms which tend to be the best fit in this case.</a:t>
            </a:r>
            <a:endParaRPr sz="1600">
              <a:solidFill>
                <a:schemeClr val="dk2"/>
              </a:solidFill>
              <a:latin typeface="Space Grotesk"/>
              <a:ea typeface="Space Grotesk"/>
              <a:cs typeface="Space Grotesk"/>
              <a:sym typeface="Space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graphicFrame>
        <p:nvGraphicFramePr>
          <p:cNvPr id="83" name="Google Shape;83;p6"/>
          <p:cNvGraphicFramePr/>
          <p:nvPr/>
        </p:nvGraphicFramePr>
        <p:xfrm>
          <a:off x="166687" y="1168400"/>
          <a:ext cx="3000000" cy="3000000"/>
        </p:xfrm>
        <a:graphic>
          <a:graphicData uri="http://schemas.openxmlformats.org/drawingml/2006/table">
            <a:tbl>
              <a:tblPr>
                <a:noFill/>
                <a:tableStyleId>{D06CAAC6-E2B0-4E26-8341-C4398E637622}</a:tableStyleId>
              </a:tblPr>
              <a:tblGrid>
                <a:gridCol w="2936900"/>
                <a:gridCol w="2809850"/>
                <a:gridCol w="3078150"/>
              </a:tblGrid>
              <a:tr h="457200">
                <a:tc>
                  <a:txBody>
                    <a:bodyPr/>
                    <a:lstStyle/>
                    <a:p>
                      <a:pPr indent="0" lvl="0" marL="0" marR="0" rtl="0" algn="ctr">
                        <a:lnSpc>
                          <a:spcPct val="93000"/>
                        </a:lnSpc>
                        <a:spcBef>
                          <a:spcPts val="0"/>
                        </a:spcBef>
                        <a:spcAft>
                          <a:spcPts val="0"/>
                        </a:spcAft>
                        <a:buClr>
                          <a:srgbClr val="20124D"/>
                        </a:buClr>
                        <a:buSzPts val="1800"/>
                        <a:buFont typeface="Arial"/>
                        <a:buNone/>
                      </a:pPr>
                      <a:r>
                        <a:rPr b="1" i="0" lang="en-US" sz="1800" u="none" cap="none" strike="noStrike">
                          <a:solidFill>
                            <a:srgbClr val="20124D"/>
                          </a:solidFill>
                          <a:latin typeface="Space Grotesk"/>
                          <a:ea typeface="Space Grotesk"/>
                          <a:cs typeface="Space Grotesk"/>
                          <a:sym typeface="Space Grotesk"/>
                        </a:rPr>
                        <a:t>Name of the solution</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0C343D"/>
                        </a:buClr>
                        <a:buSzPts val="1800"/>
                        <a:buFont typeface="Arial"/>
                        <a:buNone/>
                      </a:pPr>
                      <a:r>
                        <a:rPr b="1" i="0" lang="en-US" sz="1800" u="none" cap="none" strike="noStrike">
                          <a:solidFill>
                            <a:srgbClr val="0C343D"/>
                          </a:solidFill>
                          <a:latin typeface="Space Grotesk"/>
                          <a:ea typeface="Space Grotesk"/>
                          <a:cs typeface="Space Grotesk"/>
                          <a:sym typeface="Space Grotesk"/>
                        </a:rPr>
                        <a:t>Features</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CC0000"/>
                        </a:buClr>
                        <a:buSzPts val="1800"/>
                        <a:buFont typeface="Arial"/>
                        <a:buNone/>
                      </a:pPr>
                      <a:r>
                        <a:rPr b="1" i="0" lang="en-US" sz="1800" u="none" cap="none" strike="noStrike">
                          <a:solidFill>
                            <a:srgbClr val="CC0000"/>
                          </a:solidFill>
                          <a:latin typeface="Space Grotesk"/>
                          <a:ea typeface="Space Grotesk"/>
                          <a:cs typeface="Space Grotesk"/>
                          <a:sym typeface="Space Grotesk"/>
                        </a:rPr>
                        <a:t>Drawbacks</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79525">
                <a:tc>
                  <a:txBody>
                    <a:bodyPr/>
                    <a:lstStyle/>
                    <a:p>
                      <a:pPr indent="0" lvl="0" marL="0" marR="0" rtl="0" algn="just">
                        <a:lnSpc>
                          <a:spcPct val="93000"/>
                        </a:lnSpc>
                        <a:spcBef>
                          <a:spcPts val="0"/>
                        </a:spcBef>
                        <a:spcAft>
                          <a:spcPts val="0"/>
                        </a:spcAft>
                        <a:buClr>
                          <a:srgbClr val="000000"/>
                        </a:buClr>
                        <a:buSzPts val="1800"/>
                        <a:buFont typeface="Arial"/>
                        <a:buNone/>
                      </a:pPr>
                      <a:r>
                        <a:rPr lang="en-US" sz="1800">
                          <a:latin typeface="Space Grotesk"/>
                          <a:ea typeface="Space Grotesk"/>
                          <a:cs typeface="Space Grotesk"/>
                          <a:sym typeface="Space Grotesk"/>
                        </a:rPr>
                        <a:t>Iot based smart helmet and accident identification system [1]</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Accident Detection</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Practical for bike usage</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Efficient communication</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Doesn’t implement ML for false positives</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Not cost effective</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1100">
                <a:tc>
                  <a:txBody>
                    <a:bodyPr/>
                    <a:lstStyle/>
                    <a:p>
                      <a:pPr indent="0" lvl="0" marL="0" marR="0" rtl="0" algn="just">
                        <a:lnSpc>
                          <a:spcPct val="93000"/>
                        </a:lnSpc>
                        <a:spcBef>
                          <a:spcPts val="0"/>
                        </a:spcBef>
                        <a:spcAft>
                          <a:spcPts val="0"/>
                        </a:spcAft>
                        <a:buClr>
                          <a:schemeClr val="dk1"/>
                        </a:buClr>
                        <a:buSzPts val="1100"/>
                        <a:buFont typeface="Arial"/>
                        <a:buNone/>
                      </a:pPr>
                      <a:r>
                        <a:rPr lang="en-US" sz="1800">
                          <a:latin typeface="Space Grotesk"/>
                          <a:ea typeface="Space Grotesk"/>
                          <a:cs typeface="Space Grotesk"/>
                          <a:sym typeface="Space Grotesk"/>
                        </a:rPr>
                        <a:t>Konnect: An</a:t>
                      </a:r>
                      <a:endParaRPr sz="1800">
                        <a:latin typeface="Space Grotesk"/>
                        <a:ea typeface="Space Grotesk"/>
                        <a:cs typeface="Space Grotesk"/>
                        <a:sym typeface="Space Grotesk"/>
                      </a:endParaRPr>
                    </a:p>
                    <a:p>
                      <a:pPr indent="0" lvl="0" marL="0" marR="0" rtl="0" algn="just">
                        <a:lnSpc>
                          <a:spcPct val="93000"/>
                        </a:lnSpc>
                        <a:spcBef>
                          <a:spcPts val="0"/>
                        </a:spcBef>
                        <a:spcAft>
                          <a:spcPts val="0"/>
                        </a:spcAft>
                        <a:buClr>
                          <a:schemeClr val="dk1"/>
                        </a:buClr>
                        <a:buSzPts val="1100"/>
                        <a:buFont typeface="Arial"/>
                        <a:buNone/>
                      </a:pPr>
                      <a:r>
                        <a:rPr lang="en-US" sz="1800">
                          <a:latin typeface="Space Grotesk"/>
                          <a:ea typeface="Space Grotesk"/>
                          <a:cs typeface="Space Grotesk"/>
                          <a:sym typeface="Space Grotesk"/>
                        </a:rPr>
                        <a:t>internet of things (iot) based smart helmet for accident detection and</a:t>
                      </a:r>
                      <a:endParaRPr sz="1800">
                        <a:latin typeface="Space Grotesk"/>
                        <a:ea typeface="Space Grotesk"/>
                        <a:cs typeface="Space Grotesk"/>
                        <a:sym typeface="Space Grotesk"/>
                      </a:endParaRPr>
                    </a:p>
                    <a:p>
                      <a:pPr indent="0" lvl="0" marL="0" marR="0" rtl="0" algn="just">
                        <a:lnSpc>
                          <a:spcPct val="93000"/>
                        </a:lnSpc>
                        <a:spcBef>
                          <a:spcPts val="0"/>
                        </a:spcBef>
                        <a:spcAft>
                          <a:spcPts val="0"/>
                        </a:spcAft>
                        <a:buClr>
                          <a:schemeClr val="dk1"/>
                        </a:buClr>
                        <a:buSzPts val="1100"/>
                        <a:buFont typeface="Arial"/>
                        <a:buNone/>
                      </a:pPr>
                      <a:r>
                        <a:rPr lang="en-US" sz="1800">
                          <a:latin typeface="Space Grotesk"/>
                          <a:ea typeface="Space Grotesk"/>
                          <a:cs typeface="Space Grotesk"/>
                          <a:sym typeface="Space Grotesk"/>
                        </a:rPr>
                        <a:t>notification [2]</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Accident Detection</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Cloud based for data transfer</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i="0" lang="en-US" sz="1800" u="none" cap="none" strike="noStrike">
                          <a:solidFill>
                            <a:srgbClr val="000000"/>
                          </a:solidFill>
                          <a:latin typeface="Space Grotesk"/>
                          <a:ea typeface="Space Grotesk"/>
                          <a:cs typeface="Space Grotesk"/>
                          <a:sym typeface="Space Grotesk"/>
                        </a:rPr>
                        <a:t>False Positives</a:t>
                      </a:r>
                      <a:endParaRPr i="0" sz="1800" u="none" cap="none" strike="noStrike">
                        <a:solidFill>
                          <a:srgbClr val="000000"/>
                        </a:solidFill>
                        <a:latin typeface="Space Grotesk"/>
                        <a:ea typeface="Space Grotesk"/>
                        <a:cs typeface="Space Grotesk"/>
                        <a:sym typeface="Space Grotesk"/>
                      </a:endParaRPr>
                    </a:p>
                    <a:p>
                      <a:pPr indent="-342900" lvl="0" marL="457200" marR="0" rtl="0" algn="just">
                        <a:lnSpc>
                          <a:spcPct val="93000"/>
                        </a:lnSpc>
                        <a:spcBef>
                          <a:spcPts val="0"/>
                        </a:spcBef>
                        <a:spcAft>
                          <a:spcPts val="0"/>
                        </a:spcAft>
                        <a:buSzPts val="1800"/>
                        <a:buFont typeface="Space Grotesk"/>
                        <a:buChar char="●"/>
                      </a:pPr>
                      <a:r>
                        <a:rPr lang="en-US" sz="1800">
                          <a:latin typeface="Space Grotesk"/>
                          <a:ea typeface="Space Grotesk"/>
                          <a:cs typeface="Space Grotesk"/>
                          <a:sym typeface="Space Grotesk"/>
                        </a:rPr>
                        <a:t>Not cost effective</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84" name="Google Shape;84;p6"/>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85" name="Google Shape;85;p6"/>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Related Works</a:t>
            </a:r>
            <a:endParaRPr b="1" sz="2600">
              <a:solidFill>
                <a:srgbClr val="38761D"/>
              </a:solidFill>
              <a:latin typeface="Space Grotesk"/>
              <a:ea typeface="Space Grotesk"/>
              <a:cs typeface="Space Grotesk"/>
              <a:sym typeface="Space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graphicFrame>
        <p:nvGraphicFramePr>
          <p:cNvPr id="90" name="Google Shape;90;p7"/>
          <p:cNvGraphicFramePr/>
          <p:nvPr/>
        </p:nvGraphicFramePr>
        <p:xfrm>
          <a:off x="130175" y="1030287"/>
          <a:ext cx="3000000" cy="3000000"/>
        </p:xfrm>
        <a:graphic>
          <a:graphicData uri="http://schemas.openxmlformats.org/drawingml/2006/table">
            <a:tbl>
              <a:tblPr>
                <a:noFill/>
                <a:tableStyleId>{D06CAAC6-E2B0-4E26-8341-C4398E637622}</a:tableStyleId>
              </a:tblPr>
              <a:tblGrid>
                <a:gridCol w="3016250"/>
                <a:gridCol w="3109900"/>
                <a:gridCol w="2757475"/>
              </a:tblGrid>
              <a:tr h="477825">
                <a:tc>
                  <a:txBody>
                    <a:bodyPr/>
                    <a:lstStyle/>
                    <a:p>
                      <a:pPr indent="0" lvl="0" marL="0" marR="0" rtl="0" algn="ctr">
                        <a:lnSpc>
                          <a:spcPct val="93000"/>
                        </a:lnSpc>
                        <a:spcBef>
                          <a:spcPts val="0"/>
                        </a:spcBef>
                        <a:spcAft>
                          <a:spcPts val="0"/>
                        </a:spcAft>
                        <a:buClr>
                          <a:srgbClr val="20124D"/>
                        </a:buClr>
                        <a:buSzPts val="1800"/>
                        <a:buFont typeface="Arial"/>
                        <a:buNone/>
                      </a:pPr>
                      <a:r>
                        <a:rPr b="1" i="0" lang="en-US" sz="1800" u="none" cap="none" strike="noStrike">
                          <a:solidFill>
                            <a:srgbClr val="20124D"/>
                          </a:solidFill>
                          <a:latin typeface="Space Grotesk"/>
                          <a:ea typeface="Space Grotesk"/>
                          <a:cs typeface="Space Grotesk"/>
                          <a:sym typeface="Space Grotesk"/>
                        </a:rPr>
                        <a:t>Name of the solution</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0C343D"/>
                        </a:buClr>
                        <a:buSzPts val="1800"/>
                        <a:buFont typeface="Arial"/>
                        <a:buNone/>
                      </a:pPr>
                      <a:r>
                        <a:rPr b="1" i="0" lang="en-US" sz="1800" u="none" cap="none" strike="noStrike">
                          <a:solidFill>
                            <a:srgbClr val="0C343D"/>
                          </a:solidFill>
                          <a:latin typeface="Space Grotesk"/>
                          <a:ea typeface="Space Grotesk"/>
                          <a:cs typeface="Space Grotesk"/>
                          <a:sym typeface="Space Grotesk"/>
                        </a:rPr>
                        <a:t>Features</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CC0000"/>
                        </a:buClr>
                        <a:buSzPts val="1800"/>
                        <a:buFont typeface="Arial"/>
                        <a:buNone/>
                      </a:pPr>
                      <a:r>
                        <a:rPr b="1" i="0" lang="en-US" sz="1800" u="none" cap="none" strike="noStrike">
                          <a:solidFill>
                            <a:srgbClr val="CC0000"/>
                          </a:solidFill>
                          <a:latin typeface="Space Grotesk"/>
                          <a:ea typeface="Space Grotesk"/>
                          <a:cs typeface="Space Grotesk"/>
                          <a:sym typeface="Space Grotesk"/>
                        </a:rPr>
                        <a:t>Drawbacks</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25600">
                <a:tc>
                  <a:txBody>
                    <a:bodyPr/>
                    <a:lstStyle/>
                    <a:p>
                      <a:pPr indent="0" lvl="0" marL="0" marR="0" rtl="0" algn="just">
                        <a:lnSpc>
                          <a:spcPct val="93000"/>
                        </a:lnSpc>
                        <a:spcBef>
                          <a:spcPts val="0"/>
                        </a:spcBef>
                        <a:spcAft>
                          <a:spcPts val="0"/>
                        </a:spcAft>
                        <a:buClr>
                          <a:schemeClr val="dk1"/>
                        </a:buClr>
                        <a:buSzPts val="1100"/>
                        <a:buFont typeface="Arial"/>
                        <a:buNone/>
                      </a:pPr>
                      <a:r>
                        <a:rPr lang="en-US" sz="1800">
                          <a:latin typeface="Space Grotesk"/>
                          <a:ea typeface="Space Grotesk"/>
                          <a:cs typeface="Space Grotesk"/>
                          <a:sym typeface="Space Grotesk"/>
                        </a:rPr>
                        <a:t>An iot-based vehicle accident detection and classification system using sensor fusion [3]</a:t>
                      </a:r>
                      <a:endParaRPr sz="1800">
                        <a:latin typeface="Space Grotesk"/>
                        <a:ea typeface="Space Grotesk"/>
                        <a:cs typeface="Space Grotesk"/>
                        <a:sym typeface="Space Grotesk"/>
                      </a:endParaRPr>
                    </a:p>
                    <a:p>
                      <a:pPr indent="0" lvl="0" marL="0" marR="0" rtl="0" algn="just">
                        <a:lnSpc>
                          <a:spcPct val="93000"/>
                        </a:lnSpc>
                        <a:spcBef>
                          <a:spcPts val="0"/>
                        </a:spcBef>
                        <a:spcAft>
                          <a:spcPts val="0"/>
                        </a:spcAft>
                        <a:buClr>
                          <a:srgbClr val="000000"/>
                        </a:buClr>
                        <a:buSzPts val="1800"/>
                        <a:buFont typeface="Arial"/>
                        <a:buNone/>
                      </a:pPr>
                      <a:r>
                        <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Accident Detection</a:t>
                      </a:r>
                      <a:endParaRPr sz="1800">
                        <a:latin typeface="Space Grotesk"/>
                        <a:ea typeface="Space Grotesk"/>
                        <a:cs typeface="Space Grotesk"/>
                        <a:sym typeface="Space Grotesk"/>
                      </a:endParaRPr>
                    </a:p>
                    <a:p>
                      <a:pPr indent="-342900" lvl="0" marL="457200" marR="0" rtl="0" algn="just">
                        <a:lnSpc>
                          <a:spcPct val="93000"/>
                        </a:lnSpc>
                        <a:spcBef>
                          <a:spcPts val="0"/>
                        </a:spcBef>
                        <a:spcAft>
                          <a:spcPts val="0"/>
                        </a:spcAft>
                        <a:buSzPts val="1800"/>
                        <a:buFont typeface="Space Grotesk"/>
                        <a:buChar char="●"/>
                      </a:pPr>
                      <a:r>
                        <a:rPr lang="en-US" sz="1800">
                          <a:latin typeface="Space Grotesk"/>
                          <a:ea typeface="Space Grotesk"/>
                          <a:cs typeface="Space Grotesk"/>
                          <a:sym typeface="Space Grotesk"/>
                        </a:rPr>
                        <a:t>ML based processing of data.</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l">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Not practical for bike usage</a:t>
                      </a:r>
                      <a:endParaRPr>
                        <a:latin typeface="Space Grotesk"/>
                        <a:ea typeface="Space Grotesk"/>
                        <a:cs typeface="Space Grotesk"/>
                        <a:sym typeface="Space Grotesk"/>
                      </a:endParaRPr>
                    </a:p>
                    <a:p>
                      <a:pPr indent="-342900" lvl="0" marL="457200" marR="0" rtl="0" algn="l">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Redundant hardware used.</a:t>
                      </a:r>
                      <a:endParaRPr>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74750">
                <a:tc>
                  <a:txBody>
                    <a:bodyPr/>
                    <a:lstStyle/>
                    <a:p>
                      <a:pPr indent="0" lvl="0" marL="0" marR="0" rtl="0" algn="just">
                        <a:lnSpc>
                          <a:spcPct val="93000"/>
                        </a:lnSpc>
                        <a:spcBef>
                          <a:spcPts val="0"/>
                        </a:spcBef>
                        <a:spcAft>
                          <a:spcPts val="0"/>
                        </a:spcAft>
                        <a:buClr>
                          <a:schemeClr val="dk1"/>
                        </a:buClr>
                        <a:buSzPts val="1100"/>
                        <a:buFont typeface="Arial"/>
                        <a:buNone/>
                      </a:pPr>
                      <a:r>
                        <a:rPr lang="en-US" sz="1800">
                          <a:latin typeface="Space Grotesk"/>
                          <a:ea typeface="Space Grotesk"/>
                          <a:cs typeface="Space Grotesk"/>
                          <a:sym typeface="Space Grotesk"/>
                        </a:rPr>
                        <a:t>Iot and cloud based integrated system for accident reporting and vehicular health monitoring [4]</a:t>
                      </a:r>
                      <a:endParaRPr sz="1800">
                        <a:latin typeface="Space Grotesk"/>
                        <a:ea typeface="Space Grotesk"/>
                        <a:cs typeface="Space Grotesk"/>
                        <a:sym typeface="Space Grotesk"/>
                      </a:endParaRPr>
                    </a:p>
                    <a:p>
                      <a:pPr indent="0" lvl="0" marL="0" marR="0" rtl="0" algn="just">
                        <a:lnSpc>
                          <a:spcPct val="93000"/>
                        </a:lnSpc>
                        <a:spcBef>
                          <a:spcPts val="0"/>
                        </a:spcBef>
                        <a:spcAft>
                          <a:spcPts val="0"/>
                        </a:spcAft>
                        <a:buClr>
                          <a:srgbClr val="000000"/>
                        </a:buClr>
                        <a:buSzPts val="1800"/>
                        <a:buFont typeface="Arial"/>
                        <a:buNone/>
                      </a:pPr>
                      <a:r>
                        <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Accident </a:t>
                      </a:r>
                      <a:r>
                        <a:rPr i="0" lang="en-US" sz="1800" u="none" cap="none" strike="noStrike">
                          <a:solidFill>
                            <a:srgbClr val="000000"/>
                          </a:solidFill>
                          <a:latin typeface="Space Grotesk"/>
                          <a:ea typeface="Space Grotesk"/>
                          <a:cs typeface="Space Grotesk"/>
                          <a:sym typeface="Space Grotesk"/>
                        </a:rPr>
                        <a:t>Detection</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SzPts val="1800"/>
                        <a:buFont typeface="Space Grotesk"/>
                        <a:buChar char="●"/>
                      </a:pPr>
                      <a:r>
                        <a:rPr lang="en-US" sz="1800">
                          <a:latin typeface="Space Grotesk"/>
                          <a:ea typeface="Space Grotesk"/>
                          <a:cs typeface="Space Grotesk"/>
                          <a:sym typeface="Space Grotesk"/>
                        </a:rPr>
                        <a:t>Reliable means of communication in case of emergency</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Not for bike usage</a:t>
                      </a:r>
                      <a:r>
                        <a:rPr i="0" lang="en-US" sz="1800" u="none" cap="none" strike="noStrike">
                          <a:solidFill>
                            <a:srgbClr val="000000"/>
                          </a:solidFill>
                          <a:latin typeface="Space Grotesk"/>
                          <a:ea typeface="Space Grotesk"/>
                          <a:cs typeface="Space Grotesk"/>
                          <a:sym typeface="Space Grotesk"/>
                        </a:rPr>
                        <a:t> </a:t>
                      </a:r>
                      <a:endParaRPr>
                        <a:latin typeface="Space Grotesk"/>
                        <a:ea typeface="Space Grotesk"/>
                        <a:cs typeface="Space Grotesk"/>
                        <a:sym typeface="Space Grotesk"/>
                      </a:endParaRPr>
                    </a:p>
                    <a:p>
                      <a:pPr indent="-342900" lvl="0" marL="457200" marR="0" rtl="0" algn="just">
                        <a:lnSpc>
                          <a:spcPct val="93000"/>
                        </a:lnSpc>
                        <a:spcBef>
                          <a:spcPts val="0"/>
                        </a:spcBef>
                        <a:spcAft>
                          <a:spcPts val="0"/>
                        </a:spcAft>
                        <a:buClr>
                          <a:srgbClr val="000000"/>
                        </a:buClr>
                        <a:buSzPts val="1800"/>
                        <a:buFont typeface="Space Grotesk"/>
                        <a:buChar char="●"/>
                      </a:pPr>
                      <a:r>
                        <a:rPr lang="en-US" sz="1800">
                          <a:latin typeface="Space Grotesk"/>
                          <a:ea typeface="Space Grotesk"/>
                          <a:cs typeface="Space Grotesk"/>
                          <a:sym typeface="Space Grotesk"/>
                        </a:rPr>
                        <a:t>Doesn’t implement ML for false positive detection.</a:t>
                      </a:r>
                      <a:endParaRPr sz="1800">
                        <a:latin typeface="Space Grotesk"/>
                        <a:ea typeface="Space Grotesk"/>
                        <a:cs typeface="Space Grotesk"/>
                        <a:sym typeface="Space Grotesk"/>
                      </a:endParaRPr>
                    </a:p>
                  </a:txBody>
                  <a:tcPr marT="91075" marB="9107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91" name="Google Shape;91;p7"/>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92" name="Google Shape;92;p7"/>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Related Works</a:t>
            </a:r>
            <a:endParaRPr b="1" sz="2600">
              <a:solidFill>
                <a:srgbClr val="38761D"/>
              </a:solidFill>
              <a:latin typeface="Space Grotesk"/>
              <a:ea typeface="Space Grotesk"/>
              <a:cs typeface="Space Grotesk"/>
              <a:sym typeface="Space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pic>
        <p:nvPicPr>
          <p:cNvPr id="97" name="Google Shape;97;p8"/>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98" name="Google Shape;98;p8"/>
          <p:cNvSpPr txBox="1"/>
          <p:nvPr/>
        </p:nvSpPr>
        <p:spPr>
          <a:xfrm>
            <a:off x="1712250" y="407100"/>
            <a:ext cx="5719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38761D"/>
                </a:solidFill>
                <a:latin typeface="Space Grotesk"/>
                <a:ea typeface="Space Grotesk"/>
                <a:cs typeface="Space Grotesk"/>
                <a:sym typeface="Space Grotesk"/>
              </a:rPr>
              <a:t>Proposed iHELM Architecture</a:t>
            </a:r>
            <a:endParaRPr b="1" sz="2600">
              <a:solidFill>
                <a:srgbClr val="38761D"/>
              </a:solidFill>
              <a:latin typeface="Space Grotesk"/>
              <a:ea typeface="Space Grotesk"/>
              <a:cs typeface="Space Grotesk"/>
              <a:sym typeface="Space Grotesk"/>
            </a:endParaRPr>
          </a:p>
        </p:txBody>
      </p:sp>
      <p:pic>
        <p:nvPicPr>
          <p:cNvPr id="99" name="Google Shape;99;p8"/>
          <p:cNvPicPr preferRelativeResize="0"/>
          <p:nvPr/>
        </p:nvPicPr>
        <p:blipFill>
          <a:blip r:embed="rId4">
            <a:alphaModFix/>
          </a:blip>
          <a:stretch>
            <a:fillRect/>
          </a:stretch>
        </p:blipFill>
        <p:spPr>
          <a:xfrm>
            <a:off x="995437" y="1250173"/>
            <a:ext cx="7153125" cy="3217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pic>
        <p:nvPicPr>
          <p:cNvPr id="104" name="Google Shape;104;p9"/>
          <p:cNvPicPr preferRelativeResize="0"/>
          <p:nvPr/>
        </p:nvPicPr>
        <p:blipFill rotWithShape="1">
          <a:blip r:embed="rId3">
            <a:alphaModFix/>
          </a:blip>
          <a:srcRect b="0" l="0" r="0" t="0"/>
          <a:stretch/>
        </p:blipFill>
        <p:spPr>
          <a:xfrm>
            <a:off x="8158162" y="130175"/>
            <a:ext cx="833437" cy="833437"/>
          </a:xfrm>
          <a:prstGeom prst="rect">
            <a:avLst/>
          </a:prstGeom>
          <a:noFill/>
          <a:ln>
            <a:noFill/>
          </a:ln>
        </p:spPr>
      </p:pic>
      <p:sp>
        <p:nvSpPr>
          <p:cNvPr id="105" name="Google Shape;105;p9"/>
          <p:cNvSpPr txBox="1"/>
          <p:nvPr/>
        </p:nvSpPr>
        <p:spPr>
          <a:xfrm>
            <a:off x="377325" y="407100"/>
            <a:ext cx="571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38761D"/>
                </a:solidFill>
                <a:latin typeface="Space Grotesk"/>
                <a:ea typeface="Space Grotesk"/>
                <a:cs typeface="Space Grotesk"/>
                <a:sym typeface="Space Grotesk"/>
              </a:rPr>
              <a:t>Architecture Overview</a:t>
            </a:r>
            <a:endParaRPr b="1" sz="2600">
              <a:solidFill>
                <a:srgbClr val="38761D"/>
              </a:solidFill>
              <a:latin typeface="Space Grotesk"/>
              <a:ea typeface="Space Grotesk"/>
              <a:cs typeface="Space Grotesk"/>
              <a:sym typeface="Space Grotesk"/>
            </a:endParaRPr>
          </a:p>
        </p:txBody>
      </p:sp>
      <p:sp>
        <p:nvSpPr>
          <p:cNvPr id="106" name="Google Shape;106;p9"/>
          <p:cNvSpPr txBox="1"/>
          <p:nvPr/>
        </p:nvSpPr>
        <p:spPr>
          <a:xfrm>
            <a:off x="486550" y="1283000"/>
            <a:ext cx="7671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The iHELM system is primarily divided into - Se</a:t>
            </a:r>
            <a:r>
              <a:rPr lang="en-US" sz="1600">
                <a:solidFill>
                  <a:schemeClr val="dk2"/>
                </a:solidFill>
                <a:latin typeface="Space Grotesk"/>
                <a:ea typeface="Space Grotesk"/>
                <a:cs typeface="Space Grotesk"/>
                <a:sym typeface="Space Grotesk"/>
              </a:rPr>
              <a:t>nsor N</a:t>
            </a:r>
            <a:r>
              <a:rPr lang="en-US" sz="1600">
                <a:solidFill>
                  <a:schemeClr val="dk2"/>
                </a:solidFill>
                <a:latin typeface="Space Grotesk"/>
                <a:ea typeface="Space Grotesk"/>
                <a:cs typeface="Space Grotesk"/>
                <a:sym typeface="Space Grotesk"/>
              </a:rPr>
              <a:t>ode, Cloud database, a machine learning algorithm, a database of hospitals and their locations, and finally an API.</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The sensor node collects data from an accelerometer and transmits it via an </a:t>
            </a:r>
            <a:r>
              <a:rPr lang="en-US" sz="1600">
                <a:solidFill>
                  <a:schemeClr val="dk2"/>
                </a:solidFill>
                <a:latin typeface="Space Grotesk"/>
                <a:ea typeface="Space Grotesk"/>
                <a:cs typeface="Space Grotesk"/>
                <a:sym typeface="Space Grotesk"/>
              </a:rPr>
              <a:t>ESP8266</a:t>
            </a:r>
            <a:r>
              <a:rPr lang="en-US" sz="1600">
                <a:solidFill>
                  <a:schemeClr val="dk2"/>
                </a:solidFill>
                <a:latin typeface="Space Grotesk"/>
                <a:ea typeface="Space Grotesk"/>
                <a:cs typeface="Space Grotesk"/>
                <a:sym typeface="Space Grotesk"/>
              </a:rPr>
              <a:t> WiFi SOC.</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The sensor node collects and logs data(the transmission, depending on the network speed) to the cloud which is ThingSpeak cloud by MathWorks.</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Data from the cloud is </a:t>
            </a:r>
            <a:r>
              <a:rPr lang="en-US" sz="1600">
                <a:solidFill>
                  <a:schemeClr val="dk2"/>
                </a:solidFill>
                <a:latin typeface="Space Grotesk"/>
                <a:ea typeface="Space Grotesk"/>
                <a:cs typeface="Space Grotesk"/>
                <a:sym typeface="Space Grotesk"/>
              </a:rPr>
              <a:t>retrieved via web scraping and fed to ML model for accident detection and handling false positives.</a:t>
            </a:r>
            <a:endParaRPr sz="1600">
              <a:solidFill>
                <a:schemeClr val="dk2"/>
              </a:solidFill>
              <a:latin typeface="Space Grotesk"/>
              <a:ea typeface="Space Grotesk"/>
              <a:cs typeface="Space Grotesk"/>
              <a:sym typeface="Space Grotesk"/>
            </a:endParaRPr>
          </a:p>
          <a:p>
            <a:pPr indent="-330200" lvl="0" marL="457200" rtl="0" algn="l">
              <a:spcBef>
                <a:spcPts val="0"/>
              </a:spcBef>
              <a:spcAft>
                <a:spcPts val="0"/>
              </a:spcAft>
              <a:buClr>
                <a:schemeClr val="dk2"/>
              </a:buClr>
              <a:buSzPts val="1600"/>
              <a:buFont typeface="Space Grotesk"/>
              <a:buChar char="❖"/>
            </a:pPr>
            <a:r>
              <a:rPr lang="en-US" sz="1600">
                <a:solidFill>
                  <a:schemeClr val="dk2"/>
                </a:solidFill>
                <a:latin typeface="Space Grotesk"/>
                <a:ea typeface="Space Grotesk"/>
                <a:cs typeface="Space Grotesk"/>
                <a:sym typeface="Space Grotesk"/>
              </a:rPr>
              <a:t>The SOS message is also sent via a python code which makes use of python’s pywhatkit library.</a:t>
            </a:r>
            <a:endParaRPr sz="1600">
              <a:solidFill>
                <a:schemeClr val="dk2"/>
              </a:solidFill>
              <a:latin typeface="Space Grotesk"/>
              <a:ea typeface="Space Grotesk"/>
              <a:cs typeface="Space Grotesk"/>
              <a:sym typeface="Space Grotesk"/>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