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4"/>
  </p:notesMasterIdLst>
  <p:sldIdLst>
    <p:sldId id="256" r:id="rId2"/>
    <p:sldId id="257" r:id="rId3"/>
    <p:sldId id="259" r:id="rId4"/>
    <p:sldId id="261" r:id="rId5"/>
    <p:sldId id="262" r:id="rId6"/>
    <p:sldId id="263" r:id="rId7"/>
    <p:sldId id="264" r:id="rId8"/>
    <p:sldId id="265" r:id="rId9"/>
    <p:sldId id="266" r:id="rId10"/>
    <p:sldId id="267" r:id="rId11"/>
    <p:sldId id="268" r:id="rId12"/>
    <p:sldId id="269"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635"/>
    <a:srgbClr val="9EFF29"/>
    <a:srgbClr val="C80064"/>
    <a:srgbClr val="C33A1F"/>
    <a:srgbClr val="0000CC"/>
    <a:srgbClr val="FF2549"/>
    <a:srgbClr val="007033"/>
    <a:srgbClr val="D6370C"/>
    <a:srgbClr val="1D3A00"/>
    <a:srgbClr val="FF8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4" y="-184"/>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5/12/2022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7703" y="1784556"/>
            <a:ext cx="8229600" cy="1688688"/>
          </a:xfrm>
          <a:noFill/>
          <a:effectLst>
            <a:outerShdw blurRad="50800" dist="38100" dir="2700000" algn="tl" rotWithShape="0">
              <a:prstClr val="black">
                <a:alpha val="40000"/>
              </a:prstClr>
            </a:outerShdw>
          </a:effectLst>
        </p:spPr>
        <p:txBody>
          <a:bodyPr>
            <a:normAutofit/>
          </a:bodyPr>
          <a:lstStyle>
            <a:lvl1pPr algn="r">
              <a:defRPr sz="3600">
                <a:solidFill>
                  <a:srgbClr val="0070C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20328" y="3694468"/>
            <a:ext cx="8229600" cy="678426"/>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5/12/2022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1947" y="224337"/>
            <a:ext cx="8259098" cy="763526"/>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312606"/>
            <a:ext cx="8246070" cy="3465870"/>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92106" y="406537"/>
            <a:ext cx="6283782" cy="725349"/>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389238" y="1268361"/>
            <a:ext cx="6304935" cy="342013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5/12/2022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2" y="271648"/>
            <a:ext cx="8093365" cy="763525"/>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655517"/>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127914"/>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655517"/>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127914"/>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5/12/2022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5/12/2022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5/12/2022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1949" y="1895168"/>
            <a:ext cx="8192728" cy="1445337"/>
          </a:xfrm>
        </p:spPr>
        <p:txBody>
          <a:bodyPr>
            <a:normAutofit fontScale="90000"/>
          </a:bodyPr>
          <a:lstStyle/>
          <a:p>
            <a:r>
              <a:rPr lang="en-IN" dirty="0"/>
              <a:t>Customer </a:t>
            </a:r>
            <a:br>
              <a:rPr lang="en-IN" dirty="0"/>
            </a:br>
            <a:r>
              <a:rPr lang="en-IN" dirty="0"/>
              <a:t>Retention </a:t>
            </a:r>
            <a:br>
              <a:rPr lang="en-IN" dirty="0"/>
            </a:br>
            <a:r>
              <a:rPr lang="en-IN" dirty="0"/>
              <a:t>Project </a:t>
            </a:r>
            <a:br>
              <a:rPr lang="en-IN" dirty="0"/>
            </a:br>
            <a:r>
              <a:rPr lang="en-IN" dirty="0"/>
              <a:t>Report</a:t>
            </a:r>
            <a:endParaRPr lang="en-US" dirty="0"/>
          </a:p>
        </p:txBody>
      </p:sp>
      <p:sp>
        <p:nvSpPr>
          <p:cNvPr id="3" name="Subtitle 2"/>
          <p:cNvSpPr>
            <a:spLocks noGrp="1"/>
          </p:cNvSpPr>
          <p:nvPr>
            <p:ph type="subTitle" idx="1"/>
          </p:nvPr>
        </p:nvSpPr>
        <p:spPr>
          <a:xfrm>
            <a:off x="464575" y="3753458"/>
            <a:ext cx="8192728" cy="730043"/>
          </a:xfrm>
        </p:spPr>
        <p:txBody>
          <a:bodyPr/>
          <a:lstStyle/>
          <a:p>
            <a:r>
              <a:rPr lang="en-US" dirty="0"/>
              <a:t>.</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3FA0F-C603-E680-0F74-A7D371AC2F93}"/>
              </a:ext>
            </a:extLst>
          </p:cNvPr>
          <p:cNvSpPr>
            <a:spLocks noGrp="1"/>
          </p:cNvSpPr>
          <p:nvPr>
            <p:ph type="title"/>
          </p:nvPr>
        </p:nvSpPr>
        <p:spPr/>
        <p:txBody>
          <a:bodyPr/>
          <a:lstStyle/>
          <a:p>
            <a:r>
              <a:rPr lang="en-IN" dirty="0"/>
              <a:t>.</a:t>
            </a:r>
          </a:p>
        </p:txBody>
      </p:sp>
      <p:pic>
        <p:nvPicPr>
          <p:cNvPr id="5" name="Content Placeholder 4">
            <a:extLst>
              <a:ext uri="{FF2B5EF4-FFF2-40B4-BE49-F238E27FC236}">
                <a16:creationId xmlns:a16="http://schemas.microsoft.com/office/drawing/2014/main" id="{4F4F5CD9-7A84-F81B-28C9-B03A6A2CCCC4}"/>
              </a:ext>
            </a:extLst>
          </p:cNvPr>
          <p:cNvPicPr>
            <a:picLocks noGrp="1" noChangeAspect="1"/>
          </p:cNvPicPr>
          <p:nvPr>
            <p:ph idx="1"/>
          </p:nvPr>
        </p:nvPicPr>
        <p:blipFill>
          <a:blip r:embed="rId2"/>
          <a:stretch>
            <a:fillRect/>
          </a:stretch>
        </p:blipFill>
        <p:spPr>
          <a:xfrm>
            <a:off x="2961111" y="406537"/>
            <a:ext cx="4296731" cy="4281351"/>
          </a:xfrm>
        </p:spPr>
      </p:pic>
    </p:spTree>
    <p:extLst>
      <p:ext uri="{BB962C8B-B14F-4D97-AF65-F5344CB8AC3E}">
        <p14:creationId xmlns:p14="http://schemas.microsoft.com/office/powerpoint/2010/main" val="791271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82FAB-AB1B-D3AA-F32C-BE9F57B3A668}"/>
              </a:ext>
            </a:extLst>
          </p:cNvPr>
          <p:cNvSpPr>
            <a:spLocks noGrp="1"/>
          </p:cNvSpPr>
          <p:nvPr>
            <p:ph type="title"/>
          </p:nvPr>
        </p:nvSpPr>
        <p:spPr/>
        <p:txBody>
          <a:bodyPr/>
          <a:lstStyle/>
          <a:p>
            <a:r>
              <a:rPr lang="en-IN" dirty="0"/>
              <a:t>Result</a:t>
            </a:r>
          </a:p>
        </p:txBody>
      </p:sp>
      <p:pic>
        <p:nvPicPr>
          <p:cNvPr id="5" name="Content Placeholder 4">
            <a:extLst>
              <a:ext uri="{FF2B5EF4-FFF2-40B4-BE49-F238E27FC236}">
                <a16:creationId xmlns:a16="http://schemas.microsoft.com/office/drawing/2014/main" id="{12BBCA6E-007E-E507-1486-471E866A106F}"/>
              </a:ext>
            </a:extLst>
          </p:cNvPr>
          <p:cNvPicPr>
            <a:picLocks noGrp="1" noChangeAspect="1"/>
          </p:cNvPicPr>
          <p:nvPr>
            <p:ph idx="1"/>
          </p:nvPr>
        </p:nvPicPr>
        <p:blipFill>
          <a:blip r:embed="rId2"/>
          <a:stretch>
            <a:fillRect/>
          </a:stretch>
        </p:blipFill>
        <p:spPr>
          <a:xfrm>
            <a:off x="3400094" y="1268413"/>
            <a:ext cx="4283738" cy="3419475"/>
          </a:xfrm>
        </p:spPr>
      </p:pic>
    </p:spTree>
    <p:extLst>
      <p:ext uri="{BB962C8B-B14F-4D97-AF65-F5344CB8AC3E}">
        <p14:creationId xmlns:p14="http://schemas.microsoft.com/office/powerpoint/2010/main" val="1064257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35E53-8878-2952-E939-DC034FCA4617}"/>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FC7354D4-D277-B146-919D-F194290D8AF2}"/>
              </a:ext>
            </a:extLst>
          </p:cNvPr>
          <p:cNvSpPr>
            <a:spLocks noGrp="1"/>
          </p:cNvSpPr>
          <p:nvPr>
            <p:ph idx="1"/>
          </p:nvPr>
        </p:nvSpPr>
        <p:spPr/>
        <p:txBody>
          <a:bodyPr/>
          <a:lstStyle/>
          <a:p>
            <a:pPr marL="0" indent="0">
              <a:buNone/>
            </a:pPr>
            <a:r>
              <a:rPr lang="en-IN" dirty="0"/>
              <a:t>THANK YOU</a:t>
            </a:r>
          </a:p>
        </p:txBody>
      </p:sp>
    </p:spTree>
    <p:extLst>
      <p:ext uri="{BB962C8B-B14F-4D97-AF65-F5344CB8AC3E}">
        <p14:creationId xmlns:p14="http://schemas.microsoft.com/office/powerpoint/2010/main" val="2641369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Slide Title</a:t>
            </a:r>
          </a:p>
        </p:txBody>
      </p:sp>
      <p:sp>
        <p:nvSpPr>
          <p:cNvPr id="3" name="Content Placeholder 2"/>
          <p:cNvSpPr>
            <a:spLocks noGrp="1"/>
          </p:cNvSpPr>
          <p:nvPr>
            <p:ph idx="1"/>
          </p:nvPr>
        </p:nvSpPr>
        <p:spPr/>
        <p:txBody>
          <a:bodyPr/>
          <a:lstStyle/>
          <a:p>
            <a:r>
              <a:rPr lang="en-US" dirty="0"/>
              <a:t>Introduction</a:t>
            </a:r>
          </a:p>
          <a:p>
            <a:r>
              <a:rPr lang="en-US" dirty="0"/>
              <a:t>Data set</a:t>
            </a:r>
          </a:p>
          <a:p>
            <a:r>
              <a:rPr lang="en-US" dirty="0"/>
              <a:t>Progress</a:t>
            </a:r>
          </a:p>
          <a:p>
            <a:r>
              <a:rPr lang="en-US" dirty="0"/>
              <a:t>Result</a:t>
            </a:r>
          </a:p>
          <a:p>
            <a:endParaRPr lang="en-US" dirty="0"/>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Introduction</a:t>
            </a:r>
          </a:p>
        </p:txBody>
      </p:sp>
      <p:sp>
        <p:nvSpPr>
          <p:cNvPr id="5" name="Content Placeholder 4"/>
          <p:cNvSpPr>
            <a:spLocks noGrp="1"/>
          </p:cNvSpPr>
          <p:nvPr>
            <p:ph idx="1"/>
          </p:nvPr>
        </p:nvSpPr>
        <p:spPr/>
        <p:txBody>
          <a:bodyPr>
            <a:noAutofit/>
          </a:bodyPr>
          <a:lstStyle/>
          <a:p>
            <a:pPr marL="0" indent="0">
              <a:buNone/>
            </a:pPr>
            <a:r>
              <a:rPr lang="en-US" sz="1600" dirty="0"/>
              <a:t>We all know about the e-commerce which is the online platform from where we sell or buy our goods and services, or the transmitting of funds or data over the internet. In this project, we have to analyze the data of success factor of e-commerce websites. To present the models for customer activation and retention, a thorough assessment of the literature, theories, and models was conducted. Service quality, system quality, information quality, trust, and net benefit were </a:t>
            </a:r>
            <a:r>
              <a:rPr lang="en-US" sz="1600" dirty="0" err="1"/>
              <a:t>recognised</a:t>
            </a:r>
            <a:r>
              <a:rPr lang="en-US" sz="1600" dirty="0"/>
              <a:t> as five important factors that contributed to the success of an e-commerce store. The study also looked into the elements that influence the likelihood of repeat purchases by internet clients. To positively influence repeat purchase intention (loyalty), a combination of utilitarian and hedonistic values is required. The information was gathered from Indian online shoppers. The findings reveal the key e-commerce success elements that influence client happiness.</a:t>
            </a:r>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69659-AA5C-5D71-D51E-F8A7046F2DF0}"/>
              </a:ext>
            </a:extLst>
          </p:cNvPr>
          <p:cNvSpPr>
            <a:spLocks noGrp="1"/>
          </p:cNvSpPr>
          <p:nvPr>
            <p:ph type="title"/>
          </p:nvPr>
        </p:nvSpPr>
        <p:spPr/>
        <p:txBody>
          <a:bodyPr/>
          <a:lstStyle/>
          <a:p>
            <a:r>
              <a:rPr lang="en-IN" dirty="0"/>
              <a:t>Data set</a:t>
            </a:r>
          </a:p>
        </p:txBody>
      </p:sp>
      <p:sp>
        <p:nvSpPr>
          <p:cNvPr id="3" name="Content Placeholder 2">
            <a:extLst>
              <a:ext uri="{FF2B5EF4-FFF2-40B4-BE49-F238E27FC236}">
                <a16:creationId xmlns:a16="http://schemas.microsoft.com/office/drawing/2014/main" id="{6107016E-B8B6-A93A-D074-7334EF0178DD}"/>
              </a:ext>
            </a:extLst>
          </p:cNvPr>
          <p:cNvSpPr>
            <a:spLocks noGrp="1"/>
          </p:cNvSpPr>
          <p:nvPr>
            <p:ph idx="1"/>
          </p:nvPr>
        </p:nvSpPr>
        <p:spPr/>
        <p:txBody>
          <a:bodyPr>
            <a:normAutofit/>
          </a:bodyPr>
          <a:lstStyle/>
          <a:p>
            <a:pPr marL="0" indent="0">
              <a:buNone/>
            </a:pPr>
            <a:r>
              <a:rPr lang="en-US" sz="1100" dirty="0"/>
              <a:t>We were given a dataset by Flip Robo, from where I am doing my internship. This data is customer retention data The data is collected from the Indian online shoppers. Results indicate the e-retail success factors, which are very much critical for customer satisfaction.</a:t>
            </a:r>
            <a:endParaRPr lang="en-US" sz="1600" dirty="0"/>
          </a:p>
          <a:p>
            <a:pPr marL="0" indent="0">
              <a:buNone/>
            </a:pPr>
            <a:endParaRPr lang="en-IN" sz="1600" dirty="0"/>
          </a:p>
        </p:txBody>
      </p:sp>
      <p:pic>
        <p:nvPicPr>
          <p:cNvPr id="5" name="Picture 4">
            <a:extLst>
              <a:ext uri="{FF2B5EF4-FFF2-40B4-BE49-F238E27FC236}">
                <a16:creationId xmlns:a16="http://schemas.microsoft.com/office/drawing/2014/main" id="{A557E1D9-D36D-5618-9AA7-D7DA494487DD}"/>
              </a:ext>
            </a:extLst>
          </p:cNvPr>
          <p:cNvPicPr>
            <a:picLocks noChangeAspect="1"/>
          </p:cNvPicPr>
          <p:nvPr/>
        </p:nvPicPr>
        <p:blipFill>
          <a:blip r:embed="rId2"/>
          <a:stretch>
            <a:fillRect/>
          </a:stretch>
        </p:blipFill>
        <p:spPr>
          <a:xfrm>
            <a:off x="2451207" y="2006771"/>
            <a:ext cx="5766898" cy="2681726"/>
          </a:xfrm>
          <a:prstGeom prst="rect">
            <a:avLst/>
          </a:prstGeom>
        </p:spPr>
      </p:pic>
    </p:spTree>
    <p:extLst>
      <p:ext uri="{BB962C8B-B14F-4D97-AF65-F5344CB8AC3E}">
        <p14:creationId xmlns:p14="http://schemas.microsoft.com/office/powerpoint/2010/main" val="305623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064AE-2827-835F-76ED-8CC98729289E}"/>
              </a:ext>
            </a:extLst>
          </p:cNvPr>
          <p:cNvSpPr>
            <a:spLocks noGrp="1"/>
          </p:cNvSpPr>
          <p:nvPr>
            <p:ph type="title"/>
          </p:nvPr>
        </p:nvSpPr>
        <p:spPr/>
        <p:txBody>
          <a:bodyPr/>
          <a:lstStyle/>
          <a:p>
            <a:r>
              <a:rPr lang="en-IN" dirty="0"/>
              <a:t>Processing</a:t>
            </a:r>
          </a:p>
        </p:txBody>
      </p:sp>
      <p:sp>
        <p:nvSpPr>
          <p:cNvPr id="3" name="Content Placeholder 2">
            <a:extLst>
              <a:ext uri="{FF2B5EF4-FFF2-40B4-BE49-F238E27FC236}">
                <a16:creationId xmlns:a16="http://schemas.microsoft.com/office/drawing/2014/main" id="{656D5E3C-160E-6B8A-5F7B-323A2090A76A}"/>
              </a:ext>
            </a:extLst>
          </p:cNvPr>
          <p:cNvSpPr>
            <a:spLocks noGrp="1"/>
          </p:cNvSpPr>
          <p:nvPr>
            <p:ph idx="1"/>
          </p:nvPr>
        </p:nvSpPr>
        <p:spPr/>
        <p:txBody>
          <a:bodyPr>
            <a:normAutofit fontScale="77500" lnSpcReduction="20000"/>
          </a:bodyPr>
          <a:lstStyle/>
          <a:p>
            <a:r>
              <a:rPr lang="en-US" dirty="0"/>
              <a:t>We first opened the </a:t>
            </a:r>
            <a:r>
              <a:rPr lang="en-US" dirty="0" err="1"/>
              <a:t>Jupyter</a:t>
            </a:r>
            <a:r>
              <a:rPr lang="en-US" dirty="0"/>
              <a:t> notebook so that we start making the model, after this we ha </a:t>
            </a:r>
            <a:r>
              <a:rPr lang="en-US" dirty="0" err="1"/>
              <a:t>ve</a:t>
            </a:r>
            <a:r>
              <a:rPr lang="en-US" dirty="0"/>
              <a:t> imported the library and loaded the dataset . We have calculated the shape of the data “The dataset have 71 columns or attributes and 269 rows representing each </a:t>
            </a:r>
            <a:r>
              <a:rPr lang="en-US" dirty="0" err="1"/>
              <a:t>respondant's</a:t>
            </a:r>
            <a:r>
              <a:rPr lang="en-US" dirty="0"/>
              <a:t> answers values of each attribute. After that checking that we need to check the column a </a:t>
            </a:r>
            <a:r>
              <a:rPr lang="en-US" dirty="0" err="1"/>
              <a:t>nd</a:t>
            </a:r>
            <a:r>
              <a:rPr lang="en-US" dirty="0"/>
              <a:t> </a:t>
            </a:r>
            <a:r>
              <a:rPr lang="en-US" dirty="0" err="1"/>
              <a:t>Instanciating</a:t>
            </a:r>
            <a:r>
              <a:rPr lang="en-US" dirty="0"/>
              <a:t> the list of columns name and Renaming the old columns of the dataset </a:t>
            </a:r>
            <a:r>
              <a:rPr lang="en-US" dirty="0" err="1"/>
              <a:t>wi</a:t>
            </a:r>
            <a:r>
              <a:rPr lang="en-US" dirty="0"/>
              <a:t> </a:t>
            </a:r>
            <a:r>
              <a:rPr lang="en-US" dirty="0" err="1"/>
              <a:t>th</a:t>
            </a:r>
            <a:r>
              <a:rPr lang="en-US" dirty="0"/>
              <a:t> the modified columns name. Checking the dataset after renaming the columns name. H ere is the plot and mapping of the data</a:t>
            </a:r>
            <a:endParaRPr lang="en-IN" dirty="0"/>
          </a:p>
        </p:txBody>
      </p:sp>
    </p:spTree>
    <p:extLst>
      <p:ext uri="{BB962C8B-B14F-4D97-AF65-F5344CB8AC3E}">
        <p14:creationId xmlns:p14="http://schemas.microsoft.com/office/powerpoint/2010/main" val="239407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32F92-20D0-603F-CE95-D2F457653423}"/>
              </a:ext>
            </a:extLst>
          </p:cNvPr>
          <p:cNvSpPr>
            <a:spLocks noGrp="1"/>
          </p:cNvSpPr>
          <p:nvPr>
            <p:ph type="title"/>
          </p:nvPr>
        </p:nvSpPr>
        <p:spPr/>
        <p:txBody>
          <a:bodyPr/>
          <a:lstStyle/>
          <a:p>
            <a:r>
              <a:rPr lang="en-IN" dirty="0"/>
              <a:t>.</a:t>
            </a:r>
          </a:p>
        </p:txBody>
      </p:sp>
      <p:pic>
        <p:nvPicPr>
          <p:cNvPr id="5" name="Content Placeholder 4">
            <a:extLst>
              <a:ext uri="{FF2B5EF4-FFF2-40B4-BE49-F238E27FC236}">
                <a16:creationId xmlns:a16="http://schemas.microsoft.com/office/drawing/2014/main" id="{97EEE389-267D-B7F9-82FE-D74CB30D9281}"/>
              </a:ext>
            </a:extLst>
          </p:cNvPr>
          <p:cNvPicPr>
            <a:picLocks noGrp="1" noChangeAspect="1"/>
          </p:cNvPicPr>
          <p:nvPr>
            <p:ph idx="1"/>
          </p:nvPr>
        </p:nvPicPr>
        <p:blipFill>
          <a:blip r:embed="rId2"/>
          <a:stretch>
            <a:fillRect/>
          </a:stretch>
        </p:blipFill>
        <p:spPr>
          <a:xfrm>
            <a:off x="2904565" y="294628"/>
            <a:ext cx="4287570" cy="4442336"/>
          </a:xfrm>
        </p:spPr>
      </p:pic>
    </p:spTree>
    <p:extLst>
      <p:ext uri="{BB962C8B-B14F-4D97-AF65-F5344CB8AC3E}">
        <p14:creationId xmlns:p14="http://schemas.microsoft.com/office/powerpoint/2010/main" val="2228901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97B5D-7695-3122-46A4-5BA00DD0BE09}"/>
              </a:ext>
            </a:extLst>
          </p:cNvPr>
          <p:cNvSpPr>
            <a:spLocks noGrp="1"/>
          </p:cNvSpPr>
          <p:nvPr>
            <p:ph type="title"/>
          </p:nvPr>
        </p:nvSpPr>
        <p:spPr/>
        <p:txBody>
          <a:bodyPr/>
          <a:lstStyle/>
          <a:p>
            <a:r>
              <a:rPr lang="en-IN" dirty="0"/>
              <a:t>.</a:t>
            </a:r>
          </a:p>
        </p:txBody>
      </p:sp>
      <p:pic>
        <p:nvPicPr>
          <p:cNvPr id="5" name="Content Placeholder 4">
            <a:extLst>
              <a:ext uri="{FF2B5EF4-FFF2-40B4-BE49-F238E27FC236}">
                <a16:creationId xmlns:a16="http://schemas.microsoft.com/office/drawing/2014/main" id="{ABD730C5-B941-0665-2ECB-0BAD100A2047}"/>
              </a:ext>
            </a:extLst>
          </p:cNvPr>
          <p:cNvPicPr>
            <a:picLocks noGrp="1" noChangeAspect="1"/>
          </p:cNvPicPr>
          <p:nvPr>
            <p:ph idx="1"/>
          </p:nvPr>
        </p:nvPicPr>
        <p:blipFill>
          <a:blip r:embed="rId2"/>
          <a:stretch>
            <a:fillRect/>
          </a:stretch>
        </p:blipFill>
        <p:spPr>
          <a:xfrm>
            <a:off x="3304134" y="238683"/>
            <a:ext cx="3634487" cy="4449206"/>
          </a:xfrm>
        </p:spPr>
      </p:pic>
    </p:spTree>
    <p:extLst>
      <p:ext uri="{BB962C8B-B14F-4D97-AF65-F5344CB8AC3E}">
        <p14:creationId xmlns:p14="http://schemas.microsoft.com/office/powerpoint/2010/main" val="556745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A927F-943A-8AEF-E620-095BDA44DC68}"/>
              </a:ext>
            </a:extLst>
          </p:cNvPr>
          <p:cNvSpPr>
            <a:spLocks noGrp="1"/>
          </p:cNvSpPr>
          <p:nvPr>
            <p:ph type="title"/>
          </p:nvPr>
        </p:nvSpPr>
        <p:spPr/>
        <p:txBody>
          <a:bodyPr/>
          <a:lstStyle/>
          <a:p>
            <a:r>
              <a:rPr lang="en-IN" dirty="0"/>
              <a:t>.</a:t>
            </a:r>
          </a:p>
        </p:txBody>
      </p:sp>
      <p:pic>
        <p:nvPicPr>
          <p:cNvPr id="5" name="Content Placeholder 4">
            <a:extLst>
              <a:ext uri="{FF2B5EF4-FFF2-40B4-BE49-F238E27FC236}">
                <a16:creationId xmlns:a16="http://schemas.microsoft.com/office/drawing/2014/main" id="{5E9BBC3C-85EE-575F-2665-F90337295731}"/>
              </a:ext>
            </a:extLst>
          </p:cNvPr>
          <p:cNvPicPr>
            <a:picLocks noGrp="1" noChangeAspect="1"/>
          </p:cNvPicPr>
          <p:nvPr>
            <p:ph idx="1"/>
          </p:nvPr>
        </p:nvPicPr>
        <p:blipFill>
          <a:blip r:embed="rId2"/>
          <a:stretch>
            <a:fillRect/>
          </a:stretch>
        </p:blipFill>
        <p:spPr>
          <a:xfrm>
            <a:off x="3119718" y="503311"/>
            <a:ext cx="4095648" cy="4184577"/>
          </a:xfrm>
        </p:spPr>
      </p:pic>
    </p:spTree>
    <p:extLst>
      <p:ext uri="{BB962C8B-B14F-4D97-AF65-F5344CB8AC3E}">
        <p14:creationId xmlns:p14="http://schemas.microsoft.com/office/powerpoint/2010/main" val="17567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C97B1-2035-1D83-87DF-18E09011A68A}"/>
              </a:ext>
            </a:extLst>
          </p:cNvPr>
          <p:cNvSpPr>
            <a:spLocks noGrp="1"/>
          </p:cNvSpPr>
          <p:nvPr>
            <p:ph type="title"/>
          </p:nvPr>
        </p:nvSpPr>
        <p:spPr/>
        <p:txBody>
          <a:bodyPr/>
          <a:lstStyle/>
          <a:p>
            <a:r>
              <a:rPr lang="en-IN" dirty="0"/>
              <a:t>.</a:t>
            </a:r>
          </a:p>
        </p:txBody>
      </p:sp>
      <p:pic>
        <p:nvPicPr>
          <p:cNvPr id="5" name="Content Placeholder 4">
            <a:extLst>
              <a:ext uri="{FF2B5EF4-FFF2-40B4-BE49-F238E27FC236}">
                <a16:creationId xmlns:a16="http://schemas.microsoft.com/office/drawing/2014/main" id="{59032AF6-0F63-0F85-0761-0B0DCFF8A9ED}"/>
              </a:ext>
            </a:extLst>
          </p:cNvPr>
          <p:cNvPicPr>
            <a:picLocks noGrp="1" noChangeAspect="1"/>
          </p:cNvPicPr>
          <p:nvPr>
            <p:ph idx="1"/>
          </p:nvPr>
        </p:nvPicPr>
        <p:blipFill>
          <a:blip r:embed="rId2"/>
          <a:stretch>
            <a:fillRect/>
          </a:stretch>
        </p:blipFill>
        <p:spPr>
          <a:xfrm>
            <a:off x="2561565" y="622407"/>
            <a:ext cx="5143493" cy="4065481"/>
          </a:xfrm>
        </p:spPr>
      </p:pic>
    </p:spTree>
    <p:extLst>
      <p:ext uri="{BB962C8B-B14F-4D97-AF65-F5344CB8AC3E}">
        <p14:creationId xmlns:p14="http://schemas.microsoft.com/office/powerpoint/2010/main" val="10969086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347</Words>
  <Application>Microsoft Office PowerPoint</Application>
  <PresentationFormat>On-screen Show (16:9)</PresentationFormat>
  <Paragraphs>21</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Customer  Retention  Project  Report</vt:lpstr>
      <vt:lpstr>Slide Title</vt:lpstr>
      <vt:lpstr>Introduction</vt:lpstr>
      <vt:lpstr>Data set</vt:lpstr>
      <vt:lpstr>Processing</vt:lpstr>
      <vt:lpstr>.</vt:lpstr>
      <vt:lpstr>.</vt:lpstr>
      <vt:lpstr>.</vt:lpstr>
      <vt:lpstr>.</vt:lpstr>
      <vt:lpstr>.</vt:lpstr>
      <vt:lpstr>Result</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2022-05-12T18:19:09Z</dcterms:modified>
</cp:coreProperties>
</file>