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7" r:id="rId3"/>
    <p:sldId id="372" r:id="rId4"/>
    <p:sldId id="373" r:id="rId5"/>
    <p:sldId id="374" r:id="rId6"/>
    <p:sldId id="375" r:id="rId7"/>
    <p:sldId id="379" r:id="rId8"/>
    <p:sldId id="376" r:id="rId9"/>
    <p:sldId id="384" r:id="rId10"/>
    <p:sldId id="385" r:id="rId11"/>
    <p:sldId id="377" r:id="rId12"/>
    <p:sldId id="378" r:id="rId13"/>
    <p:sldId id="380" r:id="rId14"/>
    <p:sldId id="381" r:id="rId15"/>
    <p:sldId id="382" r:id="rId16"/>
    <p:sldId id="383" r:id="rId17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8" autoAdjust="0"/>
    <p:restoredTop sz="94100" autoAdjust="0"/>
  </p:normalViewPr>
  <p:slideViewPr>
    <p:cSldViewPr snapToGrid="0">
      <p:cViewPr varScale="1">
        <p:scale>
          <a:sx n="86" d="100"/>
          <a:sy n="86" d="100"/>
        </p:scale>
        <p:origin x="1229" y="53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07.07.2018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07.07.2018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07.07.2018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20" y="4125120"/>
            <a:ext cx="3509888" cy="511393"/>
          </a:xfrm>
        </p:spPr>
        <p:txBody>
          <a:bodyPr>
            <a:normAutofit fontScale="90000"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Преподаватель: </a:t>
            </a:r>
            <a:b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Фомичев Никита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=""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5144584" y="3352764"/>
            <a:ext cx="3519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b="1" dirty="0" smtClean="0">
                <a:solidFill>
                  <a:schemeClr val="tx1"/>
                </a:solidFill>
              </a:rPr>
              <a:t>Задача регрессии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489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Идея алгоритма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Запомнить все объекты и их признаки.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Сделать предположение относительно коэффициентов</a:t>
            </a:r>
            <a:endParaRPr lang="ru-RU" sz="1600" dirty="0" smtClean="0"/>
          </a:p>
          <a:p>
            <a:pPr marL="342900" indent="-342900">
              <a:buAutoNum type="arabicPeriod"/>
            </a:pPr>
            <a:r>
              <a:rPr lang="ru-RU" sz="1600" dirty="0" smtClean="0"/>
              <a:t>Измерить отклонения модели от реальных значений</a:t>
            </a:r>
            <a:endParaRPr lang="ru-RU" sz="1600" dirty="0" smtClean="0"/>
          </a:p>
          <a:p>
            <a:pPr marL="342900" indent="-342900">
              <a:buAutoNum type="arabicPeriod"/>
            </a:pPr>
            <a:r>
              <a:rPr lang="ru-RU" sz="1600" dirty="0" smtClean="0"/>
              <a:t>Скорректировать коэффициенты в сторону уменьшения отклонений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Повторить до достижения минимума отклонений</a:t>
            </a:r>
            <a:endParaRPr lang="ru-RU" sz="1600" dirty="0" smtClean="0"/>
          </a:p>
          <a:p>
            <a:pPr marL="342900" indent="-342900">
              <a:buAutoNum type="arabicPeriod"/>
            </a:pP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4104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Преимущества и недостатки алгоритма</a:t>
            </a:r>
            <a:r>
              <a:rPr lang="en-US" sz="1600" b="1" dirty="0" smtClean="0"/>
              <a:t>:</a:t>
            </a:r>
          </a:p>
          <a:p>
            <a:pPr marL="342900" indent="-342900"/>
            <a:r>
              <a:rPr lang="ru-RU" sz="1600" dirty="0" smtClean="0"/>
              <a:t>+ Простота реализации</a:t>
            </a:r>
          </a:p>
          <a:p>
            <a:pPr marL="342900" indent="-342900"/>
            <a:r>
              <a:rPr lang="ru-RU" sz="1600" dirty="0" smtClean="0"/>
              <a:t>+ Скорость работы</a:t>
            </a:r>
          </a:p>
          <a:p>
            <a:pPr marL="342900" indent="-342900"/>
            <a:r>
              <a:rPr lang="ru-RU" sz="1600" dirty="0" smtClean="0"/>
              <a:t>+ Легко интерпретируема</a:t>
            </a:r>
          </a:p>
          <a:p>
            <a:r>
              <a:rPr lang="en-US" sz="1600" dirty="0" smtClean="0"/>
              <a:t>-  </a:t>
            </a:r>
            <a:r>
              <a:rPr lang="ru-RU" sz="1600" dirty="0" smtClean="0"/>
              <a:t>Наблюдения-выбросы сильно влияют на параметры</a:t>
            </a:r>
            <a:endParaRPr lang="ru-RU" sz="1600" dirty="0" smtClean="0"/>
          </a:p>
          <a:p>
            <a:endParaRPr lang="en-US" sz="1600" dirty="0" smtClean="0"/>
          </a:p>
        </p:txBody>
      </p:sp>
      <p:sp>
        <p:nvSpPr>
          <p:cNvPr id="2" name="AutoShape 2" descr="Картинки по запросу регрессия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57" y="1438844"/>
            <a:ext cx="3861601" cy="37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4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ближайшего соседа (</a:t>
            </a:r>
            <a:r>
              <a:rPr lang="en-US" dirty="0" smtClean="0"/>
              <a:t>KNN)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4896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Идея алгоритма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Запомнить все объекты и их признаки.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Вычислить расстояния между всеми объектами.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Выделить </a:t>
            </a:r>
            <a:r>
              <a:rPr lang="en-US" sz="1600" dirty="0" smtClean="0"/>
              <a:t>K</a:t>
            </a:r>
            <a:r>
              <a:rPr lang="ru-RU" sz="1600" dirty="0" smtClean="0"/>
              <a:t>-ближайших соседей из обучающей выборки для каждого нового объекта. (требует выборка числа соседей)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Построить прогноз как взвешенное среднее от </a:t>
            </a:r>
            <a:r>
              <a:rPr lang="ru-RU" sz="1600" dirty="0" err="1" smtClean="0"/>
              <a:t>К-ближайших</a:t>
            </a:r>
            <a:r>
              <a:rPr lang="ru-RU" sz="1600" dirty="0" smtClean="0"/>
              <a:t> соседей.</a:t>
            </a:r>
          </a:p>
          <a:p>
            <a:pPr marL="342900" indent="-342900">
              <a:buAutoNum type="arabicPeriod"/>
            </a:pP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4104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Преимущества и недостатки алгоритма</a:t>
            </a:r>
            <a:r>
              <a:rPr lang="en-US" sz="1600" b="1" dirty="0" smtClean="0"/>
              <a:t>:</a:t>
            </a:r>
          </a:p>
          <a:p>
            <a:pPr marL="342900" indent="-342900"/>
            <a:r>
              <a:rPr lang="ru-RU" sz="1600" dirty="0" smtClean="0"/>
              <a:t>+ Простота реализации</a:t>
            </a:r>
          </a:p>
          <a:p>
            <a:pPr marL="342900" indent="-342900"/>
            <a:r>
              <a:rPr lang="ru-RU" sz="1600" dirty="0" smtClean="0"/>
              <a:t>+ Скорость работы</a:t>
            </a:r>
          </a:p>
          <a:p>
            <a:pPr marL="342900" indent="-342900"/>
            <a:r>
              <a:rPr lang="ru-RU" sz="1600" dirty="0" smtClean="0"/>
              <a:t>+ Легко интерпретируема</a:t>
            </a:r>
          </a:p>
          <a:p>
            <a:r>
              <a:rPr lang="en-US" sz="1600" dirty="0" smtClean="0"/>
              <a:t>-  </a:t>
            </a:r>
            <a:r>
              <a:rPr lang="ru-RU" sz="1600" dirty="0" smtClean="0"/>
              <a:t>Проблема </a:t>
            </a:r>
            <a:r>
              <a:rPr lang="ru-RU" sz="1600" dirty="0" smtClean="0"/>
              <a:t>с разреженными данными и векторами большой размерности</a:t>
            </a:r>
          </a:p>
          <a:p>
            <a:r>
              <a:rPr lang="en-US" sz="1600" dirty="0" smtClean="0"/>
              <a:t>-  </a:t>
            </a:r>
            <a:r>
              <a:rPr lang="ru-RU" sz="1600" dirty="0" smtClean="0"/>
              <a:t>Требует </a:t>
            </a:r>
            <a:r>
              <a:rPr lang="ru-RU" sz="1600" dirty="0" smtClean="0"/>
              <a:t>нормализации признаков</a:t>
            </a:r>
            <a:endParaRPr lang="en-US" sz="1600" dirty="0" smtClean="0"/>
          </a:p>
        </p:txBody>
      </p:sp>
      <p:pic>
        <p:nvPicPr>
          <p:cNvPr id="14" name="Picture 11" descr="Картинки по запросу knn regression"/>
          <p:cNvPicPr>
            <a:picLocks noChangeAspect="1" noChangeArrowheads="1"/>
          </p:cNvPicPr>
          <p:nvPr/>
        </p:nvPicPr>
        <p:blipFill>
          <a:blip r:embed="rId2" cstate="print"/>
          <a:srcRect l="15637" t="18182" r="11068"/>
          <a:stretch>
            <a:fillRect/>
          </a:stretch>
        </p:blipFill>
        <p:spPr bwMode="auto">
          <a:xfrm>
            <a:off x="5076056" y="1268760"/>
            <a:ext cx="3870430" cy="3456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73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ближайшего соседа (</a:t>
            </a:r>
            <a:r>
              <a:rPr lang="en-US" dirty="0" smtClean="0"/>
              <a:t>KNN)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Picture 6" descr="Картинки по запросу knn sklearn"/>
          <p:cNvPicPr>
            <a:picLocks noChangeAspect="1" noChangeArrowheads="1"/>
          </p:cNvPicPr>
          <p:nvPr/>
        </p:nvPicPr>
        <p:blipFill>
          <a:blip r:embed="rId2" cstate="print"/>
          <a:srcRect t="4444" r="6667"/>
          <a:stretch>
            <a:fillRect/>
          </a:stretch>
        </p:blipFill>
        <p:spPr bwMode="auto">
          <a:xfrm>
            <a:off x="4736440" y="1196752"/>
            <a:ext cx="4407560" cy="367240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1124744"/>
            <a:ext cx="4896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Параметры настройки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marL="342900" indent="-342900">
              <a:buAutoNum type="arabicPeriod"/>
            </a:pPr>
            <a:r>
              <a:rPr lang="ru-RU" sz="1600" dirty="0" smtClean="0"/>
              <a:t>Метрика схожести (дистанция) между объектами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Алгоритм выбора соседей</a:t>
            </a:r>
            <a:r>
              <a:rPr lang="en-US" sz="1600" dirty="0" smtClean="0"/>
              <a:t>: </a:t>
            </a:r>
            <a:r>
              <a:rPr lang="ru-RU" sz="1600" dirty="0" smtClean="0"/>
              <a:t>на основе деревьев или перебор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Число соседей К</a:t>
            </a:r>
          </a:p>
          <a:p>
            <a:pPr marL="342900" indent="-342900">
              <a:buAutoNum type="arabicPeriod"/>
            </a:pPr>
            <a:r>
              <a:rPr lang="ru-RU" sz="1600" dirty="0" smtClean="0"/>
              <a:t>Способ «голосования»</a:t>
            </a:r>
            <a:r>
              <a:rPr lang="en-US" sz="1600" dirty="0" smtClean="0"/>
              <a:t>:</a:t>
            </a:r>
            <a:r>
              <a:rPr lang="ru-RU" sz="1600" dirty="0" smtClean="0"/>
              <a:t> равноправно или взвешенно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3356992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Метрики качества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MAE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MSE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RMSE</a:t>
            </a:r>
            <a:endParaRPr lang="en-US" sz="1600" dirty="0" smtClean="0"/>
          </a:p>
        </p:txBody>
      </p:sp>
      <p:pic>
        <p:nvPicPr>
          <p:cNvPr id="10" name="Picture 4" descr="Картинки по запросу knn sklearn"/>
          <p:cNvPicPr>
            <a:picLocks noChangeAspect="1" noChangeArrowheads="1"/>
          </p:cNvPicPr>
          <p:nvPr/>
        </p:nvPicPr>
        <p:blipFill>
          <a:blip r:embed="rId3" cstate="print"/>
          <a:srcRect t="53651"/>
          <a:stretch>
            <a:fillRect/>
          </a:stretch>
        </p:blipFill>
        <p:spPr bwMode="auto">
          <a:xfrm>
            <a:off x="539552" y="4869160"/>
            <a:ext cx="6600825" cy="1368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5536" y="450912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Код на </a:t>
            </a:r>
            <a:r>
              <a:rPr lang="en-US" sz="1600" b="1" dirty="0" smtClean="0">
                <a:solidFill>
                  <a:srgbClr val="C00000"/>
                </a:solidFill>
              </a:rPr>
              <a:t>Python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4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 </a:t>
            </a:r>
            <a:r>
              <a:rPr lang="en-US" dirty="0" smtClean="0"/>
              <a:t>(Decision tree)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84596" y="1124744"/>
            <a:ext cx="3495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Идея алгоритма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endParaRPr lang="ru-RU" sz="1600" b="1" dirty="0" smtClean="0"/>
          </a:p>
          <a:p>
            <a:pPr marL="342900" indent="-342900"/>
            <a:r>
              <a:rPr lang="en-US" sz="1600" dirty="0" smtClean="0"/>
              <a:t>	</a:t>
            </a:r>
            <a:r>
              <a:rPr lang="ru-RU" sz="1600" dirty="0" smtClean="0"/>
              <a:t>Алгоритм производит разбиения на основе правил сравнения. Выбирается такой способ разбиения как по признаку так и по правилу, чтобы листах дерева находились наиболее близкие объекты. Ответ алгоритма равен среднему значению по листу.</a:t>
            </a:r>
          </a:p>
        </p:txBody>
      </p:sp>
      <p:pic>
        <p:nvPicPr>
          <p:cNvPr id="13" name="Picture 8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515" y="1268760"/>
            <a:ext cx="4975635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940515" y="5013176"/>
            <a:ext cx="4975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Рис. Оценка стоимости проекта на основе </a:t>
            </a:r>
            <a:r>
              <a:rPr lang="en-US" sz="1600" dirty="0" err="1" smtClean="0"/>
              <a:t>DTree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3671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 </a:t>
            </a:r>
            <a:r>
              <a:rPr lang="en-US" dirty="0" smtClean="0"/>
              <a:t>(Decision tree)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Picture 10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96752"/>
            <a:ext cx="6467475" cy="4962526"/>
          </a:xfrm>
          <a:prstGeom prst="rect">
            <a:avLst/>
          </a:prstGeom>
          <a:noFill/>
        </p:spPr>
      </p:pic>
      <p:cxnSp>
        <p:nvCxnSpPr>
          <p:cNvPr id="8" name="Прямая со стрелкой 7"/>
          <p:cNvCxnSpPr/>
          <p:nvPr/>
        </p:nvCxnSpPr>
        <p:spPr>
          <a:xfrm>
            <a:off x="1691680" y="1484784"/>
            <a:ext cx="0" cy="468052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3140968"/>
            <a:ext cx="108012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ГЛУБИНА ДЕРЕВА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300192" y="1844824"/>
            <a:ext cx="792088" cy="36004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4208" y="1412776"/>
            <a:ext cx="18722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Узел разбиения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5508104" y="5517232"/>
            <a:ext cx="936104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6516216" y="4581128"/>
            <a:ext cx="216024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5301208"/>
            <a:ext cx="18722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Листы принятия решения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03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 </a:t>
            </a:r>
            <a:r>
              <a:rPr lang="en-US" dirty="0" smtClean="0"/>
              <a:t>(Decision tree)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2" name="Picture 2" descr="Картинки по запросу decision trees"/>
          <p:cNvPicPr>
            <a:picLocks noChangeAspect="1" noChangeArrowheads="1"/>
          </p:cNvPicPr>
          <p:nvPr/>
        </p:nvPicPr>
        <p:blipFill>
          <a:blip r:embed="rId2" cstate="print"/>
          <a:srcRect l="1453" t="3874" r="7012" b="1201"/>
          <a:stretch>
            <a:fillRect/>
          </a:stretch>
        </p:blipFill>
        <p:spPr bwMode="auto">
          <a:xfrm>
            <a:off x="4607496" y="1124744"/>
            <a:ext cx="4536504" cy="352839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5536" y="112474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Настраиваемые параметры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Глубина дерева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Число объектов в листе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Число объектов для разбиения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Число признаков для выбора наилучшего разбиения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2852936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1600" b="1" dirty="0" smtClean="0"/>
              <a:t>Оптимизируем точность </a:t>
            </a:r>
          </a:p>
          <a:p>
            <a:pPr marL="342900" indent="-342900"/>
            <a:r>
              <a:rPr lang="ru-RU" sz="1600" b="1" dirty="0" smtClean="0"/>
              <a:t>прогноза в листах</a:t>
            </a:r>
            <a:r>
              <a:rPr lang="en-US" sz="1600" b="1" dirty="0" smtClean="0"/>
              <a:t> </a:t>
            </a:r>
            <a:r>
              <a:rPr lang="ru-RU" sz="1600" b="1" dirty="0" smtClean="0"/>
              <a:t>по метрикам</a:t>
            </a:r>
            <a:r>
              <a:rPr lang="en-US" sz="16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MAE/MAPE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MSE/RMSE</a:t>
            </a:r>
            <a:endParaRPr lang="ru-RU" sz="1600" dirty="0" smtClean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581128"/>
            <a:ext cx="5112568" cy="1747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95536" y="414908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Код на </a:t>
            </a:r>
            <a:r>
              <a:rPr lang="en-US" sz="1600" b="1" dirty="0" smtClean="0">
                <a:solidFill>
                  <a:srgbClr val="C00000"/>
                </a:solidFill>
              </a:rPr>
              <a:t>Python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Дерево решений </a:t>
            </a:r>
            <a:r>
              <a:rPr lang="en-US" dirty="0" smtClean="0"/>
              <a:t>(Decision tree)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196752"/>
            <a:ext cx="37444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Преимущества  и недостатки алгоритма</a:t>
            </a:r>
            <a:r>
              <a:rPr lang="en-US" sz="1600" b="1" dirty="0" smtClean="0"/>
              <a:t>:</a:t>
            </a:r>
            <a:endParaRPr lang="ru-RU" sz="1600" b="1" dirty="0" smtClean="0"/>
          </a:p>
          <a:p>
            <a:pPr marL="342900"/>
            <a:r>
              <a:rPr lang="ru-RU" sz="1400" dirty="0" smtClean="0"/>
              <a:t>+Может восстанавливать нелинейные закономерности.</a:t>
            </a:r>
          </a:p>
          <a:p>
            <a:pPr marL="342900"/>
            <a:r>
              <a:rPr lang="ru-RU" sz="1400" dirty="0" smtClean="0"/>
              <a:t>+Легко интерпретируемые правила выбора ответа.</a:t>
            </a:r>
          </a:p>
          <a:p>
            <a:pPr marL="342900"/>
            <a:r>
              <a:rPr lang="ru-RU" sz="1400" dirty="0" smtClean="0"/>
              <a:t>+Благодаря гибкости </a:t>
            </a:r>
            <a:r>
              <a:rPr lang="ru-RU" sz="1400" dirty="0" smtClean="0"/>
              <a:t>имеет относительно </a:t>
            </a:r>
            <a:r>
              <a:rPr lang="ru-RU" sz="1400" dirty="0" smtClean="0"/>
              <a:t>высокую точность.</a:t>
            </a:r>
          </a:p>
          <a:p>
            <a:pPr marL="342900"/>
            <a:r>
              <a:rPr lang="ru-RU" sz="1400" dirty="0" smtClean="0"/>
              <a:t>+Не </a:t>
            </a:r>
            <a:r>
              <a:rPr lang="ru-RU" sz="1400" dirty="0" smtClean="0"/>
              <a:t>требуют нормализации данных и работают с </a:t>
            </a:r>
            <a:r>
              <a:rPr lang="ru-RU" sz="1400" dirty="0" smtClean="0"/>
              <a:t>категориями</a:t>
            </a:r>
            <a:endParaRPr lang="ru-RU" sz="1400" dirty="0" smtClean="0"/>
          </a:p>
          <a:p>
            <a:pPr marL="342900"/>
            <a:r>
              <a:rPr lang="ru-RU" sz="1400" dirty="0" smtClean="0"/>
              <a:t>+Позволяют </a:t>
            </a:r>
            <a:r>
              <a:rPr lang="ru-RU" sz="1400" dirty="0" smtClean="0"/>
              <a:t>оценить важность признака.</a:t>
            </a:r>
          </a:p>
          <a:p>
            <a:pPr marL="342900"/>
            <a:r>
              <a:rPr lang="ru-RU" sz="1400" dirty="0" smtClean="0"/>
              <a:t> </a:t>
            </a:r>
          </a:p>
          <a:p>
            <a:pPr marL="342900"/>
            <a:r>
              <a:rPr lang="ru-RU" sz="1400" dirty="0" smtClean="0"/>
              <a:t>- Добавление нового признака меняет правила разбиения и выбора ответа.</a:t>
            </a:r>
          </a:p>
          <a:p>
            <a:pPr marL="342900"/>
            <a:r>
              <a:rPr lang="ru-RU" sz="1400" dirty="0" smtClean="0"/>
              <a:t>- Может переобучиться, т.к. является структурой данных.</a:t>
            </a:r>
          </a:p>
          <a:p>
            <a:pPr marL="342900" indent="-342900">
              <a:buFontTx/>
              <a:buChar char="-"/>
            </a:pPr>
            <a:endParaRPr lang="ru-RU" sz="1600" dirty="0" smtClean="0"/>
          </a:p>
        </p:txBody>
      </p:sp>
      <p:pic>
        <p:nvPicPr>
          <p:cNvPr id="10" name="Picture 4" descr="Картинки по запросу decision trees regressor sklearn code"/>
          <p:cNvPicPr>
            <a:picLocks noChangeAspect="1" noChangeArrowheads="1"/>
          </p:cNvPicPr>
          <p:nvPr/>
        </p:nvPicPr>
        <p:blipFill>
          <a:blip r:embed="rId2" cstate="print"/>
          <a:srcRect l="48509" t="6779" r="8971" b="2981"/>
          <a:stretch>
            <a:fillRect/>
          </a:stretch>
        </p:blipFill>
        <p:spPr bwMode="auto">
          <a:xfrm>
            <a:off x="4139952" y="1196752"/>
            <a:ext cx="4860032" cy="5157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69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04315" y="2015231"/>
            <a:ext cx="6871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Обучение с учителем: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Линейная регрессия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Метод ближайших соседей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Дерево решений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94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95536" y="1340768"/>
            <a:ext cx="8388424" cy="4803050"/>
            <a:chOff x="755576" y="1556792"/>
            <a:chExt cx="8388424" cy="4803050"/>
          </a:xfrm>
        </p:grpSpPr>
        <p:sp>
          <p:nvSpPr>
            <p:cNvPr id="6" name="Блок-схема: магнитный диск 5"/>
            <p:cNvSpPr/>
            <p:nvPr/>
          </p:nvSpPr>
          <p:spPr>
            <a:xfrm>
              <a:off x="1187624" y="4581128"/>
              <a:ext cx="1152128" cy="14401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07904" y="4653136"/>
              <a:ext cx="22322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557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Стрелка вправо 8"/>
            <p:cNvSpPr/>
            <p:nvPr/>
          </p:nvSpPr>
          <p:spPr>
            <a:xfrm rot="5400000">
              <a:off x="4031940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4797152"/>
              <a:ext cx="1161752" cy="116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Группа 13"/>
            <p:cNvGrpSpPr/>
            <p:nvPr/>
          </p:nvGrpSpPr>
          <p:grpSpPr>
            <a:xfrm>
              <a:off x="3707904" y="1916832"/>
              <a:ext cx="2160240" cy="1656184"/>
              <a:chOff x="3635896" y="1628800"/>
              <a:chExt cx="2160240" cy="1656184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3635896" y="1628800"/>
                <a:ext cx="2160240" cy="1656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8628" y="1857239"/>
                <a:ext cx="1134776" cy="116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Стрелка вправо 11"/>
            <p:cNvSpPr/>
            <p:nvPr/>
          </p:nvSpPr>
          <p:spPr>
            <a:xfrm>
              <a:off x="61561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5085184"/>
              <a:ext cx="79208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Стрелка вправо 13"/>
            <p:cNvSpPr/>
            <p:nvPr/>
          </p:nvSpPr>
          <p:spPr>
            <a:xfrm rot="16200000">
              <a:off x="4608004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80312" y="4221088"/>
              <a:ext cx="1440160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08304" y="4509120"/>
              <a:ext cx="1521792" cy="1521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755576" y="4149080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Задача/проблема</a:t>
              </a:r>
              <a:endParaRPr lang="ru-RU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6021288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Модель-ученик</a:t>
              </a:r>
              <a:endParaRPr lang="ru-RU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904" y="1556792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Алгоритм-учитель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240" y="3573016"/>
              <a:ext cx="2411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Лучшая модель-выпускник</a:t>
              </a:r>
              <a:endParaRPr lang="ru-RU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47251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данные</a:t>
              </a:r>
              <a:endParaRPr lang="ru-RU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4972690" y="3907795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ответы</a:t>
              </a:r>
              <a:endParaRPr lang="ru-RU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4581128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Итоговая</a:t>
              </a:r>
            </a:p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540914" y="3988187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95536" y="1340768"/>
            <a:ext cx="8388424" cy="4803050"/>
            <a:chOff x="755576" y="1556792"/>
            <a:chExt cx="8388424" cy="4803050"/>
          </a:xfrm>
        </p:grpSpPr>
        <p:sp>
          <p:nvSpPr>
            <p:cNvPr id="6" name="Блок-схема: магнитный диск 5"/>
            <p:cNvSpPr/>
            <p:nvPr/>
          </p:nvSpPr>
          <p:spPr>
            <a:xfrm>
              <a:off x="1187624" y="4581128"/>
              <a:ext cx="1152128" cy="14401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07904" y="4653136"/>
              <a:ext cx="22322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557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Стрелка вправо 8"/>
            <p:cNvSpPr/>
            <p:nvPr/>
          </p:nvSpPr>
          <p:spPr>
            <a:xfrm rot="5400000">
              <a:off x="4031940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4797152"/>
              <a:ext cx="1161752" cy="116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Группа 13"/>
            <p:cNvGrpSpPr/>
            <p:nvPr/>
          </p:nvGrpSpPr>
          <p:grpSpPr>
            <a:xfrm>
              <a:off x="3707904" y="1916832"/>
              <a:ext cx="2160240" cy="1656184"/>
              <a:chOff x="3635896" y="1628800"/>
              <a:chExt cx="2160240" cy="1656184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3635896" y="1628800"/>
                <a:ext cx="2160240" cy="1656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8628" y="1857239"/>
                <a:ext cx="1134776" cy="116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Стрелка вправо 11"/>
            <p:cNvSpPr/>
            <p:nvPr/>
          </p:nvSpPr>
          <p:spPr>
            <a:xfrm>
              <a:off x="61561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5085184"/>
              <a:ext cx="79208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Стрелка вправо 13"/>
            <p:cNvSpPr/>
            <p:nvPr/>
          </p:nvSpPr>
          <p:spPr>
            <a:xfrm rot="16200000">
              <a:off x="4608004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80312" y="4221088"/>
              <a:ext cx="1440160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08304" y="4509120"/>
              <a:ext cx="1521792" cy="1521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755576" y="4149080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Задача/проблема</a:t>
              </a:r>
              <a:endParaRPr lang="ru-RU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6021288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Модель-ученик</a:t>
              </a:r>
              <a:endParaRPr lang="ru-RU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904" y="1556792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Алгоритм-учитель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240" y="3573016"/>
              <a:ext cx="2411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Лучшая модель-выпускник</a:t>
              </a:r>
              <a:endParaRPr lang="ru-RU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47251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данные</a:t>
              </a:r>
              <a:endParaRPr lang="ru-RU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4972690" y="3907795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ответы</a:t>
              </a:r>
              <a:endParaRPr lang="ru-RU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4581128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Итоговая</a:t>
              </a:r>
            </a:p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540914" y="3988187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755576" y="2132856"/>
            <a:ext cx="684076" cy="18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1484784"/>
            <a:ext cx="2520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1. Загрузка обучающей выборки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3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95536" y="1340768"/>
            <a:ext cx="8388424" cy="4803050"/>
            <a:chOff x="755576" y="1556792"/>
            <a:chExt cx="8388424" cy="4803050"/>
          </a:xfrm>
        </p:grpSpPr>
        <p:sp>
          <p:nvSpPr>
            <p:cNvPr id="6" name="Блок-схема: магнитный диск 5"/>
            <p:cNvSpPr/>
            <p:nvPr/>
          </p:nvSpPr>
          <p:spPr>
            <a:xfrm>
              <a:off x="1187624" y="4581128"/>
              <a:ext cx="1152128" cy="14401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07904" y="4653136"/>
              <a:ext cx="22322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557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Стрелка вправо 8"/>
            <p:cNvSpPr/>
            <p:nvPr/>
          </p:nvSpPr>
          <p:spPr>
            <a:xfrm rot="5400000">
              <a:off x="4031940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4797152"/>
              <a:ext cx="1161752" cy="116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Группа 13"/>
            <p:cNvGrpSpPr/>
            <p:nvPr/>
          </p:nvGrpSpPr>
          <p:grpSpPr>
            <a:xfrm>
              <a:off x="3707904" y="1916832"/>
              <a:ext cx="2160240" cy="1656184"/>
              <a:chOff x="3635896" y="1628800"/>
              <a:chExt cx="2160240" cy="1656184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3635896" y="1628800"/>
                <a:ext cx="2160240" cy="1656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8628" y="1857239"/>
                <a:ext cx="1134776" cy="116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Стрелка вправо 11"/>
            <p:cNvSpPr/>
            <p:nvPr/>
          </p:nvSpPr>
          <p:spPr>
            <a:xfrm>
              <a:off x="61561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5085184"/>
              <a:ext cx="79208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Стрелка вправо 13"/>
            <p:cNvSpPr/>
            <p:nvPr/>
          </p:nvSpPr>
          <p:spPr>
            <a:xfrm rot="16200000">
              <a:off x="4608004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80312" y="4221088"/>
              <a:ext cx="1440160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08304" y="4509120"/>
              <a:ext cx="1521792" cy="1521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755576" y="4149080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Задача/проблема</a:t>
              </a:r>
              <a:endParaRPr lang="ru-RU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6021288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Модель-ученик</a:t>
              </a:r>
              <a:endParaRPr lang="ru-RU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904" y="1556792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Алгоритм-учитель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240" y="3573016"/>
              <a:ext cx="2411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Лучшая модель-выпускник</a:t>
              </a:r>
              <a:endParaRPr lang="ru-RU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47251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данные</a:t>
              </a:r>
              <a:endParaRPr lang="ru-RU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4972690" y="3907795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ответы</a:t>
              </a:r>
              <a:endParaRPr lang="ru-RU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4581128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Итоговая</a:t>
              </a:r>
            </a:p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540914" y="3988187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755576" y="2132856"/>
            <a:ext cx="684076" cy="18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1484784"/>
            <a:ext cx="2520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1. Загрузка обучающей выборки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156176" y="2276872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2. Решение задачи оптимизации - подбор весов модели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5436096" y="3212976"/>
            <a:ext cx="1008112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95536" y="1340768"/>
            <a:ext cx="8388424" cy="4803050"/>
            <a:chOff x="755576" y="1556792"/>
            <a:chExt cx="8388424" cy="4803050"/>
          </a:xfrm>
        </p:grpSpPr>
        <p:sp>
          <p:nvSpPr>
            <p:cNvPr id="6" name="Блок-схема: магнитный диск 5"/>
            <p:cNvSpPr/>
            <p:nvPr/>
          </p:nvSpPr>
          <p:spPr>
            <a:xfrm>
              <a:off x="1187624" y="4581128"/>
              <a:ext cx="1152128" cy="14401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707904" y="4653136"/>
              <a:ext cx="22322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25557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Стрелка вправо 8"/>
            <p:cNvSpPr/>
            <p:nvPr/>
          </p:nvSpPr>
          <p:spPr>
            <a:xfrm rot="5400000">
              <a:off x="4031940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4797152"/>
              <a:ext cx="1161752" cy="116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Группа 13"/>
            <p:cNvGrpSpPr/>
            <p:nvPr/>
          </p:nvGrpSpPr>
          <p:grpSpPr>
            <a:xfrm>
              <a:off x="3707904" y="1916832"/>
              <a:ext cx="2160240" cy="1656184"/>
              <a:chOff x="3635896" y="1628800"/>
              <a:chExt cx="2160240" cy="1656184"/>
            </a:xfrm>
          </p:grpSpPr>
          <p:sp>
            <p:nvSpPr>
              <p:cNvPr id="25" name="Овал 24"/>
              <p:cNvSpPr/>
              <p:nvPr/>
            </p:nvSpPr>
            <p:spPr>
              <a:xfrm>
                <a:off x="3635896" y="1628800"/>
                <a:ext cx="2160240" cy="1656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8628" y="1857239"/>
                <a:ext cx="1134776" cy="116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2" name="Стрелка вправо 11"/>
            <p:cNvSpPr/>
            <p:nvPr/>
          </p:nvSpPr>
          <p:spPr>
            <a:xfrm>
              <a:off x="6156176" y="515719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5085184"/>
              <a:ext cx="792088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Стрелка вправо 13"/>
            <p:cNvSpPr/>
            <p:nvPr/>
          </p:nvSpPr>
          <p:spPr>
            <a:xfrm rot="16200000">
              <a:off x="4608004" y="3897052"/>
              <a:ext cx="936104" cy="43204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80312" y="4221088"/>
              <a:ext cx="1440160" cy="2016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08304" y="4509120"/>
              <a:ext cx="1521792" cy="1521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755576" y="4149080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 smtClean="0"/>
                <a:t>Задача/проблема</a:t>
              </a:r>
              <a:endParaRPr lang="ru-RU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6021288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Модель-ученик</a:t>
              </a:r>
              <a:endParaRPr lang="ru-RU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904" y="1556792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Алгоритм-учитель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240" y="3573016"/>
              <a:ext cx="2411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Лучшая модель-выпускник</a:t>
              </a:r>
              <a:endParaRPr lang="ru-RU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47251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данные</a:t>
              </a:r>
              <a:endParaRPr lang="ru-RU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4972690" y="3907795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ответы</a:t>
              </a:r>
              <a:endParaRPr lang="ru-RU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2160" y="4581128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Итоговая</a:t>
              </a:r>
            </a:p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540914" y="3988187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оценка</a:t>
              </a:r>
              <a:endParaRPr lang="ru-RU" sz="1600" b="1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755576" y="2132856"/>
            <a:ext cx="684076" cy="18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3528" y="1484784"/>
            <a:ext cx="25202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1. Загрузка обучающей выборки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156176" y="2276872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2. Решение задачи оптимизации - подбор весов модели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5436096" y="3212976"/>
            <a:ext cx="1008112" cy="122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6136" y="836712"/>
            <a:ext cx="30963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3. Проверка качества модели по метрике качества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5364088" y="1484784"/>
            <a:ext cx="2152564" cy="460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3" name="Стрелка вправо 32"/>
          <p:cNvSpPr/>
          <p:nvPr/>
        </p:nvSpPr>
        <p:spPr>
          <a:xfrm rot="10800000">
            <a:off x="3491880" y="1736812"/>
            <a:ext cx="2520280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3491880" y="2348880"/>
            <a:ext cx="2556284" cy="4320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5" name="Группа 36"/>
          <p:cNvGrpSpPr/>
          <p:nvPr/>
        </p:nvGrpSpPr>
        <p:grpSpPr>
          <a:xfrm>
            <a:off x="827584" y="1556792"/>
            <a:ext cx="2232248" cy="1706706"/>
            <a:chOff x="3347864" y="4437112"/>
            <a:chExt cx="2232248" cy="1706706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3347864" y="4437112"/>
              <a:ext cx="2232248" cy="1296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912" y="4581128"/>
              <a:ext cx="1161752" cy="116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3491880" y="580526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Модель-ученик</a:t>
              </a:r>
              <a:endParaRPr lang="ru-RU" sz="16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71600" y="335699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Линейная регрессия</a:t>
            </a:r>
            <a:endParaRPr lang="ru-R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278092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Оценка качества модели</a:t>
            </a:r>
            <a:endParaRPr lang="ru-RU" sz="1600" b="1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827584" y="3356992"/>
            <a:ext cx="0" cy="29523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36368" y="14931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ответы</a:t>
            </a:r>
            <a:endParaRPr lang="ru-RU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600" y="386104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Метод ближайших соседей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71600" y="458112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Деревья решений</a:t>
            </a:r>
            <a:endParaRPr lang="ru-RU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3608" y="515719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Нейронные сети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600" y="573325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Бустинговые модели</a:t>
            </a:r>
            <a:endParaRPr lang="ru-RU" sz="1600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3851920" y="3356992"/>
            <a:ext cx="0" cy="2880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" descr="Картинки по запросу RM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3000375" cy="857251"/>
          </a:xfrm>
          <a:prstGeom prst="rect">
            <a:avLst/>
          </a:prstGeom>
          <a:noFill/>
        </p:spPr>
      </p:pic>
      <p:pic>
        <p:nvPicPr>
          <p:cNvPr id="49" name="Picture 8" descr="Картинки по запросу RM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085184"/>
            <a:ext cx="3114675" cy="857251"/>
          </a:xfrm>
          <a:prstGeom prst="rect">
            <a:avLst/>
          </a:prstGeom>
          <a:noFill/>
        </p:spPr>
      </p:pic>
      <p:grpSp>
        <p:nvGrpSpPr>
          <p:cNvPr id="50" name="Группа 35"/>
          <p:cNvGrpSpPr/>
          <p:nvPr/>
        </p:nvGrpSpPr>
        <p:grpSpPr>
          <a:xfrm>
            <a:off x="6372200" y="1196752"/>
            <a:ext cx="2160240" cy="2016224"/>
            <a:chOff x="3347864" y="1340768"/>
            <a:chExt cx="2160240" cy="2016224"/>
          </a:xfrm>
        </p:grpSpPr>
        <p:grpSp>
          <p:nvGrpSpPr>
            <p:cNvPr id="51" name="Группа 13"/>
            <p:cNvGrpSpPr/>
            <p:nvPr/>
          </p:nvGrpSpPr>
          <p:grpSpPr>
            <a:xfrm>
              <a:off x="3347864" y="1700808"/>
              <a:ext cx="2160240" cy="1656184"/>
              <a:chOff x="3635896" y="1628800"/>
              <a:chExt cx="2160240" cy="1656184"/>
            </a:xfrm>
          </p:grpSpPr>
          <p:sp>
            <p:nvSpPr>
              <p:cNvPr id="53" name="Овал 52"/>
              <p:cNvSpPr/>
              <p:nvPr/>
            </p:nvSpPr>
            <p:spPr>
              <a:xfrm>
                <a:off x="3635896" y="1628800"/>
                <a:ext cx="2160240" cy="1656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48628" y="1857239"/>
                <a:ext cx="1134776" cy="116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3347864" y="1340768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/>
                <a:t>Алгоритм-учитель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12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Обучающий набор данных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4294"/>
              </p:ext>
            </p:extLst>
          </p:nvPr>
        </p:nvGraphicFramePr>
        <p:xfrm>
          <a:off x="611200" y="2612234"/>
          <a:ext cx="4067947" cy="321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987"/>
                <a:gridCol w="1016987"/>
                <a:gridCol w="1146421"/>
                <a:gridCol w="887552"/>
              </a:tblGrid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Уровень </a:t>
                      </a:r>
                      <a:r>
                        <a:rPr lang="ru-RU" dirty="0" err="1" smtClean="0"/>
                        <a:t>зп</a:t>
                      </a:r>
                      <a:r>
                        <a:rPr lang="ru-RU" dirty="0" smtClean="0"/>
                        <a:t>. (т.р.)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Долг</a:t>
                      </a:r>
                    </a:p>
                    <a:p>
                      <a:pPr algn="ctr"/>
                      <a:r>
                        <a:rPr lang="ru-RU" dirty="0" smtClean="0"/>
                        <a:t>(т.р.)</a:t>
                      </a:r>
                      <a:endParaRPr lang="ru-RU" dirty="0"/>
                    </a:p>
                  </a:txBody>
                  <a:tcPr anchor="ctr"/>
                </a:tc>
              </a:tr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</a:tr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</a:tr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514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0395"/>
              </p:ext>
            </p:extLst>
          </p:nvPr>
        </p:nvGraphicFramePr>
        <p:xfrm>
          <a:off x="6159027" y="2612234"/>
          <a:ext cx="1400440" cy="321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40"/>
              </a:tblGrid>
              <a:tr h="72025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Размер кредита (т.р.)</a:t>
                      </a:r>
                      <a:endParaRPr lang="ru-RU" sz="1600" dirty="0"/>
                    </a:p>
                  </a:txBody>
                  <a:tcPr anchor="ctr"/>
                </a:tc>
              </a:tr>
              <a:tr h="4984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</a:tr>
              <a:tr h="498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300</a:t>
                      </a:r>
                    </a:p>
                  </a:txBody>
                  <a:tcPr anchor="ctr"/>
                </a:tc>
              </a:tr>
              <a:tr h="4984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50</a:t>
                      </a:r>
                      <a:endParaRPr lang="ru-RU" dirty="0"/>
                    </a:p>
                  </a:txBody>
                  <a:tcPr anchor="ctr"/>
                </a:tc>
              </a:tr>
              <a:tr h="4984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1000</a:t>
                      </a:r>
                      <a:endParaRPr lang="ru-RU" dirty="0"/>
                    </a:p>
                  </a:txBody>
                  <a:tcPr anchor="ctr"/>
                </a:tc>
              </a:tr>
              <a:tr h="4984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11766" y="2045176"/>
            <a:ext cx="4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92339" y="2045176"/>
            <a:ext cx="15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Y=F(X)</a:t>
            </a:r>
            <a:endParaRPr lang="ru-RU" b="1" dirty="0"/>
          </a:p>
        </p:txBody>
      </p:sp>
      <p:cxnSp>
        <p:nvCxnSpPr>
          <p:cNvPr id="37" name="Прямая соединительная линия 36"/>
          <p:cNvCxnSpPr>
            <a:endCxn id="40" idx="0"/>
          </p:cNvCxnSpPr>
          <p:nvPr/>
        </p:nvCxnSpPr>
        <p:spPr>
          <a:xfrm>
            <a:off x="7415451" y="3592336"/>
            <a:ext cx="906659" cy="8025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endCxn id="39" idx="0"/>
          </p:cNvCxnSpPr>
          <p:nvPr/>
        </p:nvCxnSpPr>
        <p:spPr>
          <a:xfrm>
            <a:off x="4535131" y="3664344"/>
            <a:ext cx="906659" cy="11562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8289" y="4820612"/>
            <a:ext cx="106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Объект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88609" y="4394910"/>
            <a:ext cx="10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Ответ</a:t>
            </a:r>
            <a:endParaRPr lang="ru-RU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9394" y="1233996"/>
            <a:ext cx="815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Регрессия – </a:t>
            </a:r>
            <a:r>
              <a:rPr lang="ru-RU" dirty="0" smtClean="0"/>
              <a:t>математическое выражение, отражающее зависимость зависимой переменной </a:t>
            </a:r>
            <a:r>
              <a:rPr lang="en-US" dirty="0" smtClean="0"/>
              <a:t>Y </a:t>
            </a:r>
            <a:r>
              <a:rPr lang="ru-RU" dirty="0" smtClean="0"/>
              <a:t>от независимых переменных </a:t>
            </a:r>
            <a:r>
              <a:rPr lang="en-US" dirty="0" smtClean="0"/>
              <a:t>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3196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581128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00000"/>
                </a:solidFill>
              </a:rPr>
              <a:t>Python</a:t>
            </a:r>
            <a:r>
              <a:rPr lang="en-US" sz="1600" dirty="0" smtClean="0">
                <a:solidFill>
                  <a:srgbClr val="C00000"/>
                </a:solidFill>
              </a:rPr>
              <a:t>:</a:t>
            </a:r>
            <a:r>
              <a:rPr lang="ru-RU" sz="1600" dirty="0" smtClean="0">
                <a:solidFill>
                  <a:srgbClr val="C00000"/>
                </a:solidFill>
              </a:rPr>
              <a:t> библиотека </a:t>
            </a:r>
            <a:r>
              <a:rPr lang="en-US" sz="1600" i="1" dirty="0" smtClean="0">
                <a:solidFill>
                  <a:srgbClr val="C00000"/>
                </a:solidFill>
              </a:rPr>
              <a:t>sklearn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ru-RU" sz="1600" dirty="0" smtClean="0">
                <a:solidFill>
                  <a:srgbClr val="C00000"/>
                </a:solidFill>
              </a:rPr>
              <a:t>модуль </a:t>
            </a:r>
            <a:r>
              <a:rPr lang="en-US" sz="1600" i="1" dirty="0" smtClean="0">
                <a:solidFill>
                  <a:srgbClr val="C00000"/>
                </a:solidFill>
              </a:rPr>
              <a:t>linearmodel</a:t>
            </a:r>
            <a:endParaRPr lang="ru-RU" sz="1600" i="1" dirty="0" smtClean="0">
              <a:solidFill>
                <a:srgbClr val="C00000"/>
              </a:solidFill>
            </a:endParaRPr>
          </a:p>
        </p:txBody>
      </p:sp>
      <p:pic>
        <p:nvPicPr>
          <p:cNvPr id="13" name="Picture 2" descr="Картинки по запросу linear model sklearn"/>
          <p:cNvPicPr>
            <a:picLocks noChangeAspect="1" noChangeArrowheads="1"/>
          </p:cNvPicPr>
          <p:nvPr/>
        </p:nvPicPr>
        <p:blipFill>
          <a:blip r:embed="rId2" cstate="print"/>
          <a:srcRect t="70722" r="20858" b="6111"/>
          <a:stretch>
            <a:fillRect/>
          </a:stretch>
        </p:blipFill>
        <p:spPr bwMode="auto">
          <a:xfrm>
            <a:off x="251520" y="5013176"/>
            <a:ext cx="7632848" cy="108226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3985" y="1384915"/>
            <a:ext cx="434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Задача обучения сводится к подбору параметров линейной модели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74418" y="35705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a+b</a:t>
            </a:r>
            <a:r>
              <a:rPr lang="en-US" dirty="0" smtClean="0"/>
              <a:t>*x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7261" y="32504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7261" y="2145487"/>
            <a:ext cx="369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Уравнение</a:t>
            </a:r>
            <a:r>
              <a:rPr lang="ru-RU" dirty="0"/>
              <a:t> </a:t>
            </a:r>
            <a:r>
              <a:rPr lang="ru-RU" dirty="0" smtClean="0"/>
              <a:t>регрессии: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y =  b</a:t>
            </a:r>
            <a:r>
              <a:rPr lang="en-US" sz="1050" dirty="0" smtClean="0"/>
              <a:t>0</a:t>
            </a:r>
            <a:r>
              <a:rPr lang="en-US" dirty="0" smtClean="0"/>
              <a:t>+b</a:t>
            </a:r>
            <a:r>
              <a:rPr lang="en-US" sz="1100" dirty="0" smtClean="0"/>
              <a:t>1</a:t>
            </a:r>
            <a:r>
              <a:rPr lang="en-US" dirty="0" smtClean="0"/>
              <a:t>*x</a:t>
            </a:r>
            <a:r>
              <a:rPr lang="en-US" sz="1100" dirty="0" smtClean="0"/>
              <a:t>1</a:t>
            </a:r>
            <a:r>
              <a:rPr lang="en-US" dirty="0" smtClean="0"/>
              <a:t>+b</a:t>
            </a:r>
            <a:r>
              <a:rPr lang="en-US" sz="1100" dirty="0" smtClean="0"/>
              <a:t>2</a:t>
            </a:r>
            <a:r>
              <a:rPr lang="en-US" dirty="0" smtClean="0"/>
              <a:t>*x</a:t>
            </a:r>
            <a:r>
              <a:rPr lang="en-US" sz="1100" dirty="0" smtClean="0"/>
              <a:t>2</a:t>
            </a:r>
            <a:r>
              <a:rPr lang="en-US" dirty="0" smtClean="0"/>
              <a:t>+b</a:t>
            </a:r>
            <a:r>
              <a:rPr lang="en-US" sz="1100" dirty="0" smtClean="0"/>
              <a:t>3</a:t>
            </a:r>
            <a:r>
              <a:rPr lang="en-US" dirty="0" smtClean="0"/>
              <a:t>*x</a:t>
            </a:r>
            <a:r>
              <a:rPr lang="en-US" sz="1100" dirty="0" smtClean="0"/>
              <a:t>3</a:t>
            </a:r>
            <a:r>
              <a:rPr lang="en-US" dirty="0" smtClean="0"/>
              <a:t>+…+</a:t>
            </a:r>
            <a:r>
              <a:rPr lang="en-US" dirty="0" err="1" smtClean="0"/>
              <a:t>b</a:t>
            </a:r>
            <a:r>
              <a:rPr lang="en-US" sz="1100" dirty="0" err="1"/>
              <a:t>n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sz="1100" dirty="0" err="1" smtClean="0"/>
              <a:t>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50" y="1246277"/>
            <a:ext cx="401151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5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Words>540</Words>
  <Application>Microsoft Office PowerPoint</Application>
  <PresentationFormat>Экран 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template_DIT</vt:lpstr>
      <vt:lpstr>Преподаватель:  Фомичев Никита</vt:lpstr>
      <vt:lpstr>Содержание</vt:lpstr>
      <vt:lpstr>Обучение с учителем</vt:lpstr>
      <vt:lpstr>Обучение с учителем</vt:lpstr>
      <vt:lpstr>Обучение с учителем</vt:lpstr>
      <vt:lpstr>Обучение с учителем</vt:lpstr>
      <vt:lpstr>Обучение с учителем</vt:lpstr>
      <vt:lpstr>Обучающий набор данных</vt:lpstr>
      <vt:lpstr>Линейная регрессия</vt:lpstr>
      <vt:lpstr>Линейная регрессия</vt:lpstr>
      <vt:lpstr>Метод ближайшего соседа (KNN)</vt:lpstr>
      <vt:lpstr>Метод ближайшего соседа (KNN)</vt:lpstr>
      <vt:lpstr>Дерево решений (Decision tree)</vt:lpstr>
      <vt:lpstr>Дерево решений (Decision tree)</vt:lpstr>
      <vt:lpstr>Дерево решений (Decision tree)</vt:lpstr>
      <vt:lpstr>Дерево решений (Decision tree)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Никита Фомичев</cp:lastModifiedBy>
  <cp:revision>426</cp:revision>
  <cp:lastPrinted>2013-02-25T15:43:46Z</cp:lastPrinted>
  <dcterms:created xsi:type="dcterms:W3CDTF">2012-04-26T20:37:51Z</dcterms:created>
  <dcterms:modified xsi:type="dcterms:W3CDTF">2018-07-08T08:13:14Z</dcterms:modified>
</cp:coreProperties>
</file>