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20.gif" ContentType="image/gif"/>
  <Override PartName="/ppt/media/image15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7.png" ContentType="image/png"/>
  <Override PartName="/ppt/media/image3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4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-12960" y="0"/>
            <a:ext cx="12204000" cy="1550160"/>
          </a:xfrm>
          <a:prstGeom prst="rect">
            <a:avLst/>
          </a:prstGeom>
          <a:ln>
            <a:noFill/>
          </a:ln>
        </p:spPr>
      </p:pic>
      <p:pic>
        <p:nvPicPr>
          <p:cNvPr id="1" name="Google Shape;13;p1" descr=""/>
          <p:cNvPicPr/>
          <p:nvPr/>
        </p:nvPicPr>
        <p:blipFill>
          <a:blip r:embed="rId3"/>
          <a:stretch/>
        </p:blipFill>
        <p:spPr>
          <a:xfrm>
            <a:off x="-79200" y="6266160"/>
            <a:ext cx="964440" cy="2404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391200" y="-28800"/>
            <a:ext cx="8819280" cy="6904080"/>
          </a:xfrm>
          <a:custGeom>
            <a:avLst/>
            <a:gdLst/>
            <a:ahLst/>
            <a:rect l="l" t="t" r="r" b="b"/>
            <a:pathLst>
              <a:path w="8820000" h="6904800">
                <a:moveTo>
                  <a:pt x="8820000" y="0"/>
                </a:moveTo>
                <a:lnTo>
                  <a:pt x="0" y="0"/>
                </a:lnTo>
                <a:lnTo>
                  <a:pt x="4161600" y="4161600"/>
                </a:lnTo>
                <a:lnTo>
                  <a:pt x="1418400" y="6904800"/>
                </a:lnTo>
                <a:lnTo>
                  <a:pt x="8805600" y="6904800"/>
                </a:lnTo>
                <a:lnTo>
                  <a:pt x="882000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17;p2" descr=""/>
          <p:cNvPicPr/>
          <p:nvPr/>
        </p:nvPicPr>
        <p:blipFill>
          <a:blip r:embed="rId5"/>
          <a:stretch/>
        </p:blipFill>
        <p:spPr>
          <a:xfrm>
            <a:off x="504360" y="316800"/>
            <a:ext cx="792360" cy="1400400"/>
          </a:xfrm>
          <a:prstGeom prst="rect">
            <a:avLst/>
          </a:prstGeom>
          <a:ln>
            <a:noFill/>
          </a:ln>
        </p:spPr>
      </p:pic>
      <p:pic>
        <p:nvPicPr>
          <p:cNvPr id="4" name="Google Shape;20;p2" descr=""/>
          <p:cNvPicPr/>
          <p:nvPr/>
        </p:nvPicPr>
        <p:blipFill>
          <a:blip r:embed="rId6"/>
          <a:stretch/>
        </p:blipFill>
        <p:spPr>
          <a:xfrm>
            <a:off x="1685520" y="-43200"/>
            <a:ext cx="10527480" cy="3180600"/>
          </a:xfrm>
          <a:prstGeom prst="rect">
            <a:avLst/>
          </a:prstGeom>
          <a:ln>
            <a:noFill/>
          </a:ln>
        </p:spPr>
      </p:pic>
      <p:pic>
        <p:nvPicPr>
          <p:cNvPr id="5" name="Google Shape;21;p2" descr=""/>
          <p:cNvPicPr/>
          <p:nvPr/>
        </p:nvPicPr>
        <p:blipFill>
          <a:blip r:embed="rId7"/>
          <a:stretch/>
        </p:blipFill>
        <p:spPr>
          <a:xfrm>
            <a:off x="7513560" y="4273560"/>
            <a:ext cx="4698360" cy="260280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974880" y="1007280"/>
            <a:ext cx="9463680" cy="450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0;p1" descr=""/>
          <p:cNvPicPr/>
          <p:nvPr/>
        </p:nvPicPr>
        <p:blipFill>
          <a:blip r:embed="rId2"/>
          <a:stretch/>
        </p:blipFill>
        <p:spPr>
          <a:xfrm>
            <a:off x="-12960" y="0"/>
            <a:ext cx="12204000" cy="1550160"/>
          </a:xfrm>
          <a:prstGeom prst="rect">
            <a:avLst/>
          </a:prstGeom>
          <a:ln>
            <a:noFill/>
          </a:ln>
        </p:spPr>
      </p:pic>
      <p:pic>
        <p:nvPicPr>
          <p:cNvPr id="45" name="Google Shape;13;p1" descr=""/>
          <p:cNvPicPr/>
          <p:nvPr/>
        </p:nvPicPr>
        <p:blipFill>
          <a:blip r:embed="rId3"/>
          <a:stretch/>
        </p:blipFill>
        <p:spPr>
          <a:xfrm>
            <a:off x="-79200" y="6266160"/>
            <a:ext cx="964440" cy="24048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</a:t>
            </a:r>
            <a:r>
              <a:rPr b="0" lang="ru-RU" sz="4400" spc="-1" strike="noStrike">
                <a:latin typeface="Arial"/>
              </a:rPr>
              <a:t>ck </a:t>
            </a:r>
            <a:r>
              <a:rPr b="0" lang="ru-RU" sz="4400" spc="-1" strike="noStrike">
                <a:latin typeface="Arial"/>
              </a:rPr>
              <a:t>to </a:t>
            </a:r>
            <a:r>
              <a:rPr b="0" lang="ru-RU" sz="4400" spc="-1" strike="noStrike">
                <a:latin typeface="Arial"/>
              </a:rPr>
              <a:t>ed</a:t>
            </a:r>
            <a:r>
              <a:rPr b="0" lang="ru-RU" sz="4400" spc="-1" strike="noStrike">
                <a:latin typeface="Arial"/>
              </a:rPr>
              <a:t>it </a:t>
            </a:r>
            <a:r>
              <a:rPr b="0" lang="ru-RU" sz="4400" spc="-1" strike="noStrike">
                <a:latin typeface="Arial"/>
              </a:rPr>
              <a:t>th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titl</a:t>
            </a:r>
            <a:r>
              <a:rPr b="0" lang="ru-RU" sz="4400" spc="-1" strike="noStrike">
                <a:latin typeface="Arial"/>
              </a:rPr>
              <a:t>e </a:t>
            </a:r>
            <a:r>
              <a:rPr b="0" lang="ru-RU" sz="4400" spc="-1" strike="noStrike">
                <a:latin typeface="Arial"/>
              </a:rPr>
              <a:t>te</a:t>
            </a:r>
            <a:r>
              <a:rPr b="0" lang="ru-RU" sz="4400" spc="-1" strike="noStrike">
                <a:latin typeface="Arial"/>
              </a:rPr>
              <a:t>xt </a:t>
            </a:r>
            <a:r>
              <a:rPr b="0" lang="ru-RU" sz="4400" spc="-1" strike="noStrike">
                <a:latin typeface="Arial"/>
              </a:rPr>
              <a:t>for</a:t>
            </a:r>
            <a:r>
              <a:rPr b="0" lang="ru-RU" sz="4400" spc="-1" strike="noStrike">
                <a:latin typeface="Arial"/>
              </a:rPr>
              <a:t>m</a:t>
            </a:r>
            <a:r>
              <a:rPr b="0" lang="ru-RU" sz="4400" spc="-1" strike="noStrike">
                <a:latin typeface="Arial"/>
              </a:rPr>
              <a:t>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PMBOK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g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agilemanifesto.org/iso/ru/manifesto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360" y="2528640"/>
            <a:ext cx="9143280" cy="15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514e4d"/>
                </a:solidFill>
                <a:latin typeface="Verdana"/>
                <a:ea typeface="Verdana"/>
              </a:rPr>
              <a:t>Управление проектами </a:t>
            </a:r>
            <a:br/>
            <a:r>
              <a:rPr b="0" lang="ru-RU" sz="2800" spc="-1" strike="noStrike">
                <a:solidFill>
                  <a:srgbClr val="514e4d"/>
                </a:solidFill>
                <a:latin typeface="Verdana"/>
                <a:ea typeface="Verdana"/>
              </a:rPr>
              <a:t>в области анализа данных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360" y="419508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1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71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71000"/>
              </a:lnSpc>
            </a:pPr>
            <a:r>
              <a:rPr b="0" lang="ru-RU" sz="1400" spc="-1" strike="noStrike">
                <a:solidFill>
                  <a:srgbClr val="514e4d"/>
                </a:solidFill>
                <a:latin typeface="Verdana"/>
                <a:ea typeface="Verdana"/>
              </a:rPr>
              <a:t>продукт “Большие данные” Департамента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71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514e4d"/>
                </a:solidFill>
                <a:latin typeface="Verdana"/>
                <a:ea typeface="Verdana"/>
              </a:rPr>
              <a:t>информационных технологий города Москвы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71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514e4d"/>
                </a:solidFill>
                <a:latin typeface="Verdana"/>
                <a:ea typeface="Verdana"/>
              </a:rPr>
              <a:t>Никита Фомичев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71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514e4d"/>
                </a:solidFill>
                <a:latin typeface="Verdana"/>
                <a:ea typeface="Verdana"/>
              </a:rPr>
              <a:t>Project Management Expert (PME)®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71000"/>
              </a:lnSpc>
              <a:spcBef>
                <a:spcPts val="1001"/>
              </a:spcBef>
            </a:pPr>
            <a:r>
              <a:rPr b="0" lang="ru-RU" sz="1400" spc="-1" strike="noStrike">
                <a:solidFill>
                  <a:srgbClr val="514e4d"/>
                </a:solidFill>
                <a:latin typeface="Verdana"/>
                <a:ea typeface="Verdana"/>
              </a:rPr>
              <a:t>Agile Certified Professional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95480" y="1778040"/>
            <a:ext cx="9502920" cy="177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Спонсор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Заказчик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2400" spc="-1" strike="noStrike">
                <a:solidFill>
                  <a:srgbClr val="514e4d"/>
                </a:solidFill>
                <a:latin typeface="Verdana"/>
              </a:rPr>
              <a:t>Пользователи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7F8854E-D139-48A3-ADC3-78442CA56DFD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Заинтересованные стороны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 проекта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408000" y="1458000"/>
            <a:ext cx="3999600" cy="51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95480" y="1778040"/>
            <a:ext cx="9502920" cy="319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Спонсор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Заказчик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Пользователи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Функциональные руководители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Деловые партнеры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Поставщики и подрядчики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И другие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4D9320-BE1F-4C81-A3C6-142EF6F66A43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Заинтересованные стороны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 проекта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477840" y="1584000"/>
            <a:ext cx="507816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B4F84BE-816B-4D86-A56E-9BF3793B2AA6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Методологии ведения проектов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74560" y="168732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Классическая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Метод водопада (каскадная модель, waterfall)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Гибкие методологии (Agile)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Kanban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Scrum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etc.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D4BAB61-1D3F-4437-B608-78FD8B9DE402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Метод водопада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3" name="Рисунок 3" descr=""/>
          <p:cNvPicPr/>
          <p:nvPr/>
        </p:nvPicPr>
        <p:blipFill>
          <a:blip r:embed="rId1"/>
          <a:stretch/>
        </p:blipFill>
        <p:spPr>
          <a:xfrm>
            <a:off x="3274200" y="1594800"/>
            <a:ext cx="5710680" cy="46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4FE5020-6E5D-49E8-9CC1-BFB8E29CFA54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В чём плюсы водопада?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9B0AF8F-8BD1-4917-A983-8A6BD56DFF4B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В чём плюсы водопада?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74560" y="168732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-заранее определяется набор задач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-в проекте легко отследить ресурсы, риски и затраченное время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A412B0C-AAFD-4CF8-B739-743D4C5ACC11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974880" y="1007280"/>
            <a:ext cx="100407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В чём минусы для применения в проектах анализа данных?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293FD53-F65D-4C13-B949-97DE5A9506F7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74560" y="168732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-сложность в изменении первоначального плана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-при большой неопределенности сложно планировать весь проект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-на проект тратится большое количество времени и ресурсов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74880" y="1007640"/>
            <a:ext cx="1004076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В чём минусы для применения в проектах анализа данных?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FDA5C6-AD08-4BA2-8D84-1FC08D71DE4F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Канбан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6" name="Рисунок 2" descr=""/>
          <p:cNvPicPr/>
          <p:nvPr/>
        </p:nvPicPr>
        <p:blipFill>
          <a:blip r:embed="rId1"/>
          <a:stretch/>
        </p:blipFill>
        <p:spPr>
          <a:xfrm>
            <a:off x="1721160" y="1458720"/>
            <a:ext cx="9118440" cy="480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86363D2-64AA-4DA7-9436-342EFB128806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Scrum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Рисунок 1" descr=""/>
          <p:cNvPicPr/>
          <p:nvPr/>
        </p:nvPicPr>
        <p:blipFill>
          <a:blip r:embed="rId1"/>
          <a:stretch/>
        </p:blipFill>
        <p:spPr>
          <a:xfrm>
            <a:off x="1967760" y="1627200"/>
            <a:ext cx="8470800" cy="42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4560" y="196704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Проект </a:t>
            </a: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временное предприятие, направленное на создание уникального продукта, услуги или результата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(</a:t>
            </a:r>
            <a:r>
              <a:rPr b="0" lang="ru-RU" sz="2400" spc="-1" strike="noStrike" u="sng">
                <a:solidFill>
                  <a:srgbClr val="0563c1"/>
                </a:solidFill>
                <a:uFillTx/>
                <a:latin typeface="Verdana"/>
                <a:ea typeface="Verdana"/>
                <a:hlinkClick r:id="rId1"/>
              </a:rPr>
              <a:t>PMBOK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В чём отличие от </a:t>
            </a: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операционной деятельности</a:t>
            </a:r>
            <a:r>
              <a:rPr b="0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?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6267600"/>
            <a:ext cx="878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CEC7719-6FD6-42A4-88A4-265CEC9215D7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Что такое проект?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281FB6A-1CF5-4932-B3A2-29DB75CE00D7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Scrum. Диаграмма сгорания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2" name="Рисунок 2" descr=""/>
          <p:cNvPicPr/>
          <p:nvPr/>
        </p:nvPicPr>
        <p:blipFill>
          <a:blip r:embed="rId1"/>
          <a:stretch/>
        </p:blipFill>
        <p:spPr>
          <a:xfrm>
            <a:off x="1640520" y="1458000"/>
            <a:ext cx="8695080" cy="48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Рисунок 4" descr=""/>
          <p:cNvPicPr/>
          <p:nvPr/>
        </p:nvPicPr>
        <p:blipFill>
          <a:blip r:embed="rId1"/>
          <a:stretch/>
        </p:blipFill>
        <p:spPr>
          <a:xfrm>
            <a:off x="3594960" y="1458720"/>
            <a:ext cx="5207760" cy="51559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ADB94CD-05EC-409D-A6EC-4B589E9B4D37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Методология построения моделей CRISP-DM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3E7ADE2-DC2A-431B-BC04-A92EAE30DE1A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Структура организаций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584000" y="1584000"/>
            <a:ext cx="8573040" cy="48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148371-A5FE-4E19-A419-8B67B1546883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Матричная структура организации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888000" y="1584000"/>
            <a:ext cx="4535640" cy="46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D626B6-6B52-4884-A8F0-D1EDE663679C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Каков результат проекта?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095840" y="1778400"/>
            <a:ext cx="9502920" cy="177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Документ/отчёт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Презентация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Сервис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И др.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832000" y="2051640"/>
            <a:ext cx="3960000" cy="34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079AA9C-175A-413F-B102-310C4BEA8B46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Системы управления задачами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152000" y="1800000"/>
            <a:ext cx="2433240" cy="11520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5032800" y="1360800"/>
            <a:ext cx="2167200" cy="216720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7920000" y="1656000"/>
            <a:ext cx="2952360" cy="155232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3115080" y="3528000"/>
            <a:ext cx="1825200" cy="17280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2755080" y="5372640"/>
            <a:ext cx="26449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600" spc="-1" strike="noStrike">
                <a:latin typeface="Arial"/>
              </a:rPr>
              <a:t>Microsoft Project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5"/>
          <a:stretch/>
        </p:blipFill>
        <p:spPr>
          <a:xfrm>
            <a:off x="6120000" y="3927240"/>
            <a:ext cx="3759120" cy="104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16ECD25-6B5A-40FA-A86A-47ECD7B32BED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Что почитать?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74880" y="1909440"/>
            <a:ext cx="994968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1. Том ДеМарко.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 «Deadline»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2. Джефф Сазерленд.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 «Scrum. Революционный метод управления проектами»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3. Кеннеди.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 «Жесткий менеджмент»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4. Том ДеМарко, Тимоти Листер.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 «Балдеющие от адреналина и зомбированные шаблонами»</a:t>
            </a:r>
            <a:br/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5. Agile манифест и его принципы </a:t>
            </a:r>
            <a:r>
              <a:rPr b="0" lang="ru-RU" sz="2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http://agilemanifesto.org/iso/ru/manifesto.html</a:t>
            </a:r>
            <a:endParaRPr b="0" lang="ru-RU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4880" y="149616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200000"/>
              </a:lnSpc>
              <a:spcBef>
                <a:spcPts val="1001"/>
              </a:spcBef>
            </a:pPr>
            <a:endParaRPr b="0" lang="ru-RU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Что самое важное в проекте?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6267600"/>
            <a:ext cx="878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0A4AEE-E3DD-4F51-9319-9427A5CA27AC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4880" y="1496160"/>
            <a:ext cx="10265040" cy="40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200000"/>
              </a:lnSpc>
              <a:spcBef>
                <a:spcPts val="1001"/>
              </a:spcBef>
            </a:pPr>
            <a:endParaRPr b="0" lang="ru-RU" sz="2600" spc="-1" strike="noStrike">
              <a:latin typeface="Arial"/>
            </a:endParaRPr>
          </a:p>
          <a:p>
            <a:pPr algn="ctr">
              <a:lnSpc>
                <a:spcPct val="20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Roboto"/>
                <a:ea typeface="Roboto"/>
              </a:rPr>
              <a:t>Что самое важное в проекте?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6267600"/>
            <a:ext cx="87840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DF745E7-1720-423F-89E6-A2DCA38291FC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612320" y="3025440"/>
            <a:ext cx="601164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3600" spc="-1" strike="noStrike">
                <a:solidFill>
                  <a:srgbClr val="e32019"/>
                </a:solidFill>
                <a:latin typeface="Roboto"/>
                <a:ea typeface="Roboto"/>
              </a:rPr>
              <a:t>ЦЕЛЬ!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36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79120" y="4433760"/>
            <a:ext cx="791460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Зачем мы делаем всё это?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7618680" y="4433760"/>
            <a:ext cx="791460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Кому это нужно?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96" name="Рисунок 1" descr=""/>
          <p:cNvPicPr/>
          <p:nvPr/>
        </p:nvPicPr>
        <p:blipFill>
          <a:blip r:embed="rId1"/>
          <a:stretch/>
        </p:blipFill>
        <p:spPr>
          <a:xfrm>
            <a:off x="8408520" y="1527480"/>
            <a:ext cx="3454920" cy="19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C8FB315-51B3-4E73-9AA3-B5FDFBE62D8D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Какая должна быть цель?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936000" y="2016000"/>
            <a:ext cx="3384000" cy="1224000"/>
          </a:xfrm>
          <a:prstGeom prst="rect">
            <a:avLst/>
          </a:prstGeom>
          <a:solidFill>
            <a:srgbClr val="00aaa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2600" spc="-1" strike="noStrike">
                <a:latin typeface="Arial"/>
              </a:rPr>
              <a:t>SPE</a:t>
            </a:r>
            <a:r>
              <a:rPr b="0" lang="ru-RU" sz="2600" spc="-1" strike="noStrike">
                <a:latin typeface="Arial"/>
              </a:rPr>
              <a:t>CIFI</a:t>
            </a:r>
            <a:r>
              <a:rPr b="0" lang="ru-RU" sz="2600" spc="-1" strike="noStrike">
                <a:latin typeface="Arial"/>
              </a:rPr>
              <a:t>C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Конк</a:t>
            </a:r>
            <a:r>
              <a:rPr b="0" lang="ru-RU" sz="2600" spc="-1" strike="noStrike">
                <a:latin typeface="Arial"/>
              </a:rPr>
              <a:t>ретн</a:t>
            </a:r>
            <a:r>
              <a:rPr b="0" lang="ru-RU" sz="2600" spc="-1" strike="noStrike">
                <a:latin typeface="Arial"/>
              </a:rPr>
              <a:t>ая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592000" y="3312000"/>
            <a:ext cx="3384000" cy="1224000"/>
          </a:xfrm>
          <a:prstGeom prst="rect">
            <a:avLst/>
          </a:prstGeom>
          <a:solidFill>
            <a:srgbClr val="a3238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2600" spc="-1" strike="noStrike">
                <a:latin typeface="Arial"/>
              </a:rPr>
              <a:t>MEASURABLE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Измеримая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6048000" y="3312000"/>
            <a:ext cx="3384000" cy="122400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2600" spc="-1" strike="noStrike">
                <a:latin typeface="Arial"/>
              </a:rPr>
              <a:t>RELEVANT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Значимая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7704000" y="2016000"/>
            <a:ext cx="3384000" cy="1224000"/>
          </a:xfrm>
          <a:prstGeom prst="rect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2600" spc="-1" strike="noStrike">
                <a:latin typeface="Arial"/>
              </a:rPr>
              <a:t>TIME BOUND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Ограниченная во 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времени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320000" y="4608000"/>
            <a:ext cx="3384000" cy="1224000"/>
          </a:xfrm>
          <a:prstGeom prst="rect">
            <a:avLst/>
          </a:prstGeom>
          <a:solidFill>
            <a:srgbClr val="f582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ru-RU" sz="2600" spc="-1" strike="noStrike">
                <a:latin typeface="Arial"/>
              </a:rPr>
              <a:t>ACHIEVABLE</a:t>
            </a:r>
            <a:endParaRPr b="0" lang="ru-RU" sz="2600" spc="-1" strike="noStrike">
              <a:latin typeface="Arial"/>
            </a:endParaRPr>
          </a:p>
          <a:p>
            <a:pPr algn="ctr"/>
            <a:r>
              <a:rPr b="0" lang="ru-RU" sz="2600" spc="-1" strike="noStrike">
                <a:latin typeface="Arial"/>
              </a:rPr>
              <a:t>Достижимая</a:t>
            </a:r>
            <a:endParaRPr b="0" lang="ru-RU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C37236C-D547-41FF-BBF5-157760536217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Проектный треугольник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6" name="Рисунок 1" descr=""/>
          <p:cNvPicPr/>
          <p:nvPr/>
        </p:nvPicPr>
        <p:blipFill>
          <a:blip r:embed="rId1"/>
          <a:stretch/>
        </p:blipFill>
        <p:spPr>
          <a:xfrm>
            <a:off x="3844440" y="1926720"/>
            <a:ext cx="4295160" cy="432360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7896600" y="5273640"/>
            <a:ext cx="791460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Ресурсы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973400" y="1114920"/>
            <a:ext cx="791460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Объем работ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2885400" y="5290920"/>
            <a:ext cx="7914600" cy="21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Roboto"/>
                <a:ea typeface="Roboto"/>
              </a:rPr>
              <a:t>Время</a:t>
            </a:r>
            <a:endParaRPr b="0" lang="ru-RU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A97E525-07A8-48A8-9829-238F7874F366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Заинтересованные стороны проекта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95480" y="1778040"/>
            <a:ext cx="9502920" cy="106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2400" spc="-1" strike="noStrike">
                <a:solidFill>
                  <a:srgbClr val="514e4d"/>
                </a:solidFill>
                <a:latin typeface="Verdana"/>
              </a:rPr>
              <a:t>Спонсор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8EE5F6B-714A-4BEE-ACA0-182E511186B6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Заинтересованные стороны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 проекта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707440" y="1878120"/>
            <a:ext cx="4444560" cy="31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5480" y="1778040"/>
            <a:ext cx="9502920" cy="142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</a:rPr>
              <a:t>Спонсор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ru-RU" sz="2400" spc="-1" strike="noStrike">
                <a:solidFill>
                  <a:srgbClr val="514e4d"/>
                </a:solidFill>
                <a:latin typeface="Verdana"/>
              </a:rPr>
              <a:t>Заказчик проекта</a:t>
            </a: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  <a:p>
            <a:endParaRPr b="0" lang="ru-RU" sz="2400" spc="-1" strike="noStrike">
              <a:solidFill>
                <a:srgbClr val="514e4d"/>
              </a:solidFill>
              <a:latin typeface="Verdana"/>
              <a:ea typeface="Verdana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0" y="6267600"/>
            <a:ext cx="87840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BBB2BD3-2DB1-44E9-ADF2-C4F9A48EE678}" type="slidenum">
              <a:rPr b="0" lang="ru-RU" sz="1200" spc="-1" strike="noStrike">
                <a:solidFill>
                  <a:srgbClr val="888888"/>
                </a:solidFill>
                <a:latin typeface="Verdana"/>
                <a:ea typeface="Verdana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74880" y="1007280"/>
            <a:ext cx="94636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Заинтересованные стороны</a:t>
            </a:r>
            <a:r>
              <a:rPr b="0" lang="ru-RU" sz="2400" spc="-1" strike="noStrike">
                <a:solidFill>
                  <a:srgbClr val="514e4d"/>
                </a:solidFill>
                <a:latin typeface="Verdana"/>
                <a:ea typeface="Verdana"/>
              </a:rPr>
              <a:t> проекта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312520" y="1633680"/>
            <a:ext cx="5991480" cy="337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2019"/>
      </a:accent1>
      <a:accent2>
        <a:srgbClr val="b51710"/>
      </a:accent2>
      <a:accent3>
        <a:srgbClr val="8a0f06"/>
      </a:accent3>
      <a:accent4>
        <a:srgbClr val="f2eee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2019"/>
      </a:accent1>
      <a:accent2>
        <a:srgbClr val="b51710"/>
      </a:accent2>
      <a:accent3>
        <a:srgbClr val="8a0f06"/>
      </a:accent3>
      <a:accent4>
        <a:srgbClr val="f2eee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LibreOffice/6.0.7.3$Linux_X86_64 LibreOffice_project/00m0$Build-3</Application>
  <Words>179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ru-RU</dc:language>
  <cp:lastModifiedBy/>
  <dcterms:modified xsi:type="dcterms:W3CDTF">2019-07-05T23:08:30Z</dcterms:modified>
  <cp:revision>39</cp:revision>
  <dc:subject/>
  <dc:title>Поиск неплательщиков торгового сбора в г. Москве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