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7" r:id="rId5"/>
    <p:sldId id="270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B17"/>
    <a:srgbClr val="B1A39C"/>
    <a:srgbClr val="ADA29D"/>
    <a:srgbClr val="B0A39C"/>
    <a:srgbClr val="AAA19F"/>
    <a:srgbClr val="A9A19E"/>
    <a:srgbClr val="AAA19E"/>
    <a:srgbClr val="AFA29C"/>
    <a:srgbClr val="AAA29F"/>
    <a:srgbClr val="ACA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1AAA2-DF94-4A90-969E-0C32D8315C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D96838C-A8FD-4D22-9364-FB20A791C2C6}" type="pres">
      <dgm:prSet presAssocID="{F811AAA2-DF94-4A90-969E-0C32D8315CE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C92144C-CFB4-413D-9C0A-FC86FBC4B072}" type="presOf" srcId="{F811AAA2-DF94-4A90-969E-0C32D8315CE9}" destId="{9D96838C-A8FD-4D22-9364-FB20A791C2C6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09482-00B9-480B-8FF8-974B98D8187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ABBC1-8537-4862-8150-7EB1F77C7FF7}">
      <dgm:prSet phldrT="[Text]"/>
      <dgm:spPr/>
      <dgm:t>
        <a:bodyPr/>
        <a:lstStyle/>
        <a:p>
          <a:r>
            <a:rPr lang="en-US" dirty="0"/>
            <a:t>Data Download</a:t>
          </a:r>
        </a:p>
      </dgm:t>
    </dgm:pt>
    <dgm:pt modelId="{7177D7DC-1A76-4757-A6E0-282FFDA6F5A1}" type="parTrans" cxnId="{07C48CFF-7290-4038-9908-25E2669B1192}">
      <dgm:prSet/>
      <dgm:spPr/>
      <dgm:t>
        <a:bodyPr/>
        <a:lstStyle/>
        <a:p>
          <a:endParaRPr lang="en-US"/>
        </a:p>
      </dgm:t>
    </dgm:pt>
    <dgm:pt modelId="{DF9ABD28-ABFE-4D80-A19B-4E36BBC1650D}" type="sibTrans" cxnId="{07C48CFF-7290-4038-9908-25E2669B1192}">
      <dgm:prSet/>
      <dgm:spPr/>
      <dgm:t>
        <a:bodyPr/>
        <a:lstStyle/>
        <a:p>
          <a:endParaRPr lang="en-US"/>
        </a:p>
      </dgm:t>
    </dgm:pt>
    <dgm:pt modelId="{3261F660-C403-4F9B-93DE-FB66A2111985}">
      <dgm:prSet phldrT="[Text]"/>
      <dgm:spPr/>
      <dgm:t>
        <a:bodyPr/>
        <a:lstStyle/>
        <a:p>
          <a:r>
            <a:rPr lang="en-US" dirty="0"/>
            <a:t>LST Data From MODIS Via GEE</a:t>
          </a:r>
        </a:p>
      </dgm:t>
    </dgm:pt>
    <dgm:pt modelId="{3A53663F-909D-48F5-AE43-607015B1D0FC}" type="parTrans" cxnId="{A1CB466B-0672-4650-B593-95EC1AA11158}">
      <dgm:prSet/>
      <dgm:spPr/>
      <dgm:t>
        <a:bodyPr/>
        <a:lstStyle/>
        <a:p>
          <a:endParaRPr lang="en-US"/>
        </a:p>
      </dgm:t>
    </dgm:pt>
    <dgm:pt modelId="{9DD2353A-CE35-4CB5-B59F-2B064B55AE5A}" type="sibTrans" cxnId="{A1CB466B-0672-4650-B593-95EC1AA11158}">
      <dgm:prSet/>
      <dgm:spPr/>
      <dgm:t>
        <a:bodyPr/>
        <a:lstStyle/>
        <a:p>
          <a:endParaRPr lang="en-US"/>
        </a:p>
      </dgm:t>
    </dgm:pt>
    <dgm:pt modelId="{0A06CD96-F126-4079-B0A7-26D2B0A0B81E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E817E76D-0A37-4EEA-A349-1884E3EF1E7C}" type="parTrans" cxnId="{3175DE19-B581-4263-89D8-DB43DFFD88F5}">
      <dgm:prSet/>
      <dgm:spPr/>
      <dgm:t>
        <a:bodyPr/>
        <a:lstStyle/>
        <a:p>
          <a:endParaRPr lang="en-US"/>
        </a:p>
      </dgm:t>
    </dgm:pt>
    <dgm:pt modelId="{037099FB-DF68-4119-BE09-B9D300A54A28}" type="sibTrans" cxnId="{3175DE19-B581-4263-89D8-DB43DFFD88F5}">
      <dgm:prSet/>
      <dgm:spPr/>
      <dgm:t>
        <a:bodyPr/>
        <a:lstStyle/>
        <a:p>
          <a:endParaRPr lang="en-US"/>
        </a:p>
      </dgm:t>
    </dgm:pt>
    <dgm:pt modelId="{E7849EF8-17D3-4851-B5CF-D34D94F8757B}">
      <dgm:prSet phldrT="[Text]"/>
      <dgm:spPr/>
      <dgm:t>
        <a:bodyPr/>
        <a:lstStyle/>
        <a:p>
          <a:r>
            <a:rPr lang="en-US" dirty="0"/>
            <a:t>Cleaning and Organizing the data </a:t>
          </a:r>
        </a:p>
      </dgm:t>
    </dgm:pt>
    <dgm:pt modelId="{4FBA530D-B966-4BD5-A0D6-DE6532135E5F}" type="parTrans" cxnId="{280FE354-A3B3-4425-8932-685E6D367F58}">
      <dgm:prSet/>
      <dgm:spPr/>
      <dgm:t>
        <a:bodyPr/>
        <a:lstStyle/>
        <a:p>
          <a:endParaRPr lang="en-US"/>
        </a:p>
      </dgm:t>
    </dgm:pt>
    <dgm:pt modelId="{32430E14-CDFF-432E-AA5E-6ED886190BB4}" type="sibTrans" cxnId="{280FE354-A3B3-4425-8932-685E6D367F58}">
      <dgm:prSet/>
      <dgm:spPr/>
      <dgm:t>
        <a:bodyPr/>
        <a:lstStyle/>
        <a:p>
          <a:endParaRPr lang="en-US"/>
        </a:p>
      </dgm:t>
    </dgm:pt>
    <dgm:pt modelId="{8DB77F1D-9B33-407F-8185-BFE5829B4D3D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8FA0B44E-AB5F-42F5-BF76-B9A3B003394E}" type="parTrans" cxnId="{D38106AC-FA57-4524-85EC-5C2CD5F0268B}">
      <dgm:prSet/>
      <dgm:spPr/>
      <dgm:t>
        <a:bodyPr/>
        <a:lstStyle/>
        <a:p>
          <a:endParaRPr lang="en-US"/>
        </a:p>
      </dgm:t>
    </dgm:pt>
    <dgm:pt modelId="{E14E479C-BA10-4CDD-ABD8-0D3AD0A8AA46}" type="sibTrans" cxnId="{D38106AC-FA57-4524-85EC-5C2CD5F0268B}">
      <dgm:prSet/>
      <dgm:spPr/>
      <dgm:t>
        <a:bodyPr/>
        <a:lstStyle/>
        <a:p>
          <a:endParaRPr lang="en-US"/>
        </a:p>
      </dgm:t>
    </dgm:pt>
    <dgm:pt modelId="{3C50FA3A-3592-4B0B-A930-E4BFE103FA2E}">
      <dgm:prSet phldrT="[Text]"/>
      <dgm:spPr/>
      <dgm:t>
        <a:bodyPr/>
        <a:lstStyle/>
        <a:p>
          <a:r>
            <a:rPr lang="en-US" dirty="0"/>
            <a:t>Heat Index, Anomaly </a:t>
          </a:r>
        </a:p>
      </dgm:t>
    </dgm:pt>
    <dgm:pt modelId="{6E52BE03-D54C-43C1-AA57-AA9B7E914D4D}" type="parTrans" cxnId="{A7F852BD-B168-45B6-825C-5FA1F82C74B4}">
      <dgm:prSet/>
      <dgm:spPr/>
      <dgm:t>
        <a:bodyPr/>
        <a:lstStyle/>
        <a:p>
          <a:endParaRPr lang="en-US"/>
        </a:p>
      </dgm:t>
    </dgm:pt>
    <dgm:pt modelId="{76E25209-2BE6-42CD-B0A1-3BDFEEF55FAD}" type="sibTrans" cxnId="{A7F852BD-B168-45B6-825C-5FA1F82C74B4}">
      <dgm:prSet/>
      <dgm:spPr/>
      <dgm:t>
        <a:bodyPr/>
        <a:lstStyle/>
        <a:p>
          <a:endParaRPr lang="en-US"/>
        </a:p>
      </dgm:t>
    </dgm:pt>
    <dgm:pt modelId="{DEEAB8A7-F4FF-4B55-B5AD-FCC8B377A487}">
      <dgm:prSet phldrT="[Text]"/>
      <dgm:spPr/>
      <dgm:t>
        <a:bodyPr/>
        <a:lstStyle/>
        <a:p>
          <a:r>
            <a:rPr lang="en-US" dirty="0"/>
            <a:t>Histogram </a:t>
          </a:r>
        </a:p>
      </dgm:t>
    </dgm:pt>
    <dgm:pt modelId="{2418EB69-A006-4AC6-BD37-7C37FE431E8A}" type="parTrans" cxnId="{662CE35D-F4D9-4F0C-ACC9-BD722B47C6D7}">
      <dgm:prSet/>
      <dgm:spPr/>
      <dgm:t>
        <a:bodyPr/>
        <a:lstStyle/>
        <a:p>
          <a:endParaRPr lang="en-US"/>
        </a:p>
      </dgm:t>
    </dgm:pt>
    <dgm:pt modelId="{56BA9B1F-1FFD-4D19-99EB-6100E334ED22}" type="sibTrans" cxnId="{662CE35D-F4D9-4F0C-ACC9-BD722B47C6D7}">
      <dgm:prSet/>
      <dgm:spPr/>
      <dgm:t>
        <a:bodyPr/>
        <a:lstStyle/>
        <a:p>
          <a:endParaRPr lang="en-US"/>
        </a:p>
      </dgm:t>
    </dgm:pt>
    <dgm:pt modelId="{6847F08A-7E88-45DB-A3E2-8AA4EE783CD1}" type="pres">
      <dgm:prSet presAssocID="{E0709482-00B9-480B-8FF8-974B98D81874}" presName="Name0" presStyleCnt="0">
        <dgm:presLayoutVars>
          <dgm:dir/>
          <dgm:animLvl val="lvl"/>
          <dgm:resizeHandles val="exact"/>
        </dgm:presLayoutVars>
      </dgm:prSet>
      <dgm:spPr/>
    </dgm:pt>
    <dgm:pt modelId="{775A51B3-6475-496D-9FDD-3F6F715DFA74}" type="pres">
      <dgm:prSet presAssocID="{E0709482-00B9-480B-8FF8-974B98D81874}" presName="tSp" presStyleCnt="0"/>
      <dgm:spPr/>
    </dgm:pt>
    <dgm:pt modelId="{4C50B413-ECCA-46C9-8B47-732BC4442D31}" type="pres">
      <dgm:prSet presAssocID="{E0709482-00B9-480B-8FF8-974B98D81874}" presName="bSp" presStyleCnt="0"/>
      <dgm:spPr/>
    </dgm:pt>
    <dgm:pt modelId="{49E0E0ED-5FA0-4C70-B081-1DA2012BD483}" type="pres">
      <dgm:prSet presAssocID="{E0709482-00B9-480B-8FF8-974B98D81874}" presName="process" presStyleCnt="0"/>
      <dgm:spPr/>
    </dgm:pt>
    <dgm:pt modelId="{A9C2525D-FDBB-4A6F-8BD6-484F0B796D82}" type="pres">
      <dgm:prSet presAssocID="{CADABBC1-8537-4862-8150-7EB1F77C7FF7}" presName="composite1" presStyleCnt="0"/>
      <dgm:spPr/>
    </dgm:pt>
    <dgm:pt modelId="{A4E2947F-DE36-4C95-86B8-C1C8FDADE62A}" type="pres">
      <dgm:prSet presAssocID="{CADABBC1-8537-4862-8150-7EB1F77C7FF7}" presName="dummyNode1" presStyleLbl="node1" presStyleIdx="0" presStyleCnt="3"/>
      <dgm:spPr/>
    </dgm:pt>
    <dgm:pt modelId="{CAC91331-3097-46C7-814A-F4472444DA37}" type="pres">
      <dgm:prSet presAssocID="{CADABBC1-8537-4862-8150-7EB1F77C7FF7}" presName="childNode1" presStyleLbl="bgAcc1" presStyleIdx="0" presStyleCnt="3">
        <dgm:presLayoutVars>
          <dgm:bulletEnabled val="1"/>
        </dgm:presLayoutVars>
      </dgm:prSet>
      <dgm:spPr/>
    </dgm:pt>
    <dgm:pt modelId="{634A8A45-2C33-474B-B7CC-351C8EBFF17B}" type="pres">
      <dgm:prSet presAssocID="{CADABBC1-8537-4862-8150-7EB1F77C7FF7}" presName="childNode1tx" presStyleLbl="bgAcc1" presStyleIdx="0" presStyleCnt="3">
        <dgm:presLayoutVars>
          <dgm:bulletEnabled val="1"/>
        </dgm:presLayoutVars>
      </dgm:prSet>
      <dgm:spPr/>
    </dgm:pt>
    <dgm:pt modelId="{460C71EB-1A73-40D1-A3A5-C6685DE7A4AD}" type="pres">
      <dgm:prSet presAssocID="{CADABBC1-8537-4862-8150-7EB1F77C7FF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B25D775-CE0F-40CD-97CE-D9074AADDC7D}" type="pres">
      <dgm:prSet presAssocID="{CADABBC1-8537-4862-8150-7EB1F77C7FF7}" presName="connSite1" presStyleCnt="0"/>
      <dgm:spPr/>
    </dgm:pt>
    <dgm:pt modelId="{444654A0-D6B4-464E-A592-51C200519597}" type="pres">
      <dgm:prSet presAssocID="{DF9ABD28-ABFE-4D80-A19B-4E36BBC1650D}" presName="Name9" presStyleLbl="sibTrans2D1" presStyleIdx="0" presStyleCnt="2"/>
      <dgm:spPr/>
    </dgm:pt>
    <dgm:pt modelId="{DC14B0B8-6CCD-473D-BBB4-B9C3A1D3B969}" type="pres">
      <dgm:prSet presAssocID="{0A06CD96-F126-4079-B0A7-26D2B0A0B81E}" presName="composite2" presStyleCnt="0"/>
      <dgm:spPr/>
    </dgm:pt>
    <dgm:pt modelId="{3BBDD826-B452-470B-9146-6033A6BD407B}" type="pres">
      <dgm:prSet presAssocID="{0A06CD96-F126-4079-B0A7-26D2B0A0B81E}" presName="dummyNode2" presStyleLbl="node1" presStyleIdx="0" presStyleCnt="3"/>
      <dgm:spPr/>
    </dgm:pt>
    <dgm:pt modelId="{1C50DBAA-AF75-4616-A54F-ADEB6CD47617}" type="pres">
      <dgm:prSet presAssocID="{0A06CD96-F126-4079-B0A7-26D2B0A0B81E}" presName="childNode2" presStyleLbl="bgAcc1" presStyleIdx="1" presStyleCnt="3">
        <dgm:presLayoutVars>
          <dgm:bulletEnabled val="1"/>
        </dgm:presLayoutVars>
      </dgm:prSet>
      <dgm:spPr/>
    </dgm:pt>
    <dgm:pt modelId="{48716F0C-9D49-4327-BAE0-387F6B0F9B58}" type="pres">
      <dgm:prSet presAssocID="{0A06CD96-F126-4079-B0A7-26D2B0A0B81E}" presName="childNode2tx" presStyleLbl="bgAcc1" presStyleIdx="1" presStyleCnt="3">
        <dgm:presLayoutVars>
          <dgm:bulletEnabled val="1"/>
        </dgm:presLayoutVars>
      </dgm:prSet>
      <dgm:spPr/>
    </dgm:pt>
    <dgm:pt modelId="{BCE82A03-2629-4661-AB65-4E4B0258BD02}" type="pres">
      <dgm:prSet presAssocID="{0A06CD96-F126-4079-B0A7-26D2B0A0B81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F3F0EDE-77A4-4E6C-9DC9-E38AB340E2AD}" type="pres">
      <dgm:prSet presAssocID="{0A06CD96-F126-4079-B0A7-26D2B0A0B81E}" presName="connSite2" presStyleCnt="0"/>
      <dgm:spPr/>
    </dgm:pt>
    <dgm:pt modelId="{9AA06F29-CE19-4CC6-BB97-A944F30AACE6}" type="pres">
      <dgm:prSet presAssocID="{037099FB-DF68-4119-BE09-B9D300A54A28}" presName="Name18" presStyleLbl="sibTrans2D1" presStyleIdx="1" presStyleCnt="2"/>
      <dgm:spPr/>
    </dgm:pt>
    <dgm:pt modelId="{40958BDE-8C66-4A49-BE47-79ECC4227D73}" type="pres">
      <dgm:prSet presAssocID="{8DB77F1D-9B33-407F-8185-BFE5829B4D3D}" presName="composite1" presStyleCnt="0"/>
      <dgm:spPr/>
    </dgm:pt>
    <dgm:pt modelId="{0CA68A30-1708-4CA2-AF76-71D448FCC02A}" type="pres">
      <dgm:prSet presAssocID="{8DB77F1D-9B33-407F-8185-BFE5829B4D3D}" presName="dummyNode1" presStyleLbl="node1" presStyleIdx="1" presStyleCnt="3"/>
      <dgm:spPr/>
    </dgm:pt>
    <dgm:pt modelId="{88C45B34-5241-4234-B616-CE4AACC7BD3B}" type="pres">
      <dgm:prSet presAssocID="{8DB77F1D-9B33-407F-8185-BFE5829B4D3D}" presName="childNode1" presStyleLbl="bgAcc1" presStyleIdx="2" presStyleCnt="3">
        <dgm:presLayoutVars>
          <dgm:bulletEnabled val="1"/>
        </dgm:presLayoutVars>
      </dgm:prSet>
      <dgm:spPr/>
    </dgm:pt>
    <dgm:pt modelId="{FBA8FF84-A85B-4E9C-8C2D-779452CEA60E}" type="pres">
      <dgm:prSet presAssocID="{8DB77F1D-9B33-407F-8185-BFE5829B4D3D}" presName="childNode1tx" presStyleLbl="bgAcc1" presStyleIdx="2" presStyleCnt="3">
        <dgm:presLayoutVars>
          <dgm:bulletEnabled val="1"/>
        </dgm:presLayoutVars>
      </dgm:prSet>
      <dgm:spPr/>
    </dgm:pt>
    <dgm:pt modelId="{9265D774-81AE-4F96-901E-04C886ACC0FC}" type="pres">
      <dgm:prSet presAssocID="{8DB77F1D-9B33-407F-8185-BFE5829B4D3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8FC8B3-9606-410E-A465-A72C20218784}" type="pres">
      <dgm:prSet presAssocID="{8DB77F1D-9B33-407F-8185-BFE5829B4D3D}" presName="connSite1" presStyleCnt="0"/>
      <dgm:spPr/>
    </dgm:pt>
  </dgm:ptLst>
  <dgm:cxnLst>
    <dgm:cxn modelId="{3175DE19-B581-4263-89D8-DB43DFFD88F5}" srcId="{E0709482-00B9-480B-8FF8-974B98D81874}" destId="{0A06CD96-F126-4079-B0A7-26D2B0A0B81E}" srcOrd="1" destOrd="0" parTransId="{E817E76D-0A37-4EEA-A349-1884E3EF1E7C}" sibTransId="{037099FB-DF68-4119-BE09-B9D300A54A28}"/>
    <dgm:cxn modelId="{227CA321-6C54-4F8A-AD37-3F9C21B710D4}" type="presOf" srcId="{0A06CD96-F126-4079-B0A7-26D2B0A0B81E}" destId="{BCE82A03-2629-4661-AB65-4E4B0258BD02}" srcOrd="0" destOrd="0" presId="urn:microsoft.com/office/officeart/2005/8/layout/hProcess4"/>
    <dgm:cxn modelId="{9D5F6233-7D9A-4B0E-8864-D31EA7C72921}" type="presOf" srcId="{8DB77F1D-9B33-407F-8185-BFE5829B4D3D}" destId="{9265D774-81AE-4F96-901E-04C886ACC0FC}" srcOrd="0" destOrd="0" presId="urn:microsoft.com/office/officeart/2005/8/layout/hProcess4"/>
    <dgm:cxn modelId="{02068235-D0E5-43DE-BB80-6F50585EC5D8}" type="presOf" srcId="{CADABBC1-8537-4862-8150-7EB1F77C7FF7}" destId="{460C71EB-1A73-40D1-A3A5-C6685DE7A4AD}" srcOrd="0" destOrd="0" presId="urn:microsoft.com/office/officeart/2005/8/layout/hProcess4"/>
    <dgm:cxn modelId="{100CCB5C-9AFD-4B77-B2F9-7BCAF7FFC55D}" type="presOf" srcId="{DEEAB8A7-F4FF-4B55-B5AD-FCC8B377A487}" destId="{FBA8FF84-A85B-4E9C-8C2D-779452CEA60E}" srcOrd="1" destOrd="1" presId="urn:microsoft.com/office/officeart/2005/8/layout/hProcess4"/>
    <dgm:cxn modelId="{662CE35D-F4D9-4F0C-ACC9-BD722B47C6D7}" srcId="{8DB77F1D-9B33-407F-8185-BFE5829B4D3D}" destId="{DEEAB8A7-F4FF-4B55-B5AD-FCC8B377A487}" srcOrd="1" destOrd="0" parTransId="{2418EB69-A006-4AC6-BD37-7C37FE431E8A}" sibTransId="{56BA9B1F-1FFD-4D19-99EB-6100E334ED22}"/>
    <dgm:cxn modelId="{829F1D61-0DBB-4E66-BD59-2CE2BAED08D4}" type="presOf" srcId="{DEEAB8A7-F4FF-4B55-B5AD-FCC8B377A487}" destId="{88C45B34-5241-4234-B616-CE4AACC7BD3B}" srcOrd="0" destOrd="1" presId="urn:microsoft.com/office/officeart/2005/8/layout/hProcess4"/>
    <dgm:cxn modelId="{8E052661-F04A-4601-B758-41F41E0D29BA}" type="presOf" srcId="{E7849EF8-17D3-4851-B5CF-D34D94F8757B}" destId="{1C50DBAA-AF75-4616-A54F-ADEB6CD47617}" srcOrd="0" destOrd="0" presId="urn:microsoft.com/office/officeart/2005/8/layout/hProcess4"/>
    <dgm:cxn modelId="{A1CB466B-0672-4650-B593-95EC1AA11158}" srcId="{CADABBC1-8537-4862-8150-7EB1F77C7FF7}" destId="{3261F660-C403-4F9B-93DE-FB66A2111985}" srcOrd="0" destOrd="0" parTransId="{3A53663F-909D-48F5-AE43-607015B1D0FC}" sibTransId="{9DD2353A-CE35-4CB5-B59F-2B064B55AE5A}"/>
    <dgm:cxn modelId="{280FE354-A3B3-4425-8932-685E6D367F58}" srcId="{0A06CD96-F126-4079-B0A7-26D2B0A0B81E}" destId="{E7849EF8-17D3-4851-B5CF-D34D94F8757B}" srcOrd="0" destOrd="0" parTransId="{4FBA530D-B966-4BD5-A0D6-DE6532135E5F}" sibTransId="{32430E14-CDFF-432E-AA5E-6ED886190BB4}"/>
    <dgm:cxn modelId="{0B11A99B-D5C1-4710-8799-00B782CE96AF}" type="presOf" srcId="{037099FB-DF68-4119-BE09-B9D300A54A28}" destId="{9AA06F29-CE19-4CC6-BB97-A944F30AACE6}" srcOrd="0" destOrd="0" presId="urn:microsoft.com/office/officeart/2005/8/layout/hProcess4"/>
    <dgm:cxn modelId="{D38106AC-FA57-4524-85EC-5C2CD5F0268B}" srcId="{E0709482-00B9-480B-8FF8-974B98D81874}" destId="{8DB77F1D-9B33-407F-8185-BFE5829B4D3D}" srcOrd="2" destOrd="0" parTransId="{8FA0B44E-AB5F-42F5-BF76-B9A3B003394E}" sibTransId="{E14E479C-BA10-4CDD-ABD8-0D3AD0A8AA46}"/>
    <dgm:cxn modelId="{16984DB7-7F80-4FBB-A9CB-933D9FAFD1AE}" type="presOf" srcId="{3261F660-C403-4F9B-93DE-FB66A2111985}" destId="{634A8A45-2C33-474B-B7CC-351C8EBFF17B}" srcOrd="1" destOrd="0" presId="urn:microsoft.com/office/officeart/2005/8/layout/hProcess4"/>
    <dgm:cxn modelId="{A7F852BD-B168-45B6-825C-5FA1F82C74B4}" srcId="{8DB77F1D-9B33-407F-8185-BFE5829B4D3D}" destId="{3C50FA3A-3592-4B0B-A930-E4BFE103FA2E}" srcOrd="0" destOrd="0" parTransId="{6E52BE03-D54C-43C1-AA57-AA9B7E914D4D}" sibTransId="{76E25209-2BE6-42CD-B0A1-3BDFEEF55FAD}"/>
    <dgm:cxn modelId="{8F530BC6-9C28-4D29-BAD4-2FA97C3778FB}" type="presOf" srcId="{DF9ABD28-ABFE-4D80-A19B-4E36BBC1650D}" destId="{444654A0-D6B4-464E-A592-51C200519597}" srcOrd="0" destOrd="0" presId="urn:microsoft.com/office/officeart/2005/8/layout/hProcess4"/>
    <dgm:cxn modelId="{E6F71DCB-B991-4C65-BB2D-84C649E7C37A}" type="presOf" srcId="{3C50FA3A-3592-4B0B-A930-E4BFE103FA2E}" destId="{88C45B34-5241-4234-B616-CE4AACC7BD3B}" srcOrd="0" destOrd="0" presId="urn:microsoft.com/office/officeart/2005/8/layout/hProcess4"/>
    <dgm:cxn modelId="{A0D11DD2-9E56-4BF4-8223-51A9B36C2436}" type="presOf" srcId="{3C50FA3A-3592-4B0B-A930-E4BFE103FA2E}" destId="{FBA8FF84-A85B-4E9C-8C2D-779452CEA60E}" srcOrd="1" destOrd="0" presId="urn:microsoft.com/office/officeart/2005/8/layout/hProcess4"/>
    <dgm:cxn modelId="{6F1D2FD4-4D53-4C34-83AF-4F926F6DC18B}" type="presOf" srcId="{E7849EF8-17D3-4851-B5CF-D34D94F8757B}" destId="{48716F0C-9D49-4327-BAE0-387F6B0F9B58}" srcOrd="1" destOrd="0" presId="urn:microsoft.com/office/officeart/2005/8/layout/hProcess4"/>
    <dgm:cxn modelId="{68FB5AED-18BC-4E0D-ABB8-3CA950B08D62}" type="presOf" srcId="{3261F660-C403-4F9B-93DE-FB66A2111985}" destId="{CAC91331-3097-46C7-814A-F4472444DA37}" srcOrd="0" destOrd="0" presId="urn:microsoft.com/office/officeart/2005/8/layout/hProcess4"/>
    <dgm:cxn modelId="{DAC7A3F1-7BA7-4F67-9644-BD674001CCE6}" type="presOf" srcId="{E0709482-00B9-480B-8FF8-974B98D81874}" destId="{6847F08A-7E88-45DB-A3E2-8AA4EE783CD1}" srcOrd="0" destOrd="0" presId="urn:microsoft.com/office/officeart/2005/8/layout/hProcess4"/>
    <dgm:cxn modelId="{07C48CFF-7290-4038-9908-25E2669B1192}" srcId="{E0709482-00B9-480B-8FF8-974B98D81874}" destId="{CADABBC1-8537-4862-8150-7EB1F77C7FF7}" srcOrd="0" destOrd="0" parTransId="{7177D7DC-1A76-4757-A6E0-282FFDA6F5A1}" sibTransId="{DF9ABD28-ABFE-4D80-A19B-4E36BBC1650D}"/>
    <dgm:cxn modelId="{CBDA8E81-6A42-4023-9917-604DC734F052}" type="presParOf" srcId="{6847F08A-7E88-45DB-A3E2-8AA4EE783CD1}" destId="{775A51B3-6475-496D-9FDD-3F6F715DFA74}" srcOrd="0" destOrd="0" presId="urn:microsoft.com/office/officeart/2005/8/layout/hProcess4"/>
    <dgm:cxn modelId="{CED1B416-94CC-40DB-8023-31D7055E5DA9}" type="presParOf" srcId="{6847F08A-7E88-45DB-A3E2-8AA4EE783CD1}" destId="{4C50B413-ECCA-46C9-8B47-732BC4442D31}" srcOrd="1" destOrd="0" presId="urn:microsoft.com/office/officeart/2005/8/layout/hProcess4"/>
    <dgm:cxn modelId="{F011EBB9-69A3-4E7C-A41C-C89F3E42EF4C}" type="presParOf" srcId="{6847F08A-7E88-45DB-A3E2-8AA4EE783CD1}" destId="{49E0E0ED-5FA0-4C70-B081-1DA2012BD483}" srcOrd="2" destOrd="0" presId="urn:microsoft.com/office/officeart/2005/8/layout/hProcess4"/>
    <dgm:cxn modelId="{99FDE87A-49FF-45AA-9EFF-F104FF3CA10C}" type="presParOf" srcId="{49E0E0ED-5FA0-4C70-B081-1DA2012BD483}" destId="{A9C2525D-FDBB-4A6F-8BD6-484F0B796D82}" srcOrd="0" destOrd="0" presId="urn:microsoft.com/office/officeart/2005/8/layout/hProcess4"/>
    <dgm:cxn modelId="{DE5799C9-A167-4D42-853B-C4017EF3AB47}" type="presParOf" srcId="{A9C2525D-FDBB-4A6F-8BD6-484F0B796D82}" destId="{A4E2947F-DE36-4C95-86B8-C1C8FDADE62A}" srcOrd="0" destOrd="0" presId="urn:microsoft.com/office/officeart/2005/8/layout/hProcess4"/>
    <dgm:cxn modelId="{1645D665-BE1E-48F8-BEC3-592793DD03B7}" type="presParOf" srcId="{A9C2525D-FDBB-4A6F-8BD6-484F0B796D82}" destId="{CAC91331-3097-46C7-814A-F4472444DA37}" srcOrd="1" destOrd="0" presId="urn:microsoft.com/office/officeart/2005/8/layout/hProcess4"/>
    <dgm:cxn modelId="{7A87D41B-4618-43A3-B311-87ACD91E04B9}" type="presParOf" srcId="{A9C2525D-FDBB-4A6F-8BD6-484F0B796D82}" destId="{634A8A45-2C33-474B-B7CC-351C8EBFF17B}" srcOrd="2" destOrd="0" presId="urn:microsoft.com/office/officeart/2005/8/layout/hProcess4"/>
    <dgm:cxn modelId="{6F847B46-0DD7-4B2F-8F51-4D17DACB0E22}" type="presParOf" srcId="{A9C2525D-FDBB-4A6F-8BD6-484F0B796D82}" destId="{460C71EB-1A73-40D1-A3A5-C6685DE7A4AD}" srcOrd="3" destOrd="0" presId="urn:microsoft.com/office/officeart/2005/8/layout/hProcess4"/>
    <dgm:cxn modelId="{5549897C-235D-431C-9BC8-3C07201B0B20}" type="presParOf" srcId="{A9C2525D-FDBB-4A6F-8BD6-484F0B796D82}" destId="{4B25D775-CE0F-40CD-97CE-D9074AADDC7D}" srcOrd="4" destOrd="0" presId="urn:microsoft.com/office/officeart/2005/8/layout/hProcess4"/>
    <dgm:cxn modelId="{CD0869B1-4257-43E7-A021-54E261E930A1}" type="presParOf" srcId="{49E0E0ED-5FA0-4C70-B081-1DA2012BD483}" destId="{444654A0-D6B4-464E-A592-51C200519597}" srcOrd="1" destOrd="0" presId="urn:microsoft.com/office/officeart/2005/8/layout/hProcess4"/>
    <dgm:cxn modelId="{63A57740-4D8E-4F6A-8708-081D13B2AF36}" type="presParOf" srcId="{49E0E0ED-5FA0-4C70-B081-1DA2012BD483}" destId="{DC14B0B8-6CCD-473D-BBB4-B9C3A1D3B969}" srcOrd="2" destOrd="0" presId="urn:microsoft.com/office/officeart/2005/8/layout/hProcess4"/>
    <dgm:cxn modelId="{26E7DCA2-7343-457E-97E5-A2E8D7FCBD7C}" type="presParOf" srcId="{DC14B0B8-6CCD-473D-BBB4-B9C3A1D3B969}" destId="{3BBDD826-B452-470B-9146-6033A6BD407B}" srcOrd="0" destOrd="0" presId="urn:microsoft.com/office/officeart/2005/8/layout/hProcess4"/>
    <dgm:cxn modelId="{E0D7501A-C252-41E2-9BA6-6C81AE6B4C0E}" type="presParOf" srcId="{DC14B0B8-6CCD-473D-BBB4-B9C3A1D3B969}" destId="{1C50DBAA-AF75-4616-A54F-ADEB6CD47617}" srcOrd="1" destOrd="0" presId="urn:microsoft.com/office/officeart/2005/8/layout/hProcess4"/>
    <dgm:cxn modelId="{93FFFBA1-06A4-4104-832F-54B6D9E90DAC}" type="presParOf" srcId="{DC14B0B8-6CCD-473D-BBB4-B9C3A1D3B969}" destId="{48716F0C-9D49-4327-BAE0-387F6B0F9B58}" srcOrd="2" destOrd="0" presId="urn:microsoft.com/office/officeart/2005/8/layout/hProcess4"/>
    <dgm:cxn modelId="{9A0FED21-DC9A-41E5-8369-A067ED19E2F7}" type="presParOf" srcId="{DC14B0B8-6CCD-473D-BBB4-B9C3A1D3B969}" destId="{BCE82A03-2629-4661-AB65-4E4B0258BD02}" srcOrd="3" destOrd="0" presId="urn:microsoft.com/office/officeart/2005/8/layout/hProcess4"/>
    <dgm:cxn modelId="{4BE2CA38-A2FB-4EE8-B377-6795399D81B1}" type="presParOf" srcId="{DC14B0B8-6CCD-473D-BBB4-B9C3A1D3B969}" destId="{FF3F0EDE-77A4-4E6C-9DC9-E38AB340E2AD}" srcOrd="4" destOrd="0" presId="urn:microsoft.com/office/officeart/2005/8/layout/hProcess4"/>
    <dgm:cxn modelId="{0A14D181-90D8-4E9E-BB8F-35D0B4F87CB4}" type="presParOf" srcId="{49E0E0ED-5FA0-4C70-B081-1DA2012BD483}" destId="{9AA06F29-CE19-4CC6-BB97-A944F30AACE6}" srcOrd="3" destOrd="0" presId="urn:microsoft.com/office/officeart/2005/8/layout/hProcess4"/>
    <dgm:cxn modelId="{3D09D1BC-A915-43AF-9924-F6EDB25D3944}" type="presParOf" srcId="{49E0E0ED-5FA0-4C70-B081-1DA2012BD483}" destId="{40958BDE-8C66-4A49-BE47-79ECC4227D73}" srcOrd="4" destOrd="0" presId="urn:microsoft.com/office/officeart/2005/8/layout/hProcess4"/>
    <dgm:cxn modelId="{DD92A6BF-E380-4FBB-8341-EDB54E9667DF}" type="presParOf" srcId="{40958BDE-8C66-4A49-BE47-79ECC4227D73}" destId="{0CA68A30-1708-4CA2-AF76-71D448FCC02A}" srcOrd="0" destOrd="0" presId="urn:microsoft.com/office/officeart/2005/8/layout/hProcess4"/>
    <dgm:cxn modelId="{26F4946C-AE08-40FF-9422-35377C1AEF25}" type="presParOf" srcId="{40958BDE-8C66-4A49-BE47-79ECC4227D73}" destId="{88C45B34-5241-4234-B616-CE4AACC7BD3B}" srcOrd="1" destOrd="0" presId="urn:microsoft.com/office/officeart/2005/8/layout/hProcess4"/>
    <dgm:cxn modelId="{51095BB9-4B06-463C-BBC4-9C6219810E8D}" type="presParOf" srcId="{40958BDE-8C66-4A49-BE47-79ECC4227D73}" destId="{FBA8FF84-A85B-4E9C-8C2D-779452CEA60E}" srcOrd="2" destOrd="0" presId="urn:microsoft.com/office/officeart/2005/8/layout/hProcess4"/>
    <dgm:cxn modelId="{35B87594-161C-4C79-A2FB-29CBA283D265}" type="presParOf" srcId="{40958BDE-8C66-4A49-BE47-79ECC4227D73}" destId="{9265D774-81AE-4F96-901E-04C886ACC0FC}" srcOrd="3" destOrd="0" presId="urn:microsoft.com/office/officeart/2005/8/layout/hProcess4"/>
    <dgm:cxn modelId="{22687BF1-164E-4A99-982A-B3542141725C}" type="presParOf" srcId="{40958BDE-8C66-4A49-BE47-79ECC4227D73}" destId="{968FC8B3-9606-410E-A465-A72C2021878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91331-3097-46C7-814A-F4472444DA37}">
      <dsp:nvSpPr>
        <dsp:cNvPr id="0" name=""/>
        <dsp:cNvSpPr/>
      </dsp:nvSpPr>
      <dsp:spPr>
        <a:xfrm>
          <a:off x="5572" y="1696799"/>
          <a:ext cx="2455250" cy="202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LST Data From MODIS Via GEE</a:t>
          </a:r>
        </a:p>
      </dsp:txBody>
      <dsp:txXfrm>
        <a:off x="52174" y="1743401"/>
        <a:ext cx="2362046" cy="1497920"/>
      </dsp:txXfrm>
    </dsp:sp>
    <dsp:sp modelId="{444654A0-D6B4-464E-A592-51C200519597}">
      <dsp:nvSpPr>
        <dsp:cNvPr id="0" name=""/>
        <dsp:cNvSpPr/>
      </dsp:nvSpPr>
      <dsp:spPr>
        <a:xfrm>
          <a:off x="1406045" y="2253403"/>
          <a:ext cx="2597928" cy="2597928"/>
        </a:xfrm>
        <a:prstGeom prst="leftCircularArrow">
          <a:avLst>
            <a:gd name="adj1" fmla="val 2735"/>
            <a:gd name="adj2" fmla="val 333261"/>
            <a:gd name="adj3" fmla="val 2108772"/>
            <a:gd name="adj4" fmla="val 9024489"/>
            <a:gd name="adj5" fmla="val 31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C71EB-1A73-40D1-A3A5-C6685DE7A4AD}">
      <dsp:nvSpPr>
        <dsp:cNvPr id="0" name=""/>
        <dsp:cNvSpPr/>
      </dsp:nvSpPr>
      <dsp:spPr>
        <a:xfrm>
          <a:off x="551183" y="3287924"/>
          <a:ext cx="2182444" cy="86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Download</a:t>
          </a:r>
        </a:p>
      </dsp:txBody>
      <dsp:txXfrm>
        <a:off x="576603" y="3313344"/>
        <a:ext cx="2131604" cy="817046"/>
      </dsp:txXfrm>
    </dsp:sp>
    <dsp:sp modelId="{1C50DBAA-AF75-4616-A54F-ADEB6CD47617}">
      <dsp:nvSpPr>
        <dsp:cNvPr id="0" name=""/>
        <dsp:cNvSpPr/>
      </dsp:nvSpPr>
      <dsp:spPr>
        <a:xfrm>
          <a:off x="3071959" y="1696799"/>
          <a:ext cx="2455250" cy="202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Cleaning and Organizing the data </a:t>
          </a:r>
        </a:p>
      </dsp:txBody>
      <dsp:txXfrm>
        <a:off x="3118561" y="2177344"/>
        <a:ext cx="2362046" cy="1497920"/>
      </dsp:txXfrm>
    </dsp:sp>
    <dsp:sp modelId="{9AA06F29-CE19-4CC6-BB97-A944F30AACE6}">
      <dsp:nvSpPr>
        <dsp:cNvPr id="0" name=""/>
        <dsp:cNvSpPr/>
      </dsp:nvSpPr>
      <dsp:spPr>
        <a:xfrm>
          <a:off x="4451971" y="487933"/>
          <a:ext cx="2911655" cy="2911655"/>
        </a:xfrm>
        <a:prstGeom prst="circularArrow">
          <a:avLst>
            <a:gd name="adj1" fmla="val 2440"/>
            <a:gd name="adj2" fmla="val 295323"/>
            <a:gd name="adj3" fmla="val 19529166"/>
            <a:gd name="adj4" fmla="val 12575511"/>
            <a:gd name="adj5" fmla="val 28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82A03-2629-4661-AB65-4E4B0258BD02}">
      <dsp:nvSpPr>
        <dsp:cNvPr id="0" name=""/>
        <dsp:cNvSpPr/>
      </dsp:nvSpPr>
      <dsp:spPr>
        <a:xfrm>
          <a:off x="3617570" y="1262856"/>
          <a:ext cx="2182444" cy="86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Preprocessing</a:t>
          </a:r>
        </a:p>
      </dsp:txBody>
      <dsp:txXfrm>
        <a:off x="3642990" y="1288276"/>
        <a:ext cx="2131604" cy="817046"/>
      </dsp:txXfrm>
    </dsp:sp>
    <dsp:sp modelId="{88C45B34-5241-4234-B616-CE4AACC7BD3B}">
      <dsp:nvSpPr>
        <dsp:cNvPr id="0" name=""/>
        <dsp:cNvSpPr/>
      </dsp:nvSpPr>
      <dsp:spPr>
        <a:xfrm>
          <a:off x="6138345" y="1696799"/>
          <a:ext cx="2455250" cy="202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Heat Index, Anomaly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Histogram </a:t>
          </a:r>
        </a:p>
      </dsp:txBody>
      <dsp:txXfrm>
        <a:off x="6184947" y="1743401"/>
        <a:ext cx="2362046" cy="1497920"/>
      </dsp:txXfrm>
    </dsp:sp>
    <dsp:sp modelId="{9265D774-81AE-4F96-901E-04C886ACC0FC}">
      <dsp:nvSpPr>
        <dsp:cNvPr id="0" name=""/>
        <dsp:cNvSpPr/>
      </dsp:nvSpPr>
      <dsp:spPr>
        <a:xfrm>
          <a:off x="6683956" y="3287924"/>
          <a:ext cx="2182444" cy="86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Analysis</a:t>
          </a:r>
        </a:p>
      </dsp:txBody>
      <dsp:txXfrm>
        <a:off x="6709376" y="3313344"/>
        <a:ext cx="2131604" cy="817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55D-843B-04B3-35BB-4D5E99338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B822-6455-BD2C-AD10-5C39FCFDF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CED4-9B1B-4649-AFAE-21FE7E9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82D3-0F19-4A0E-E160-F24BD0C5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B6AC-CC9E-B9AF-F58A-54E79046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8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AB-670C-C6F3-197A-EA8C0E2B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5A8E-26CD-CE60-C5CD-4A437D85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DE88-E27C-4623-B7D9-8276FA90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5284-7A97-B361-ACAE-E9DB04B0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7A1C-0811-EBA0-98A3-2FF432E9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9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3B7A7-806B-169C-757B-74087F5C3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3723-60D6-33C5-E039-B81F1C60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A31D-6865-7EA5-6AAC-2914902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FE80-26FE-263A-B41E-E36D470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22CC-3A9B-62C5-9483-E66D369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E8CA-5E4B-28F3-373B-6F458D18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F756-D5F8-4508-D5A6-0ACE4C9F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A121-3D5C-F9CF-13C8-8F88738A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938D-9590-2AEC-E882-C5698ACE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EB90-1B8A-E5AE-32B8-15C70CF5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5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EA36-1BE5-46F2-EBD8-76274E88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F51B-5699-5000-4C7C-6B1C2E6E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6889-33EC-C573-E104-E290533E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8505-43DD-6CBC-7A38-8247B74F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64F7-C163-2F31-B0D1-0A170DD5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7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D453-6766-5607-9EB8-52BE5530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83E8-7C68-E8A4-166F-F47EE8E4F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C239B-D9E9-5621-EED8-CD08D76C3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1D5F-FD03-17EE-C060-C71B03BB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D60E-E7BE-3B58-C930-6AF78C9C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C47A-18C1-C98D-4A93-6DE7E9C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CAE-0F16-2850-601E-03A3122E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66D0-B9B2-A4E7-15EB-1A494157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F652-143D-906E-BD62-E99549EE3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ADE9A-EBF4-3C0C-D185-72B771280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53480-C72E-C23A-70E5-DB3A5D976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C5746-6A9B-BBAB-EE3C-2ADABCBE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F8EA4-525F-2CBA-BD8B-1A7B23BB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C56B9-6646-8351-A617-FD22741A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B989-01F5-F88A-DB4A-EF29DC31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82959-4966-CAE2-3D22-FA4FDA73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C6A45-23EA-A7B0-8524-5B44F0F6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BF35-455A-C012-FE9D-24ACEEA5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1B20E-EC9E-B1DE-3130-3EDE9D6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517C3-B84B-16D8-CFCB-18C3517C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A975B-5DEC-275C-CA48-E41EC92E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BC20-5946-65CD-DF61-E16D71CA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0629-DC74-CF49-365B-28813725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4C25-E767-7235-C3B1-34C3E3D1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E9D1-7C61-00A4-FDB4-66893FE1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62D09-DCC7-74C6-83C0-42AD0562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88A93-5261-04FF-C324-A69CF78B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0D4A-2E20-3E4B-4349-85E8565A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D346F-EC34-E2AC-D4A5-657ECA1E5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82BD-6570-F39D-79C4-A0499CE8E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C9DE-D740-81B3-619B-E5766C83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86D8C-6F72-4CAB-FF44-BBB5BB2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FDD5-448D-9102-4792-D02CDCA8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3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ixabay.com/en/sky-forward-clouds-sunset-176502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90000"/>
                    </a14:imgEffect>
                    <a14:imgEffect>
                      <a14:brightnessContrast bright="-33000" contrast="9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D2160-7084-57E4-1453-F6BA73ED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3757-78C4-6354-EB38-DBF202B2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4E3A-7847-AA47-68A5-7107724F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F57A-FA6F-45F5-B9DE-66F0C5C28136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FB65-30FA-FDAD-E719-1261FE6BE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33C9-CE86-579D-9F1B-0629E5B85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8227-5D59-4639-B945-8CC9813E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6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pixabay.com/en/sky-forward-clouds-sunset-17650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0"/>
                    </a14:imgEffect>
                    <a14:imgEffect>
                      <a14:brightnessContrast bright="-33000" contrast="9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87D6A-5621-80F1-3C09-2C407BD9ADA0}"/>
              </a:ext>
            </a:extLst>
          </p:cNvPr>
          <p:cNvSpPr txBox="1"/>
          <p:nvPr/>
        </p:nvSpPr>
        <p:spPr>
          <a:xfrm>
            <a:off x="1232776" y="1468605"/>
            <a:ext cx="9726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INVESTIGATION OF INTENSITY &amp; FREQUENCY OF HEATWAVES OVER GUJARAT REGION</a:t>
            </a:r>
            <a:endParaRPr lang="en-IN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70E90-F556-CF08-E33D-BE780FD2F15D}"/>
              </a:ext>
            </a:extLst>
          </p:cNvPr>
          <p:cNvSpPr txBox="1"/>
          <p:nvPr/>
        </p:nvSpPr>
        <p:spPr>
          <a:xfrm>
            <a:off x="673701" y="5532582"/>
            <a:ext cx="466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Smit Bhuva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Viraj </a:t>
            </a:r>
            <a:r>
              <a:rPr lang="en-US" dirty="0" err="1">
                <a:solidFill>
                  <a:schemeClr val="bg1"/>
                </a:solidFill>
              </a:rPr>
              <a:t>Hirpara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237C1-2EE7-4098-EE1C-D76F14C26296}"/>
              </a:ext>
            </a:extLst>
          </p:cNvPr>
          <p:cNvSpPr txBox="1"/>
          <p:nvPr/>
        </p:nvSpPr>
        <p:spPr>
          <a:xfrm>
            <a:off x="3796420" y="3189023"/>
            <a:ext cx="4599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Guided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Dr. Charu Singh (Scientist/Engineer SF)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Marine and Atmospheric Department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IIRS-ISRO, Dehradun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C420BA-A595-C223-5A45-6501B593D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7239" r="11377" b="22020"/>
          <a:stretch/>
        </p:blipFill>
        <p:spPr>
          <a:xfrm>
            <a:off x="10566400" y="0"/>
            <a:ext cx="1625600" cy="1597490"/>
          </a:xfrm>
          <a:prstGeom prst="ellipse">
            <a:avLst/>
          </a:prstGeom>
          <a:noFill/>
          <a:ln>
            <a:noFill/>
          </a:ln>
          <a:effectLst>
            <a:softEdge rad="1143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F083D-30B5-D1EE-421E-75C906865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21"/>
            <a:ext cx="1455329" cy="1410648"/>
          </a:xfrm>
          <a:prstGeom prst="ellipse">
            <a:avLst/>
          </a:prstGeom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37650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216310"/>
            <a:ext cx="11946194" cy="186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2402922"/>
            <a:ext cx="11946194" cy="1982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4703670"/>
            <a:ext cx="11946194" cy="19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7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3" y="1002890"/>
            <a:ext cx="11651224" cy="5683045"/>
          </a:xfrm>
        </p:spPr>
      </p:pic>
    </p:spTree>
    <p:extLst>
      <p:ext uri="{BB962C8B-B14F-4D97-AF65-F5344CB8AC3E}">
        <p14:creationId xmlns:p14="http://schemas.microsoft.com/office/powerpoint/2010/main" val="344597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7" y="1081549"/>
            <a:ext cx="11828206" cy="5506064"/>
          </a:xfrm>
        </p:spPr>
      </p:pic>
    </p:spTree>
    <p:extLst>
      <p:ext uri="{BB962C8B-B14F-4D97-AF65-F5344CB8AC3E}">
        <p14:creationId xmlns:p14="http://schemas.microsoft.com/office/powerpoint/2010/main" val="197628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4" y="353961"/>
            <a:ext cx="10508226" cy="133672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Although there is no linear trend in temperature over the years but we can identify that majority of heat wave events occurred in April month of every year.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During those 21 years maximum heat wave events are found in the years of 2004, 2005 and 2015.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found that all the years with high intensity and frequency of Heatwaves also are El-NINO years.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El-NINO </a:t>
            </a:r>
            <a:r>
              <a:rPr lang="en-US" dirty="0">
                <a:solidFill>
                  <a:schemeClr val="bg1"/>
                </a:solidFill>
              </a:rPr>
              <a:t>causes depletion in total annual rainfall in compared to average annual rainfall of that  area which is also a cause of </a:t>
            </a:r>
            <a:r>
              <a:rPr lang="en-US" dirty="0" err="1">
                <a:solidFill>
                  <a:schemeClr val="bg1"/>
                </a:solidFill>
              </a:rPr>
              <a:t>occurance</a:t>
            </a:r>
            <a:r>
              <a:rPr lang="en-US" dirty="0">
                <a:solidFill>
                  <a:schemeClr val="bg1"/>
                </a:solidFill>
              </a:rPr>
              <a:t> heatwaves in that area.</a:t>
            </a:r>
          </a:p>
        </p:txBody>
      </p:sp>
    </p:spTree>
    <p:extLst>
      <p:ext uri="{BB962C8B-B14F-4D97-AF65-F5344CB8AC3E}">
        <p14:creationId xmlns:p14="http://schemas.microsoft.com/office/powerpoint/2010/main" val="279425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3703"/>
            <a:ext cx="10515600" cy="346326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We could not find 2m Air Temperature Data at daily scale in time limit, So we used LST instead of 2m Air Temperature because generally LST is 6 to 8 Degree higher than 2m Air Temperature and both have similar characteristics 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6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working on this project, we understood the workflow and data collection method, hence we can work on actual 2m Air temperature</a:t>
            </a:r>
          </a:p>
          <a:p>
            <a:r>
              <a:rPr lang="en-US" dirty="0">
                <a:solidFill>
                  <a:schemeClr val="bg1"/>
                </a:solidFill>
              </a:rPr>
              <a:t>In future, there may be a chance of developing such scenario where analysis of heat wave analysis as it will impact on crop health at considerable amount.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Suggestion:</a:t>
            </a:r>
            <a:r>
              <a:rPr lang="en-US" dirty="0">
                <a:solidFill>
                  <a:schemeClr val="bg1"/>
                </a:solidFill>
              </a:rPr>
              <a:t> We strongly recommend you to use 2m Air Temperature instead of LST, however LST have similar properties to the 2m Air Temp., It is not accurate to use it.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3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5691" y="5160935"/>
            <a:ext cx="86720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5559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What is heat wave and effect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7335" cy="4351338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A condition of air temperature which become fatal to human body when exposed.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The world Meteorological organization, defines a heat wave as 5 or more consecutive days of prolonged heat in which the daily maximum temperature is higher than the average maximum temperature by 5º c or more.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Effect on different categories like agriculture sector, Human and animal health and infrastructure.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3" y="1825625"/>
            <a:ext cx="4699819" cy="33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Objectives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0" algn="just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To find Heat index and understand the characteristics of extreme events – duration, frequency and intensity.</a:t>
            </a:r>
          </a:p>
          <a:p>
            <a:pPr lvl="0" algn="just"/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 algn="just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To Analysis the Pattern and Trend for  21 years from 2003 to 2023 data over Gujarat region.</a:t>
            </a:r>
          </a:p>
          <a:p>
            <a:pPr lvl="0"/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5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Methodology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80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38115333"/>
              </p:ext>
            </p:extLst>
          </p:nvPr>
        </p:nvGraphicFramePr>
        <p:xfrm>
          <a:off x="2032000" y="719666"/>
          <a:ext cx="88719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48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0103"/>
            <a:ext cx="3932237" cy="3175820"/>
          </a:xfrm>
        </p:spPr>
        <p:txBody>
          <a:bodyPr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Data Set 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787" y="2576411"/>
            <a:ext cx="5525728" cy="32846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Study area 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47019"/>
            <a:ext cx="5394323" cy="494562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MODIS : Moderate – Resolution Imaging </a:t>
            </a:r>
            <a:r>
              <a:rPr lang="en-US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Spectroradiometer</a:t>
            </a: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First </a:t>
            </a:r>
            <a:r>
              <a:rPr lang="en-US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Modis</a:t>
            </a: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 was launched on board in form of Terra satellite in December 1999 and the second was launched on Aqua in may 2002.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Monitors 36 spectral bands between 0.4 µm and 14.4 µm.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Images entire earth every 1-2 days at 1 km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65" y="3447845"/>
            <a:ext cx="5708650" cy="284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87" y="226143"/>
            <a:ext cx="4092883" cy="20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6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We derived Land Surface Temperature from MODIS Terra LST and Emissivity daily global 1k data set using Google Earth Engine.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This dataset offers measurements at a resolution of 1 km which can be accessed by </a:t>
            </a:r>
            <a:r>
              <a:rPr lang="en-US" dirty="0" err="1">
                <a:solidFill>
                  <a:schemeClr val="bg1"/>
                </a:solidFill>
              </a:rPr>
              <a:t>Landset</a:t>
            </a:r>
            <a:r>
              <a:rPr lang="en-US" dirty="0">
                <a:solidFill>
                  <a:schemeClr val="bg1"/>
                </a:solidFill>
              </a:rPr>
              <a:t> Satellite as well as GEE.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Data is of Gujarat State at district level and for 21 years from 2003 to 2023 for the months of March, April and May  each year.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Temperature extreme events can be identify using Heat Index, Anomaly, Percentile and Histogram Analysis.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Heat Index(HI)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u="sng" dirty="0">
                <a:solidFill>
                  <a:schemeClr val="bg1"/>
                </a:solidFill>
              </a:rPr>
              <a:t>(Daily Mean Temp.(Td) – Long Term Mean of Td)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Standard Deviation of Long Term Mean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 Anomaly =  </a:t>
            </a:r>
            <a:r>
              <a:rPr lang="en-US" dirty="0">
                <a:solidFill>
                  <a:schemeClr val="bg1"/>
                </a:solidFill>
              </a:rPr>
              <a:t>Daily Mean Temp.(Td) – Long Term Mean of Td</a:t>
            </a:r>
          </a:p>
        </p:txBody>
      </p:sp>
    </p:spTree>
    <p:extLst>
      <p:ext uri="{BB962C8B-B14F-4D97-AF65-F5344CB8AC3E}">
        <p14:creationId xmlns:p14="http://schemas.microsoft.com/office/powerpoint/2010/main" val="306764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Histogram of Temperature Anomaly in Gujarat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3" y="1825626"/>
            <a:ext cx="5397908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This histogram shows frequency of particular anomaly value over Gujarat Region.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We can say that when anomaly goes aver value of 95 percentile there is high chance of heat wave happening there .</a:t>
            </a:r>
          </a:p>
        </p:txBody>
      </p:sp>
    </p:spTree>
    <p:extLst>
      <p:ext uri="{BB962C8B-B14F-4D97-AF65-F5344CB8AC3E}">
        <p14:creationId xmlns:p14="http://schemas.microsoft.com/office/powerpoint/2010/main" val="22071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85" y="197977"/>
            <a:ext cx="10515600" cy="677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" y="983226"/>
            <a:ext cx="11739716" cy="5633884"/>
          </a:xfrm>
        </p:spPr>
      </p:pic>
    </p:spTree>
    <p:extLst>
      <p:ext uri="{BB962C8B-B14F-4D97-AF65-F5344CB8AC3E}">
        <p14:creationId xmlns:p14="http://schemas.microsoft.com/office/powerpoint/2010/main" val="400309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472C85D-DDA4-4E2E-85EB-A7F4F884D0F0}">
  <we:reference id="wa200003157" version="1.0.0.0" store="en-US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643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Algerian</vt:lpstr>
      <vt:lpstr>Arial</vt:lpstr>
      <vt:lpstr>Bahnschrift Condensed</vt:lpstr>
      <vt:lpstr>Calibri</vt:lpstr>
      <vt:lpstr>Calibri Light</vt:lpstr>
      <vt:lpstr>Wingdings</vt:lpstr>
      <vt:lpstr>Office Theme</vt:lpstr>
      <vt:lpstr>PowerPoint Presentation</vt:lpstr>
      <vt:lpstr>What is heat wave and effect ?</vt:lpstr>
      <vt:lpstr>Objectives :</vt:lpstr>
      <vt:lpstr>Methodology</vt:lpstr>
      <vt:lpstr>Data Set : </vt:lpstr>
      <vt:lpstr>Continue…</vt:lpstr>
      <vt:lpstr>Analysis</vt:lpstr>
      <vt:lpstr>Histogram of Temperature Anomaly in Gujarat</vt:lpstr>
      <vt:lpstr>Analysis</vt:lpstr>
      <vt:lpstr>PowerPoint Presentation</vt:lpstr>
      <vt:lpstr>Analysis</vt:lpstr>
      <vt:lpstr>Analysis</vt:lpstr>
      <vt:lpstr>Conclusion</vt:lpstr>
      <vt:lpstr>Limitations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Patel</dc:creator>
  <cp:lastModifiedBy>Smit Patel</cp:lastModifiedBy>
  <cp:revision>59</cp:revision>
  <dcterms:created xsi:type="dcterms:W3CDTF">2024-04-18T07:29:35Z</dcterms:created>
  <dcterms:modified xsi:type="dcterms:W3CDTF">2024-04-23T04:20:43Z</dcterms:modified>
</cp:coreProperties>
</file>