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32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6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398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89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729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02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34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548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50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7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97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5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8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99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35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0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F8B0DC-FE74-4A6F-BFC4-829F5E67874E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058860-2A01-4755-84A7-2730219B3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1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id/photo/1163947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C65-1B64-D00C-5641-E3879575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88688"/>
            <a:ext cx="9601196" cy="1138435"/>
          </a:xfrm>
        </p:spPr>
        <p:txBody>
          <a:bodyPr>
            <a:normAutofit fontScale="90000"/>
          </a:bodyPr>
          <a:lstStyle/>
          <a:p>
            <a:r>
              <a:rPr lang="en-US" dirty="0"/>
              <a:t>1 Month Internship at Foresight BI &amp; Analytics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CCA5777-D68B-BB9B-12D3-35CE2F51A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38198" y="1927123"/>
            <a:ext cx="10515599" cy="4249840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7D2C4F-0961-C24C-63F7-983B653EFE3A}"/>
              </a:ext>
            </a:extLst>
          </p:cNvPr>
          <p:cNvSpPr/>
          <p:nvPr/>
        </p:nvSpPr>
        <p:spPr>
          <a:xfrm>
            <a:off x="2526890" y="2982293"/>
            <a:ext cx="742335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FORGGITH PHARMACEUTICALS</a:t>
            </a:r>
            <a:endParaRPr lang="en-IN" sz="5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88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718F-B518-A2D6-5B68-B8806A4A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B385-6019-8399-6A24-1572937DC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 Used the Append query to append the </a:t>
            </a:r>
            <a:r>
              <a:rPr lang="en-US" i="1" dirty="0"/>
              <a:t>Sales 2022</a:t>
            </a:r>
            <a:r>
              <a:rPr lang="en-US" dirty="0"/>
              <a:t> table with </a:t>
            </a:r>
            <a:r>
              <a:rPr lang="en-US" i="1" dirty="0"/>
              <a:t>Sales 2023–2025</a:t>
            </a:r>
            <a:r>
              <a:rPr lang="en-US" dirty="0"/>
              <a:t> fact tables</a:t>
            </a:r>
          </a:p>
          <a:p>
            <a:r>
              <a:rPr lang="en-US" dirty="0"/>
              <a:t> Used the Merge query to merge the </a:t>
            </a:r>
            <a:r>
              <a:rPr lang="en-US" i="1" dirty="0" err="1"/>
              <a:t>DimProduct</a:t>
            </a:r>
            <a:r>
              <a:rPr lang="en-US" dirty="0"/>
              <a:t> table with the </a:t>
            </a:r>
            <a:r>
              <a:rPr lang="en-US" i="1" dirty="0"/>
              <a:t>Sales 2022–2025</a:t>
            </a:r>
            <a:r>
              <a:rPr lang="en-US" dirty="0"/>
              <a:t> fact table</a:t>
            </a:r>
          </a:p>
          <a:p>
            <a:r>
              <a:rPr lang="en-US" dirty="0"/>
              <a:t> Removal of errors and duplicates present in the data for each table and column</a:t>
            </a:r>
          </a:p>
          <a:p>
            <a:r>
              <a:rPr lang="en-US" dirty="0"/>
              <a:t> Checked for blank cells or missing values in the dataset</a:t>
            </a:r>
          </a:p>
          <a:p>
            <a:r>
              <a:rPr lang="en-US" dirty="0"/>
              <a:t> Correction of data types, especially dates</a:t>
            </a:r>
          </a:p>
          <a:p>
            <a:r>
              <a:rPr lang="en-US" dirty="0"/>
              <a:t> Reduction of decimal places in columns having currency values</a:t>
            </a:r>
          </a:p>
          <a:p>
            <a:r>
              <a:rPr lang="en-US" dirty="0"/>
              <a:t> A calendar table was created for time intelligence calculations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34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7262-812F-B64D-6F4F-A1CA28BC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795319"/>
            <a:ext cx="9601196" cy="1303867"/>
          </a:xfrm>
        </p:spPr>
        <p:txBody>
          <a:bodyPr/>
          <a:lstStyle/>
          <a:p>
            <a:r>
              <a:rPr lang="en-US" dirty="0"/>
              <a:t>Star Schema Data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AFBD5-9156-802E-1E62-AA6150D0E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684" y="2099186"/>
            <a:ext cx="9438968" cy="4134465"/>
          </a:xfrm>
        </p:spPr>
      </p:pic>
    </p:spTree>
    <p:extLst>
      <p:ext uri="{BB962C8B-B14F-4D97-AF65-F5344CB8AC3E}">
        <p14:creationId xmlns:p14="http://schemas.microsoft.com/office/powerpoint/2010/main" val="23224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E290-20EC-2680-A47E-CC95531F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8338"/>
            <a:ext cx="9601196" cy="738513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Dashboard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1902DE-E891-0AFD-50A9-7AC8D554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DF468-7B98-4CF6-7111-3D5830FF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6" y="1356850"/>
            <a:ext cx="9851922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1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4CE69-174C-4DEF-C2FB-4E498C30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C304-824A-C4C0-E531-D23FF9DA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8338"/>
            <a:ext cx="9601196" cy="738513"/>
          </a:xfrm>
        </p:spPr>
        <p:txBody>
          <a:bodyPr>
            <a:normAutofit fontScale="90000"/>
          </a:bodyPr>
          <a:lstStyle/>
          <a:p>
            <a:r>
              <a:rPr lang="en-US" dirty="0"/>
              <a:t>Marketing Dashboard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3FF0DA-F3B6-A393-3C93-29932179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617BF-C01B-5655-0A8A-0F5A9C501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40" y="1356851"/>
            <a:ext cx="10510684" cy="479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2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D9FF-E21F-E278-521F-FADEA548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325714"/>
            <a:ext cx="9601196" cy="669687"/>
          </a:xfrm>
        </p:spPr>
        <p:txBody>
          <a:bodyPr>
            <a:normAutofit fontScale="90000"/>
          </a:bodyPr>
          <a:lstStyle/>
          <a:p>
            <a:r>
              <a:rPr lang="en-US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739F2-4038-B83B-33DB-6770EB93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26890"/>
            <a:ext cx="9601196" cy="33489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Overall, the target revenue was met and exceeded by </a:t>
            </a:r>
            <a:r>
              <a:rPr lang="en-US" b="1" dirty="0"/>
              <a:t>31.5%</a:t>
            </a:r>
            <a:r>
              <a:rPr lang="en-US" dirty="0"/>
              <a:t>.</a:t>
            </a:r>
          </a:p>
          <a:p>
            <a:r>
              <a:rPr lang="en-US" dirty="0"/>
              <a:t>However, based on individual performance in the current year (2025), </a:t>
            </a:r>
            <a:r>
              <a:rPr lang="en-US" b="1" dirty="0"/>
              <a:t>Delta Team </a:t>
            </a:r>
            <a:r>
              <a:rPr lang="en-US" dirty="0"/>
              <a:t>did not meet their target revenue  as well as Volume Target.</a:t>
            </a:r>
          </a:p>
          <a:p>
            <a:r>
              <a:rPr lang="en-US" dirty="0"/>
              <a:t>In total, over </a:t>
            </a:r>
            <a:r>
              <a:rPr lang="en-IN" dirty="0"/>
              <a:t>€</a:t>
            </a:r>
            <a:r>
              <a:rPr lang="en-US" b="1" dirty="0"/>
              <a:t>11,118.1 million </a:t>
            </a:r>
            <a:r>
              <a:rPr lang="en-US" dirty="0"/>
              <a:t>was earned from 2022 to 2025, surpassing the target of nearly </a:t>
            </a:r>
            <a:r>
              <a:rPr lang="en-IN" dirty="0"/>
              <a:t>€</a:t>
            </a:r>
            <a:r>
              <a:rPr lang="en-US" b="1" dirty="0"/>
              <a:t>8,453.3 million.</a:t>
            </a:r>
          </a:p>
          <a:p>
            <a:r>
              <a:rPr lang="en-US" b="1" dirty="0"/>
              <a:t>Stella Given </a:t>
            </a:r>
            <a:r>
              <a:rPr lang="en-US" dirty="0"/>
              <a:t>achieved the highest revenue and product volume sold among all sales reps.</a:t>
            </a:r>
          </a:p>
          <a:p>
            <a:r>
              <a:rPr lang="en-US" b="1" dirty="0"/>
              <a:t>Team Delta </a:t>
            </a:r>
            <a:r>
              <a:rPr lang="en-US" dirty="0"/>
              <a:t>led in overall marketing performance.</a:t>
            </a:r>
          </a:p>
          <a:p>
            <a:r>
              <a:rPr lang="en-US" b="1" dirty="0"/>
              <a:t>Antimalarial</a:t>
            </a:r>
            <a:r>
              <a:rPr lang="en-US" dirty="0"/>
              <a:t> were the best-performing product class.</a:t>
            </a:r>
          </a:p>
          <a:p>
            <a:r>
              <a:rPr lang="en-US" dirty="0"/>
              <a:t>The </a:t>
            </a:r>
            <a:r>
              <a:rPr lang="en-US" b="1" dirty="0"/>
              <a:t>Pharmacy</a:t>
            </a:r>
            <a:r>
              <a:rPr lang="en-US" dirty="0"/>
              <a:t> channel outperformed the Hospital channel in total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47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763B-B5BA-2D56-0BA0-E71D1DFD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A0D0-739F-1052-FF0D-06AFAC27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analysis has provided valuable insights that can help the organization make informed decisions to assist in guiding their strategies, tactics, and operations as a company.</a:t>
            </a:r>
          </a:p>
          <a:p>
            <a:r>
              <a:rPr lang="en-US" dirty="0"/>
              <a:t>By addressing the key issues identified in the analysis, the organization can achieve their Sales and Marketing goals:</a:t>
            </a:r>
          </a:p>
          <a:p>
            <a:r>
              <a:rPr lang="en-US" dirty="0"/>
              <a:t>The </a:t>
            </a:r>
            <a:r>
              <a:rPr lang="en-US" b="1" dirty="0"/>
              <a:t>Sales Representatives</a:t>
            </a:r>
            <a:r>
              <a:rPr lang="en-US" dirty="0"/>
              <a:t> can track their performance over time</a:t>
            </a:r>
          </a:p>
          <a:p>
            <a:r>
              <a:rPr lang="en-US" dirty="0"/>
              <a:t>The </a:t>
            </a:r>
            <a:r>
              <a:rPr lang="en-US" b="1" dirty="0"/>
              <a:t>Team Managers</a:t>
            </a:r>
            <a:r>
              <a:rPr lang="en-US" dirty="0"/>
              <a:t> can monitor their teams' performance</a:t>
            </a:r>
          </a:p>
          <a:p>
            <a:r>
              <a:rPr lang="en-US" dirty="0"/>
              <a:t>The </a:t>
            </a:r>
            <a:r>
              <a:rPr lang="en-US" b="1" dirty="0"/>
              <a:t>Executive Team</a:t>
            </a:r>
            <a:r>
              <a:rPr lang="en-US" dirty="0"/>
              <a:t> can track </a:t>
            </a:r>
            <a:r>
              <a:rPr lang="en-US" b="1" dirty="0"/>
              <a:t>Revenue</a:t>
            </a:r>
            <a:r>
              <a:rPr lang="en-US" dirty="0"/>
              <a:t> numbers to ensure alignment with set targets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899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65AEFF-1236-FED6-D150-1A9921EC0C0A}"/>
              </a:ext>
            </a:extLst>
          </p:cNvPr>
          <p:cNvSpPr/>
          <p:nvPr/>
        </p:nvSpPr>
        <p:spPr>
          <a:xfrm>
            <a:off x="2507226" y="2880852"/>
            <a:ext cx="645979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Thankyou😊</a:t>
            </a:r>
            <a:endParaRPr lang="en-IN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886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C438-B672-0499-23AE-0D26C897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97" y="446815"/>
            <a:ext cx="10774485" cy="860875"/>
          </a:xfrm>
        </p:spPr>
        <p:txBody>
          <a:bodyPr>
            <a:normAutofit/>
          </a:bodyPr>
          <a:lstStyle/>
          <a:p>
            <a:r>
              <a:rPr lang="en-US" sz="4400" dirty="0"/>
              <a:t>Content</a:t>
            </a:r>
            <a:endParaRPr lang="en-IN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152FD-5231-B842-3797-F1CE8196F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598" y="2803148"/>
            <a:ext cx="6241816" cy="1828800"/>
          </a:xfrm>
        </p:spPr>
        <p:txBody>
          <a:bodyPr/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514F0E-5436-4BEB-461F-233A8AF85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64172"/>
              </p:ext>
            </p:extLst>
          </p:nvPr>
        </p:nvGraphicFramePr>
        <p:xfrm>
          <a:off x="650596" y="1217375"/>
          <a:ext cx="10774485" cy="490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744">
                  <a:extLst>
                    <a:ext uri="{9D8B030D-6E8A-4147-A177-3AD203B41FA5}">
                      <a16:colId xmlns:a16="http://schemas.microsoft.com/office/drawing/2014/main" val="3444402092"/>
                    </a:ext>
                  </a:extLst>
                </a:gridCol>
                <a:gridCol w="8554741">
                  <a:extLst>
                    <a:ext uri="{9D8B030D-6E8A-4147-A177-3AD203B41FA5}">
                      <a16:colId xmlns:a16="http://schemas.microsoft.com/office/drawing/2014/main" val="2717272015"/>
                    </a:ext>
                  </a:extLst>
                </a:gridCol>
              </a:tblGrid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89415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 Overview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357002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Problem Statement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67512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Sales Performance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371368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Marketing Performance Overview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68763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Mockup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792053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Skills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41749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Cleaning &amp; Transformation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51946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25971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166444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015971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241376"/>
                  </a:ext>
                </a:extLst>
              </a:tr>
              <a:tr h="377548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Certificate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7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53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E544-88EB-5E59-D757-E6A431E9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C70B-13B7-E3EB-B459-7D37822C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Forggith</a:t>
            </a:r>
            <a:r>
              <a:rPr lang="en-US" dirty="0"/>
              <a:t> Pharmaceuticals, based in Germany, manufactures medical drugs sold to distributors, not directly to retailers or end-users. Distributors submit monthly sales data to </a:t>
            </a:r>
            <a:r>
              <a:rPr lang="en-US" dirty="0" err="1"/>
              <a:t>Forggith</a:t>
            </a:r>
            <a:r>
              <a:rPr lang="en-US" dirty="0"/>
              <a:t>, which is used for reporting and KPI tracking.</a:t>
            </a:r>
          </a:p>
          <a:p>
            <a:r>
              <a:rPr lang="en-US" dirty="0"/>
              <a:t> </a:t>
            </a:r>
            <a:r>
              <a:rPr lang="en-US" dirty="0" err="1"/>
              <a:t>Forggith's</a:t>
            </a:r>
            <a:r>
              <a:rPr lang="en-US" dirty="0"/>
              <a:t> Sales and Marketing team ensures that retailers receive products through distributors, supporting growth and achieving sales and marketing objectives.</a:t>
            </a:r>
          </a:p>
        </p:txBody>
      </p:sp>
    </p:spTree>
    <p:extLst>
      <p:ext uri="{BB962C8B-B14F-4D97-AF65-F5344CB8AC3E}">
        <p14:creationId xmlns:p14="http://schemas.microsoft.com/office/powerpoint/2010/main" val="14249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BE19-56A9-649B-17C4-35EC3287F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D3A6F-A326-56E5-31EB-3020FC8C3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Forggith</a:t>
            </a:r>
            <a:r>
              <a:rPr lang="en-US" dirty="0"/>
              <a:t> needs an effective way to visualize and analyze their sales and marketing data to evaluate performance, identify trends, and make data-driven decisions.</a:t>
            </a:r>
          </a:p>
          <a:p>
            <a:r>
              <a:rPr lang="en-US" dirty="0"/>
              <a:t>The primary goal is to assess the effectiveness of their strategies across distributors and retailers and adjust tactics to improve outcomes.</a:t>
            </a:r>
            <a:br>
              <a:rPr lang="en-US" dirty="0"/>
            </a:br>
            <a:r>
              <a:rPr lang="en-US" dirty="0"/>
              <a:t>To achieve this, they aim to develop Power BI reports that provide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85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7BF2-C467-8120-D486-9BA877CD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437" y="2027631"/>
            <a:ext cx="3718455" cy="695905"/>
          </a:xfrm>
        </p:spPr>
        <p:txBody>
          <a:bodyPr>
            <a:noAutofit/>
          </a:bodyPr>
          <a:lstStyle/>
          <a:p>
            <a:r>
              <a:rPr lang="en-US" sz="4400" dirty="0"/>
              <a:t>Sales Overview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4280E-7C0F-B491-9D88-76B334F6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C529BF4-7014-2151-47B4-13CD643F7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934468"/>
              </p:ext>
            </p:extLst>
          </p:nvPr>
        </p:nvGraphicFramePr>
        <p:xfrm>
          <a:off x="5218744" y="457198"/>
          <a:ext cx="6481644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8598">
                  <a:extLst>
                    <a:ext uri="{9D8B030D-6E8A-4147-A177-3AD203B41FA5}">
                      <a16:colId xmlns:a16="http://schemas.microsoft.com/office/drawing/2014/main" val="3837010891"/>
                    </a:ext>
                  </a:extLst>
                </a:gridCol>
                <a:gridCol w="3333136">
                  <a:extLst>
                    <a:ext uri="{9D8B030D-6E8A-4147-A177-3AD203B41FA5}">
                      <a16:colId xmlns:a16="http://schemas.microsoft.com/office/drawing/2014/main" val="719302564"/>
                    </a:ext>
                  </a:extLst>
                </a:gridCol>
                <a:gridCol w="2349910">
                  <a:extLst>
                    <a:ext uri="{9D8B030D-6E8A-4147-A177-3AD203B41FA5}">
                      <a16:colId xmlns:a16="http://schemas.microsoft.com/office/drawing/2014/main" val="3813716019"/>
                    </a:ext>
                  </a:extLst>
                </a:gridCol>
              </a:tblGrid>
              <a:tr h="351541">
                <a:tc>
                  <a:txBody>
                    <a:bodyPr/>
                    <a:lstStyle/>
                    <a:p>
                      <a:r>
                        <a:rPr lang="en-US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Performance Overview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98856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 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overall revenue earned during the selected period.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40148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Revenue Year To Date (YTD)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revenue earned from the start of the year up to today.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73302"/>
                  </a:ext>
                </a:extLst>
              </a:tr>
              <a:tr h="61519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Revenue Previous Year YTD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Revenue earned from the start of last year up to the same date as today.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40333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Revenue Same Period Last Year(SPLY)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Revenue earned during the same period in the previous year.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25571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Target YTD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revenue goal set from the start of the year up to today.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91521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Target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overall revenue goal set for the period.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21538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Revenue Performance YTD vs Target YTD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How current YTD revenue compares to the YTD target.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25029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Month on Month Percentage Change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percentage change in revenue compared to the previous month.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23762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Distribution by Location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Revenue breakdown by different locations or regions.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808322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by Channel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Revenue earned from different sales channels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987146"/>
                  </a:ext>
                </a:extLst>
              </a:tr>
              <a:tr h="43942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by Product Class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Revenue breakdown by product categories or types.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621054"/>
                  </a:ext>
                </a:extLst>
              </a:tr>
              <a:tr h="35154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29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43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96D59-52B6-67C7-A70C-EC9B5B8CC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BDA1-533F-00B0-396E-FFCB44EAD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437" y="2027631"/>
            <a:ext cx="3718455" cy="695905"/>
          </a:xfrm>
        </p:spPr>
        <p:txBody>
          <a:bodyPr>
            <a:noAutofit/>
          </a:bodyPr>
          <a:lstStyle/>
          <a:p>
            <a:r>
              <a:rPr lang="en-US" sz="4400" dirty="0"/>
              <a:t>Marketing Overview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21F22-EEC7-B9A8-0844-DEBF6B785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1D3C27F-8DAD-4D50-5C50-A0859EA1F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9141468"/>
              </p:ext>
            </p:extLst>
          </p:nvPr>
        </p:nvGraphicFramePr>
        <p:xfrm>
          <a:off x="5250426" y="567264"/>
          <a:ext cx="6449962" cy="5658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916">
                  <a:extLst>
                    <a:ext uri="{9D8B030D-6E8A-4147-A177-3AD203B41FA5}">
                      <a16:colId xmlns:a16="http://schemas.microsoft.com/office/drawing/2014/main" val="3837010891"/>
                    </a:ext>
                  </a:extLst>
                </a:gridCol>
                <a:gridCol w="3333136">
                  <a:extLst>
                    <a:ext uri="{9D8B030D-6E8A-4147-A177-3AD203B41FA5}">
                      <a16:colId xmlns:a16="http://schemas.microsoft.com/office/drawing/2014/main" val="719302564"/>
                    </a:ext>
                  </a:extLst>
                </a:gridCol>
                <a:gridCol w="2349910">
                  <a:extLst>
                    <a:ext uri="{9D8B030D-6E8A-4147-A177-3AD203B41FA5}">
                      <a16:colId xmlns:a16="http://schemas.microsoft.com/office/drawing/2014/main" val="3813716019"/>
                    </a:ext>
                  </a:extLst>
                </a:gridCol>
              </a:tblGrid>
              <a:tr h="497673">
                <a:tc>
                  <a:txBody>
                    <a:bodyPr/>
                    <a:lstStyle/>
                    <a:p>
                      <a:r>
                        <a:rPr lang="en-US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Marketing Performance Overview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Explanation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98856"/>
                  </a:ext>
                </a:extLst>
              </a:tr>
              <a:tr h="459063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Achieved vs Revenue Target</a:t>
                      </a:r>
                    </a:p>
                    <a:p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Compares actual revenue earned with the set revenue goal.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40148"/>
                  </a:ext>
                </a:extLst>
              </a:tr>
              <a:tr h="52292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 Achieved vs Volume Target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Compares actual sales quantity with the set quantity goal.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973302"/>
                  </a:ext>
                </a:extLst>
              </a:tr>
              <a:tr h="522927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Revenue by Sales Representative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Shows the revenue generated by each sales rep.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940333"/>
                  </a:ext>
                </a:extLst>
              </a:tr>
              <a:tr h="732098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Revenue Achievement% by Sales Representative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Percentage of revenue target achieved by each sales rep.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25571"/>
                  </a:ext>
                </a:extLst>
              </a:tr>
              <a:tr h="522927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Volume by Sales Representative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Displays the sales quantity achieved by each sales rep.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191521"/>
                  </a:ext>
                </a:extLst>
              </a:tr>
              <a:tr h="522927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 Volume Achievement by Sales Representative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Percentage of sales quantity target met by each sales rep.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021538"/>
                  </a:ext>
                </a:extLst>
              </a:tr>
              <a:tr h="522927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Revenue Achievement by Sales Team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revenue achieved by the entire sales team.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25029"/>
                  </a:ext>
                </a:extLst>
              </a:tr>
              <a:tr h="522927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Revenue and Volume Achievement by Product.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Shows revenue and quantity sold for each product compared to their targets.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2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41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43AEB-BB02-5226-4F3E-5375E4340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8303-3E62-DD62-D09F-7BA17F17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Objective(Goal &amp; Purpose need to be Achieved)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FE1D-DB14-D4BF-1FBF-6E0A4882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Sales Representative can track their performances through-out the periods to plan their marketing activities.</a:t>
            </a:r>
          </a:p>
          <a:p>
            <a:r>
              <a:rPr lang="en-US" dirty="0"/>
              <a:t>The Team Managers can track their teams' performances through-out the periods to plan their teams' activities.</a:t>
            </a:r>
          </a:p>
          <a:p>
            <a:r>
              <a:rPr lang="en-US" dirty="0"/>
              <a:t>Executive team can track Revenue numbers to monitor alignment with the set targets to influence medium to long term strategies.</a:t>
            </a:r>
          </a:p>
        </p:txBody>
      </p:sp>
    </p:spTree>
    <p:extLst>
      <p:ext uri="{BB962C8B-B14F-4D97-AF65-F5344CB8AC3E}">
        <p14:creationId xmlns:p14="http://schemas.microsoft.com/office/powerpoint/2010/main" val="1872334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09A4-4AB2-B824-D1AC-12FA906E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6829"/>
            <a:ext cx="9601196" cy="718849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Mockup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E89D9-7DBF-3B53-1573-9710E8B36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425679"/>
            <a:ext cx="9601195" cy="4817806"/>
          </a:xfrm>
        </p:spPr>
      </p:pic>
    </p:spTree>
    <p:extLst>
      <p:ext uri="{BB962C8B-B14F-4D97-AF65-F5344CB8AC3E}">
        <p14:creationId xmlns:p14="http://schemas.microsoft.com/office/powerpoint/2010/main" val="293119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E832-03C0-F8BF-71CA-CCCA8148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7E84-074B-4C8A-E996-7FE12F5B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analysis was performed using Microsoft Power BI, utilizing the following key concepts:</a:t>
            </a:r>
          </a:p>
          <a:p>
            <a:r>
              <a:rPr lang="en-US" dirty="0"/>
              <a:t>DAX (Data Analysis Expressions): Used to create calculated measures for advanced data analysis.</a:t>
            </a:r>
          </a:p>
          <a:p>
            <a:r>
              <a:rPr lang="en-US" dirty="0"/>
              <a:t>Power Query Editor: Used for data cleaning</a:t>
            </a:r>
          </a:p>
          <a:p>
            <a:r>
              <a:rPr lang="en-US" dirty="0"/>
              <a:t>Data Modeling: Created one-to-many relationship between the different tables.</a:t>
            </a:r>
          </a:p>
          <a:p>
            <a:r>
              <a:rPr lang="en-US" dirty="0"/>
              <a:t>Bookmarking</a:t>
            </a:r>
          </a:p>
          <a:p>
            <a:r>
              <a:rPr lang="en-US" dirty="0"/>
              <a:t>Page Navigation</a:t>
            </a:r>
          </a:p>
          <a:p>
            <a:r>
              <a:rPr lang="en-US" dirty="0"/>
              <a:t>Filters</a:t>
            </a:r>
          </a:p>
          <a:p>
            <a:r>
              <a:rPr lang="en-US" dirty="0"/>
              <a:t>Tooltips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186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258</TotalTime>
  <Words>917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1 Month Internship at Foresight BI &amp; Analytics</vt:lpstr>
      <vt:lpstr>Content</vt:lpstr>
      <vt:lpstr>Company Overview</vt:lpstr>
      <vt:lpstr>Problem Statement</vt:lpstr>
      <vt:lpstr>Sales Overview</vt:lpstr>
      <vt:lpstr>Marketing Overview</vt:lpstr>
      <vt:lpstr>Objective(Goal &amp; Purpose need to be Achieved)</vt:lpstr>
      <vt:lpstr>Report Mockup</vt:lpstr>
      <vt:lpstr>Skills</vt:lpstr>
      <vt:lpstr>Data Cleaning &amp; Transformation</vt:lpstr>
      <vt:lpstr>Star Schema Data Model</vt:lpstr>
      <vt:lpstr>Sales Dashboard</vt:lpstr>
      <vt:lpstr>Marketing Dashboard</vt:lpstr>
      <vt:lpstr>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Jadhav</dc:creator>
  <cp:lastModifiedBy>Viraj Jadhav</cp:lastModifiedBy>
  <cp:revision>8</cp:revision>
  <dcterms:created xsi:type="dcterms:W3CDTF">2025-07-02T12:19:53Z</dcterms:created>
  <dcterms:modified xsi:type="dcterms:W3CDTF">2025-07-03T06:25:08Z</dcterms:modified>
</cp:coreProperties>
</file>