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raj Singamsetti" initials="VS" lastIdx="1" clrIdx="0">
    <p:extLst>
      <p:ext uri="{19B8F6BF-5375-455C-9EA6-DF929625EA0E}">
        <p15:presenceInfo xmlns:p15="http://schemas.microsoft.com/office/powerpoint/2012/main" userId="de4dbd9e3d8c7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559" autoAdjust="0"/>
    <p:restoredTop sz="86355" autoAdjust="0"/>
  </p:normalViewPr>
  <p:slideViewPr>
    <p:cSldViewPr>
      <p:cViewPr varScale="1">
        <p:scale>
          <a:sx n="67" d="100"/>
          <a:sy n="67" d="100"/>
        </p:scale>
        <p:origin x="1064" y="56"/>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021BD7-A500-4BC6-AC7C-E31FCEA25CC2}" type="datetimeFigureOut">
              <a:rPr lang="en-US" smtClean="0"/>
              <a:t>9/3/2022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F5BB43-B560-46FF-B7F5-E564E1D1C7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5BB43-B560-46FF-B7F5-E564E1D1C7E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B6D966F1-8F56-4762-B3EC-76778FA0F900}" type="datetimeFigureOut">
              <a:rPr lang="en-US" smtClean="0"/>
              <a:t>9/3/2022</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109225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966F1-8F56-4762-B3EC-76778FA0F900}"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2944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966F1-8F56-4762-B3EC-76778FA0F900}"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412245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966F1-8F56-4762-B3EC-76778FA0F900}"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E176F889-CDB1-48C6-92B1-215FC03EAA72}"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86464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966F1-8F56-4762-B3EC-76778FA0F900}"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1084794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D966F1-8F56-4762-B3EC-76778FA0F900}"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2694769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D966F1-8F56-4762-B3EC-76778FA0F900}"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1165996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966F1-8F56-4762-B3EC-76778FA0F900}"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250734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B6D966F1-8F56-4762-B3EC-76778FA0F900}" type="datetimeFigureOut">
              <a:rPr lang="en-US" smtClean="0"/>
              <a:t>9/3/2022</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E176F889-CDB1-48C6-92B1-215FC03EAA72}" type="slidenum">
              <a:rPr lang="en-US" smtClean="0"/>
              <a:t>‹#›</a:t>
            </a:fld>
            <a:endParaRPr lang="en-US"/>
          </a:p>
        </p:txBody>
      </p:sp>
    </p:spTree>
    <p:extLst>
      <p:ext uri="{BB962C8B-B14F-4D97-AF65-F5344CB8AC3E}">
        <p14:creationId xmlns:p14="http://schemas.microsoft.com/office/powerpoint/2010/main" val="120730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966F1-8F56-4762-B3EC-76778FA0F900}"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146605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B6D966F1-8F56-4762-B3EC-76778FA0F900}" type="datetimeFigureOut">
              <a:rPr lang="en-US" smtClean="0"/>
              <a:t>9/3/2022</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13933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966F1-8F56-4762-B3EC-76778FA0F900}"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418369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966F1-8F56-4762-B3EC-76778FA0F900}" type="datetimeFigureOut">
              <a:rPr lang="en-US" smtClean="0"/>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228532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966F1-8F56-4762-B3EC-76778FA0F900}"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422914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D966F1-8F56-4762-B3EC-76778FA0F900}" type="datetimeFigureOut">
              <a:rPr lang="en-US" smtClean="0"/>
              <a:t>9/3/2022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286257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966F1-8F56-4762-B3EC-76778FA0F900}"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200682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966F1-8F56-4762-B3EC-76778FA0F900}"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6F889-CDB1-48C6-92B1-215FC03EAA72}" type="slidenum">
              <a:rPr lang="en-US" smtClean="0"/>
              <a:t>‹#›</a:t>
            </a:fld>
            <a:endParaRPr lang="en-US"/>
          </a:p>
        </p:txBody>
      </p:sp>
    </p:spTree>
    <p:extLst>
      <p:ext uri="{BB962C8B-B14F-4D97-AF65-F5344CB8AC3E}">
        <p14:creationId xmlns:p14="http://schemas.microsoft.com/office/powerpoint/2010/main" val="80315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D966F1-8F56-4762-B3EC-76778FA0F900}" type="datetimeFigureOut">
              <a:rPr lang="en-US" smtClean="0"/>
              <a:t>9/3/2022</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176F889-CDB1-48C6-92B1-215FC03EAA72}" type="slidenum">
              <a:rPr lang="en-US" smtClean="0"/>
              <a:t>‹#›</a:t>
            </a:fld>
            <a:endParaRPr lang="en-US"/>
          </a:p>
        </p:txBody>
      </p:sp>
    </p:spTree>
    <p:extLst>
      <p:ext uri="{BB962C8B-B14F-4D97-AF65-F5344CB8AC3E}">
        <p14:creationId xmlns:p14="http://schemas.microsoft.com/office/powerpoint/2010/main" val="74552298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4876800" cy="685799"/>
          </a:xfrm>
        </p:spPr>
        <p:txBody>
          <a:bodyPr>
            <a:normAutofit fontScale="90000"/>
          </a:bodyPr>
          <a:lstStyle/>
          <a:p>
            <a:pPr algn="l"/>
            <a:r>
              <a:rPr lang="en-US" sz="3600" b="1" dirty="0">
                <a:solidFill>
                  <a:schemeClr val="tx2">
                    <a:lumMod val="60000"/>
                    <a:lumOff val="40000"/>
                  </a:schemeClr>
                </a:solidFill>
              </a:rPr>
              <a:t>Pragati</a:t>
            </a:r>
            <a:r>
              <a:rPr lang="en-US" dirty="0">
                <a:solidFill>
                  <a:schemeClr val="tx2">
                    <a:lumMod val="60000"/>
                    <a:lumOff val="40000"/>
                  </a:schemeClr>
                </a:solidFill>
              </a:rPr>
              <a:t> </a:t>
            </a:r>
            <a:r>
              <a:rPr lang="en-US" sz="3600" b="1" dirty="0">
                <a:solidFill>
                  <a:schemeClr val="tx2">
                    <a:lumMod val="60000"/>
                    <a:lumOff val="40000"/>
                  </a:schemeClr>
                </a:solidFill>
              </a:rPr>
              <a:t>Engineering</a:t>
            </a:r>
            <a:r>
              <a:rPr lang="en-US" dirty="0">
                <a:solidFill>
                  <a:schemeClr val="tx2">
                    <a:lumMod val="60000"/>
                    <a:lumOff val="40000"/>
                  </a:schemeClr>
                </a:solidFill>
              </a:rPr>
              <a:t> </a:t>
            </a:r>
            <a:r>
              <a:rPr lang="en-US" sz="3600" b="1" dirty="0">
                <a:solidFill>
                  <a:schemeClr val="tx2">
                    <a:lumMod val="60000"/>
                    <a:lumOff val="40000"/>
                  </a:schemeClr>
                </a:solidFill>
              </a:rPr>
              <a:t>College</a:t>
            </a:r>
          </a:p>
        </p:txBody>
      </p:sp>
      <p:sp>
        <p:nvSpPr>
          <p:cNvPr id="6" name="Pentagon 5"/>
          <p:cNvSpPr/>
          <p:nvPr/>
        </p:nvSpPr>
        <p:spPr>
          <a:xfrm>
            <a:off x="228600" y="1295400"/>
            <a:ext cx="83058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Breast</a:t>
            </a:r>
            <a:r>
              <a:rPr lang="en-US" sz="3200" dirty="0"/>
              <a:t> </a:t>
            </a:r>
            <a:r>
              <a:rPr lang="en-US" sz="3200" b="1" dirty="0"/>
              <a:t>Cancer</a:t>
            </a:r>
            <a:r>
              <a:rPr lang="en-US" sz="3200" dirty="0"/>
              <a:t> </a:t>
            </a:r>
            <a:r>
              <a:rPr lang="en-US" sz="3200" b="1" dirty="0"/>
              <a:t>Prediction</a:t>
            </a:r>
          </a:p>
        </p:txBody>
      </p:sp>
      <p:sp>
        <p:nvSpPr>
          <p:cNvPr id="7" name="Pentagon 6"/>
          <p:cNvSpPr/>
          <p:nvPr/>
        </p:nvSpPr>
        <p:spPr>
          <a:xfrm>
            <a:off x="28575" y="1991066"/>
            <a:ext cx="3886200" cy="609600"/>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Presented By</a:t>
            </a:r>
          </a:p>
        </p:txBody>
      </p:sp>
      <p:sp>
        <p:nvSpPr>
          <p:cNvPr id="8" name="TextBox 7"/>
          <p:cNvSpPr txBox="1"/>
          <p:nvPr/>
        </p:nvSpPr>
        <p:spPr>
          <a:xfrm>
            <a:off x="228600" y="3017460"/>
            <a:ext cx="5924550" cy="409575"/>
          </a:xfrm>
          <a:prstGeom prst="rect">
            <a:avLst/>
          </a:prstGeom>
          <a:noFill/>
        </p:spPr>
        <p:txBody>
          <a:bodyPr wrap="square" rtlCol="0">
            <a:spAutoFit/>
          </a:bodyPr>
          <a:lstStyle/>
          <a:p>
            <a:r>
              <a:rPr lang="en-US" sz="2000" dirty="0" err="1"/>
              <a:t>S.Viraj</a:t>
            </a:r>
            <a:r>
              <a:rPr lang="en-US" sz="2000" dirty="0"/>
              <a:t>(20A31A4463)</a:t>
            </a:r>
          </a:p>
        </p:txBody>
      </p:sp>
      <p:sp>
        <p:nvSpPr>
          <p:cNvPr id="9" name="TextBox 8"/>
          <p:cNvSpPr txBox="1"/>
          <p:nvPr/>
        </p:nvSpPr>
        <p:spPr>
          <a:xfrm>
            <a:off x="190500" y="3371910"/>
            <a:ext cx="5334000" cy="400110"/>
          </a:xfrm>
          <a:prstGeom prst="rect">
            <a:avLst/>
          </a:prstGeom>
          <a:noFill/>
        </p:spPr>
        <p:txBody>
          <a:bodyPr wrap="square" rtlCol="0">
            <a:spAutoFit/>
          </a:bodyPr>
          <a:lstStyle/>
          <a:p>
            <a:r>
              <a:rPr lang="en-US" sz="2000" dirty="0" err="1"/>
              <a:t>N.V.S.Narayana</a:t>
            </a:r>
            <a:r>
              <a:rPr lang="en-US" sz="2000" dirty="0"/>
              <a:t>(20A31A4452)</a:t>
            </a:r>
          </a:p>
        </p:txBody>
      </p:sp>
      <p:sp>
        <p:nvSpPr>
          <p:cNvPr id="10" name="TextBox 9"/>
          <p:cNvSpPr txBox="1"/>
          <p:nvPr/>
        </p:nvSpPr>
        <p:spPr>
          <a:xfrm>
            <a:off x="247650" y="3781485"/>
            <a:ext cx="5105400" cy="400110"/>
          </a:xfrm>
          <a:prstGeom prst="rect">
            <a:avLst/>
          </a:prstGeom>
          <a:noFill/>
        </p:spPr>
        <p:txBody>
          <a:bodyPr wrap="square" rtlCol="0">
            <a:spAutoFit/>
          </a:bodyPr>
          <a:lstStyle/>
          <a:p>
            <a:r>
              <a:rPr lang="en-US" sz="2000" dirty="0" err="1"/>
              <a:t>Sattar</a:t>
            </a:r>
            <a:r>
              <a:rPr lang="en-US" sz="2000" dirty="0"/>
              <a:t> </a:t>
            </a:r>
            <a:r>
              <a:rPr lang="en-US" sz="2000" dirty="0" err="1"/>
              <a:t>baig</a:t>
            </a:r>
            <a:r>
              <a:rPr lang="en-US" sz="2000" dirty="0"/>
              <a:t>(20A31A4459)</a:t>
            </a:r>
          </a:p>
        </p:txBody>
      </p:sp>
      <p:sp>
        <p:nvSpPr>
          <p:cNvPr id="12" name="Pentagon 11"/>
          <p:cNvSpPr/>
          <p:nvPr/>
        </p:nvSpPr>
        <p:spPr>
          <a:xfrm>
            <a:off x="0" y="4572000"/>
            <a:ext cx="3733800" cy="609600"/>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Guided By</a:t>
            </a:r>
          </a:p>
        </p:txBody>
      </p:sp>
      <p:sp>
        <p:nvSpPr>
          <p:cNvPr id="15" name="TextBox 14"/>
          <p:cNvSpPr txBox="1"/>
          <p:nvPr/>
        </p:nvSpPr>
        <p:spPr>
          <a:xfrm>
            <a:off x="304800" y="5105400"/>
            <a:ext cx="4572000" cy="892552"/>
          </a:xfrm>
          <a:prstGeom prst="rect">
            <a:avLst/>
          </a:prstGeom>
          <a:noFill/>
        </p:spPr>
        <p:txBody>
          <a:bodyPr wrap="square" rtlCol="0">
            <a:spAutoFit/>
          </a:bodyPr>
          <a:lstStyle/>
          <a:p>
            <a:r>
              <a:rPr lang="en-US" sz="2000" dirty="0" err="1"/>
              <a:t>Mrs.K</a:t>
            </a:r>
            <a:r>
              <a:rPr lang="en-US" sz="3200" dirty="0"/>
              <a:t> </a:t>
            </a:r>
            <a:r>
              <a:rPr lang="en-US" sz="2000" dirty="0" err="1"/>
              <a:t>Lakshmi</a:t>
            </a:r>
            <a:r>
              <a:rPr lang="en-US" sz="3200" dirty="0"/>
              <a:t> </a:t>
            </a:r>
            <a:r>
              <a:rPr lang="en-US" sz="2000" dirty="0" err="1"/>
              <a:t>viveka-Asst.prof</a:t>
            </a:r>
            <a:r>
              <a:rPr lang="en-US" sz="2000" dirty="0"/>
              <a:t>&amp; </a:t>
            </a:r>
            <a:r>
              <a:rPr lang="en-US" sz="2000" dirty="0" err="1"/>
              <a:t>HoD</a:t>
            </a:r>
            <a:r>
              <a:rPr lang="en-US" sz="2000" dirty="0"/>
              <a:t> in CSE(AI)</a:t>
            </a:r>
          </a:p>
        </p:txBody>
      </p:sp>
      <p:pic>
        <p:nvPicPr>
          <p:cNvPr id="18" name="Picture 17" descr="prag"/>
          <p:cNvPicPr>
            <a:picLocks noGrp="1" noChangeAspect="1"/>
          </p:cNvPicPr>
          <p:nvPr isPhoto="1"/>
        </p:nvPicPr>
        <p:blipFill>
          <a:blip r:embed="rId3">
            <a:lum/>
          </a:blip>
          <a:stretch>
            <a:fillRect/>
          </a:stretch>
        </p:blipFill>
        <p:spPr>
          <a:xfrm>
            <a:off x="7239000" y="-1"/>
            <a:ext cx="1905000" cy="1257831"/>
          </a:xfrm>
          <a:prstGeom prst="rect">
            <a:avLst/>
          </a:prstGeom>
          <a:noFill/>
          <a:ln>
            <a:noFill/>
          </a:ln>
        </p:spPr>
      </p:pic>
      <p:sp>
        <p:nvSpPr>
          <p:cNvPr id="5" name="Subtitle 4">
            <a:extLst>
              <a:ext uri="{FF2B5EF4-FFF2-40B4-BE49-F238E27FC236}">
                <a16:creationId xmlns:a16="http://schemas.microsoft.com/office/drawing/2014/main" id="{C672644A-8023-B562-93A5-52C1AD1C2C2A}"/>
              </a:ext>
            </a:extLst>
          </p:cNvPr>
          <p:cNvSpPr>
            <a:spLocks noGrp="1"/>
          </p:cNvSpPr>
          <p:nvPr>
            <p:ph type="subTitle" idx="1"/>
          </p:nvPr>
        </p:nvSpPr>
        <p:spPr>
          <a:xfrm rot="10800000" flipV="1">
            <a:off x="-2057400" y="2733293"/>
            <a:ext cx="6108101" cy="671863"/>
          </a:xfrm>
        </p:spPr>
        <p:txBody>
          <a:bodyPr/>
          <a:lstStyle/>
          <a:p>
            <a:r>
              <a:rPr lang="en-US" dirty="0"/>
              <a:t>Y .</a:t>
            </a:r>
            <a:r>
              <a:rPr lang="en-US" dirty="0" err="1"/>
              <a:t>Mahendra</a:t>
            </a:r>
            <a:r>
              <a:rPr lang="en-US" dirty="0"/>
              <a:t> </a:t>
            </a:r>
            <a:r>
              <a:rPr lang="en-US" dirty="0" err="1"/>
              <a:t>reddy</a:t>
            </a:r>
            <a:r>
              <a:rPr lang="en-US" dirty="0"/>
              <a:t>(20A31A4464)</a:t>
            </a:r>
            <a:endParaRPr lang="en-IN"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5"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304800"/>
            <a:ext cx="8382000" cy="609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Contents</a:t>
            </a:r>
          </a:p>
        </p:txBody>
      </p:sp>
      <p:sp>
        <p:nvSpPr>
          <p:cNvPr id="3" name="TextBox 2"/>
          <p:cNvSpPr txBox="1"/>
          <p:nvPr/>
        </p:nvSpPr>
        <p:spPr>
          <a:xfrm>
            <a:off x="152400" y="1219200"/>
            <a:ext cx="5257800" cy="584775"/>
          </a:xfrm>
          <a:prstGeom prst="rect">
            <a:avLst/>
          </a:prstGeom>
          <a:noFill/>
        </p:spPr>
        <p:txBody>
          <a:bodyPr wrap="square" rtlCol="0">
            <a:spAutoFit/>
          </a:bodyPr>
          <a:lstStyle/>
          <a:p>
            <a:r>
              <a:rPr lang="en-US" sz="3200" dirty="0"/>
              <a:t>1.Abstract</a:t>
            </a:r>
          </a:p>
        </p:txBody>
      </p:sp>
      <p:sp>
        <p:nvSpPr>
          <p:cNvPr id="4" name="TextBox 3"/>
          <p:cNvSpPr txBox="1"/>
          <p:nvPr/>
        </p:nvSpPr>
        <p:spPr>
          <a:xfrm>
            <a:off x="152400" y="1905000"/>
            <a:ext cx="3810000" cy="584775"/>
          </a:xfrm>
          <a:prstGeom prst="rect">
            <a:avLst/>
          </a:prstGeom>
          <a:noFill/>
        </p:spPr>
        <p:txBody>
          <a:bodyPr wrap="square" rtlCol="0">
            <a:spAutoFit/>
          </a:bodyPr>
          <a:lstStyle/>
          <a:p>
            <a:r>
              <a:rPr lang="en-US" sz="3200" dirty="0"/>
              <a:t>2.Introduction</a:t>
            </a:r>
          </a:p>
        </p:txBody>
      </p:sp>
      <p:sp>
        <p:nvSpPr>
          <p:cNvPr id="5" name="TextBox 4"/>
          <p:cNvSpPr txBox="1"/>
          <p:nvPr/>
        </p:nvSpPr>
        <p:spPr>
          <a:xfrm>
            <a:off x="152400" y="2514600"/>
            <a:ext cx="3505200" cy="584775"/>
          </a:xfrm>
          <a:prstGeom prst="rect">
            <a:avLst/>
          </a:prstGeom>
          <a:noFill/>
        </p:spPr>
        <p:txBody>
          <a:bodyPr wrap="square" rtlCol="0">
            <a:spAutoFit/>
          </a:bodyPr>
          <a:lstStyle/>
          <a:p>
            <a:r>
              <a:rPr lang="en-US" sz="3200" dirty="0"/>
              <a:t>3.Scope</a:t>
            </a:r>
          </a:p>
        </p:txBody>
      </p:sp>
      <p:sp>
        <p:nvSpPr>
          <p:cNvPr id="6" name="TextBox 5"/>
          <p:cNvSpPr txBox="1"/>
          <p:nvPr/>
        </p:nvSpPr>
        <p:spPr>
          <a:xfrm>
            <a:off x="152400" y="3200400"/>
            <a:ext cx="3276600" cy="584775"/>
          </a:xfrm>
          <a:prstGeom prst="rect">
            <a:avLst/>
          </a:prstGeom>
          <a:noFill/>
        </p:spPr>
        <p:txBody>
          <a:bodyPr wrap="square" rtlCol="0">
            <a:spAutoFit/>
          </a:bodyPr>
          <a:lstStyle/>
          <a:p>
            <a:r>
              <a:rPr lang="en-US" sz="3200" dirty="0"/>
              <a:t>4.Technologies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81000" y="304800"/>
            <a:ext cx="7696200" cy="609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1.Abstract</a:t>
            </a:r>
          </a:p>
        </p:txBody>
      </p:sp>
      <p:sp>
        <p:nvSpPr>
          <p:cNvPr id="3" name="TextBox 2"/>
          <p:cNvSpPr txBox="1"/>
          <p:nvPr/>
        </p:nvSpPr>
        <p:spPr>
          <a:xfrm>
            <a:off x="533400" y="1295400"/>
            <a:ext cx="8305800" cy="2862322"/>
          </a:xfrm>
          <a:prstGeom prst="rect">
            <a:avLst/>
          </a:prstGeom>
          <a:noFill/>
        </p:spPr>
        <p:txBody>
          <a:bodyPr wrap="square" rtlCol="0">
            <a:spAutoFit/>
          </a:bodyPr>
          <a:lstStyle/>
          <a:p>
            <a:pPr algn="just"/>
            <a:r>
              <a:rPr lang="en-US" sz="2000" dirty="0"/>
              <a:t>Breast cancer is one of the most common cancers with a high mortality rate among women. With the early diagnosis of breast cancer survival will increase from 56% to more than 86%. Therefore, an accurate and reliable system is necessary for the early diagnosis of this cancer. The proposed model is the combination of rules and different machine learning techniques. Machine learning models can help physicians to reduce the number of false decisions. They try to exploit patterns and relationships among a large number of cases and predict the outcome of a disease using historical cases stored in datasets.</a:t>
            </a:r>
          </a:p>
        </p:txBody>
      </p:sp>
      <p:pic>
        <p:nvPicPr>
          <p:cNvPr id="4" name="Picture 3" descr="breast cancer"/>
          <p:cNvPicPr>
            <a:picLocks noGrp="1" noChangeAspect="1"/>
          </p:cNvPicPr>
          <p:nvPr isPhoto="1"/>
        </p:nvPicPr>
        <p:blipFill>
          <a:blip r:embed="rId2">
            <a:lum bright="3000"/>
          </a:blip>
          <a:stretch>
            <a:fillRect/>
          </a:stretch>
        </p:blipFill>
        <p:spPr>
          <a:xfrm>
            <a:off x="2667000" y="4055804"/>
            <a:ext cx="2819400" cy="2322255"/>
          </a:xfrm>
          <a:prstGeom prst="rect">
            <a:avLst/>
          </a:prstGeom>
          <a:noFill/>
          <a:ln>
            <a:noFill/>
          </a:ln>
        </p:spPr>
      </p:pic>
      <p:sp>
        <p:nvSpPr>
          <p:cNvPr id="5" name="TextBox 4"/>
          <p:cNvSpPr txBox="1"/>
          <p:nvPr/>
        </p:nvSpPr>
        <p:spPr>
          <a:xfrm>
            <a:off x="2819400" y="6368534"/>
            <a:ext cx="2279470" cy="369332"/>
          </a:xfrm>
          <a:prstGeom prst="rect">
            <a:avLst/>
          </a:prstGeom>
          <a:noFill/>
        </p:spPr>
        <p:txBody>
          <a:bodyPr wrap="none" rtlCol="0">
            <a:spAutoFit/>
          </a:bodyPr>
          <a:lstStyle/>
          <a:p>
            <a:r>
              <a:rPr lang="en-US" dirty="0"/>
              <a:t>Types of breast cancer</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900"/>
                                        <p:tgtEl>
                                          <p:spTgt spid="4"/>
                                        </p:tgtEl>
                                      </p:cBhvr>
                                    </p:animEffect>
                                    <p:anim calcmode="lin" valueType="num">
                                      <p:cBhvr>
                                        <p:cTn id="21" dur="900" fill="hold"/>
                                        <p:tgtEl>
                                          <p:spTgt spid="4"/>
                                        </p:tgtEl>
                                        <p:attrNameLst>
                                          <p:attrName>ppt_w</p:attrName>
                                        </p:attrNameLst>
                                      </p:cBhvr>
                                      <p:tavLst>
                                        <p:tav tm="0" fmla="#ppt_w*sin(2.5*pi*$)">
                                          <p:val>
                                            <p:fltVal val="0"/>
                                          </p:val>
                                        </p:tav>
                                        <p:tav tm="100000">
                                          <p:val>
                                            <p:fltVal val="1"/>
                                          </p:val>
                                        </p:tav>
                                      </p:tavLst>
                                    </p:anim>
                                    <p:anim calcmode="lin" valueType="num">
                                      <p:cBhvr>
                                        <p:cTn id="22" dur="9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228600" y="228600"/>
            <a:ext cx="8153400" cy="609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2.Introduction</a:t>
            </a:r>
          </a:p>
        </p:txBody>
      </p:sp>
      <p:sp>
        <p:nvSpPr>
          <p:cNvPr id="6" name="TextBox 5"/>
          <p:cNvSpPr txBox="1"/>
          <p:nvPr/>
        </p:nvSpPr>
        <p:spPr>
          <a:xfrm>
            <a:off x="685800" y="1219200"/>
            <a:ext cx="4953000" cy="707886"/>
          </a:xfrm>
          <a:prstGeom prst="rect">
            <a:avLst/>
          </a:prstGeom>
          <a:noFill/>
        </p:spPr>
        <p:txBody>
          <a:bodyPr wrap="square" rtlCol="0">
            <a:spAutoFit/>
          </a:bodyPr>
          <a:lstStyle/>
          <a:p>
            <a:pPr algn="just"/>
            <a:r>
              <a:rPr lang="en-US" sz="2000" dirty="0"/>
              <a:t>The second major cause of women's death is breast cancer (after lung cancer)</a:t>
            </a:r>
          </a:p>
        </p:txBody>
      </p:sp>
      <p:sp>
        <p:nvSpPr>
          <p:cNvPr id="7" name="4-Point Star 6"/>
          <p:cNvSpPr/>
          <p:nvPr/>
        </p:nvSpPr>
        <p:spPr>
          <a:xfrm>
            <a:off x="457200" y="1371600"/>
            <a:ext cx="152400" cy="152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4-Point Star 9"/>
          <p:cNvSpPr/>
          <p:nvPr/>
        </p:nvSpPr>
        <p:spPr>
          <a:xfrm>
            <a:off x="457200" y="2362200"/>
            <a:ext cx="152400" cy="152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2173546"/>
            <a:ext cx="5638800" cy="984885"/>
          </a:xfrm>
          <a:prstGeom prst="rect">
            <a:avLst/>
          </a:prstGeom>
          <a:noFill/>
        </p:spPr>
        <p:txBody>
          <a:bodyPr wrap="square" rtlCol="0">
            <a:spAutoFit/>
          </a:bodyPr>
          <a:lstStyle/>
          <a:p>
            <a:pPr algn="just"/>
            <a:r>
              <a:rPr lang="en-US" sz="2000" dirty="0"/>
              <a:t>Cancer starts when cells begin to grow out </a:t>
            </a:r>
          </a:p>
          <a:p>
            <a:pPr algn="just"/>
            <a:r>
              <a:rPr lang="en-US" sz="2000" dirty="0"/>
              <a:t>of control</a:t>
            </a:r>
          </a:p>
          <a:p>
            <a:endParaRPr lang="en-US" dirty="0"/>
          </a:p>
        </p:txBody>
      </p:sp>
      <p:sp>
        <p:nvSpPr>
          <p:cNvPr id="12" name="4-Point Star 11"/>
          <p:cNvSpPr/>
          <p:nvPr/>
        </p:nvSpPr>
        <p:spPr>
          <a:xfrm>
            <a:off x="457200" y="3200400"/>
            <a:ext cx="152400" cy="152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5800" y="2931943"/>
            <a:ext cx="5257800" cy="1015663"/>
          </a:xfrm>
          <a:prstGeom prst="rect">
            <a:avLst/>
          </a:prstGeom>
          <a:noFill/>
        </p:spPr>
        <p:txBody>
          <a:bodyPr wrap="square" rtlCol="0">
            <a:spAutoFit/>
          </a:bodyPr>
          <a:lstStyle/>
          <a:p>
            <a:r>
              <a:rPr lang="en-US" sz="2000" dirty="0"/>
              <a:t>Breast cancer can spread when the cancer cells get into the blood  and are carried to other parts of the body</a:t>
            </a:r>
          </a:p>
        </p:txBody>
      </p:sp>
      <p:sp>
        <p:nvSpPr>
          <p:cNvPr id="14" name="TextBox 13"/>
          <p:cNvSpPr txBox="1"/>
          <p:nvPr/>
        </p:nvSpPr>
        <p:spPr>
          <a:xfrm>
            <a:off x="609600" y="4038600"/>
            <a:ext cx="5867400" cy="707886"/>
          </a:xfrm>
          <a:prstGeom prst="rect">
            <a:avLst/>
          </a:prstGeom>
          <a:noFill/>
        </p:spPr>
        <p:txBody>
          <a:bodyPr wrap="square" rtlCol="0">
            <a:spAutoFit/>
          </a:bodyPr>
          <a:lstStyle/>
          <a:p>
            <a:r>
              <a:rPr lang="en-US" sz="2000" dirty="0"/>
              <a:t>There are many algorithms for classification </a:t>
            </a:r>
          </a:p>
          <a:p>
            <a:r>
              <a:rPr lang="en-US" sz="2000" dirty="0"/>
              <a:t>and prediction of breast cancer outcomes</a:t>
            </a:r>
          </a:p>
        </p:txBody>
      </p:sp>
      <p:sp>
        <p:nvSpPr>
          <p:cNvPr id="15" name="4-Point Star 14"/>
          <p:cNvSpPr/>
          <p:nvPr/>
        </p:nvSpPr>
        <p:spPr>
          <a:xfrm>
            <a:off x="457200" y="4114800"/>
            <a:ext cx="152400" cy="152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600" y="4877453"/>
            <a:ext cx="5791200" cy="1600438"/>
          </a:xfrm>
          <a:prstGeom prst="rect">
            <a:avLst/>
          </a:prstGeom>
          <a:noFill/>
        </p:spPr>
        <p:txBody>
          <a:bodyPr wrap="square" rtlCol="0">
            <a:spAutoFit/>
          </a:bodyPr>
          <a:lstStyle/>
          <a:p>
            <a:pPr algn="just"/>
            <a:r>
              <a:rPr lang="en-US" sz="2000" dirty="0"/>
              <a:t>The algorithms we can use in this project is SVM , Logistic Regression , Random Forest ,</a:t>
            </a:r>
            <a:r>
              <a:rPr lang="en-US" sz="2000" dirty="0" err="1"/>
              <a:t>kNN</a:t>
            </a:r>
            <a:r>
              <a:rPr lang="en-US" sz="2000" dirty="0"/>
              <a:t> and </a:t>
            </a:r>
            <a:r>
              <a:rPr lang="en-US" sz="2000" dirty="0" err="1"/>
              <a:t>DecisionTreeClassifier</a:t>
            </a:r>
            <a:r>
              <a:rPr lang="en-US" sz="2000" dirty="0"/>
              <a:t> which are among the most influential  machine learning algorithms</a:t>
            </a:r>
          </a:p>
          <a:p>
            <a:endParaRPr lang="en-US" dirty="0"/>
          </a:p>
        </p:txBody>
      </p:sp>
      <p:sp>
        <p:nvSpPr>
          <p:cNvPr id="18" name="4-Point Star 17"/>
          <p:cNvSpPr/>
          <p:nvPr/>
        </p:nvSpPr>
        <p:spPr>
          <a:xfrm>
            <a:off x="485775" y="4991100"/>
            <a:ext cx="152400" cy="152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AutoShape 2" descr="Breast Cancer Status in Iran: Statistical Analysis of 3010 Cases between  1998 and 201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Breast Cancer Status in Iran: Statistical Analysis of 3010 Cases between  1998 and 201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Breast Cancer Status in Iran: Statistical Analysis of 3010 Cases between  1998 and 201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Breast Cancer Status in Iran: Statistical Analysis of 3010 Cases between  1998 and 201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2" name="AutoShape 10" descr="Breast Cancer Status in Iran: Statistical Analysis of 3010 Cases between  1998 and 201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4" name="AutoShape 12" descr="Breast Cancer Status in Iran: Statistical Analysis of 3010 Cases between  1998 and 201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11" grpId="0"/>
      <p:bldP spid="13"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04800" y="228600"/>
            <a:ext cx="83820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Scope</a:t>
            </a:r>
          </a:p>
        </p:txBody>
      </p:sp>
      <p:sp>
        <p:nvSpPr>
          <p:cNvPr id="3" name="TextBox 2"/>
          <p:cNvSpPr txBox="1"/>
          <p:nvPr/>
        </p:nvSpPr>
        <p:spPr>
          <a:xfrm>
            <a:off x="381000" y="762000"/>
            <a:ext cx="8077200" cy="2862322"/>
          </a:xfrm>
          <a:prstGeom prst="rect">
            <a:avLst/>
          </a:prstGeom>
          <a:noFill/>
        </p:spPr>
        <p:txBody>
          <a:bodyPr wrap="square" rtlCol="0">
            <a:spAutoFit/>
          </a:bodyPr>
          <a:lstStyle/>
          <a:p>
            <a:endParaRPr lang="en-US" dirty="0"/>
          </a:p>
          <a:p>
            <a:pPr algn="just"/>
            <a:r>
              <a:rPr lang="en-US" dirty="0"/>
              <a:t>It has been observed that a good dataset provides better  accuracy. Selection of appropriate algorithms with  good home dataset will lead to the development of prediction systems. These systems can assist in proper treatment methods for a patient diagnosed with breast cancer. There are many treatments for a patient based on breast cancer stage; data mining and machine learning can be a very good help in deciding the line of treatment to be followed by extracting knowledge from such suitable databases.</a:t>
            </a:r>
          </a:p>
          <a:p>
            <a:endParaRPr lang="en-US" dirty="0"/>
          </a:p>
        </p:txBody>
      </p:sp>
      <p:pic>
        <p:nvPicPr>
          <p:cNvPr id="4" name="Picture 3" descr="breast1"/>
          <p:cNvPicPr>
            <a:picLocks noGrp="1" noChangeAspect="1"/>
          </p:cNvPicPr>
          <p:nvPr isPhoto="1"/>
        </p:nvPicPr>
        <p:blipFill>
          <a:blip r:embed="rId2">
            <a:lum/>
          </a:blip>
          <a:stretch>
            <a:fillRect/>
          </a:stretch>
        </p:blipFill>
        <p:spPr>
          <a:xfrm>
            <a:off x="915013" y="3886200"/>
            <a:ext cx="7162187" cy="2714322"/>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228600" y="228600"/>
            <a:ext cx="81534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Technologies</a:t>
            </a:r>
          </a:p>
        </p:txBody>
      </p:sp>
      <p:pic>
        <p:nvPicPr>
          <p:cNvPr id="9" name="Picture 8">
            <a:extLst>
              <a:ext uri="{FF2B5EF4-FFF2-40B4-BE49-F238E27FC236}">
                <a16:creationId xmlns:a16="http://schemas.microsoft.com/office/drawing/2014/main" id="{627A6BFE-4996-FEF0-DCE7-8D0A73D14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475" y="1600200"/>
            <a:ext cx="2143125" cy="2143125"/>
          </a:xfrm>
          <a:prstGeom prst="rect">
            <a:avLst/>
          </a:prstGeom>
        </p:spPr>
      </p:pic>
      <p:sp>
        <p:nvSpPr>
          <p:cNvPr id="10" name="TextBox 9">
            <a:extLst>
              <a:ext uri="{FF2B5EF4-FFF2-40B4-BE49-F238E27FC236}">
                <a16:creationId xmlns:a16="http://schemas.microsoft.com/office/drawing/2014/main" id="{27129999-6CA3-4B22-DEAC-35BC5E2D8EA6}"/>
              </a:ext>
            </a:extLst>
          </p:cNvPr>
          <p:cNvSpPr txBox="1"/>
          <p:nvPr/>
        </p:nvSpPr>
        <p:spPr>
          <a:xfrm>
            <a:off x="762000" y="1371600"/>
            <a:ext cx="3124200"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PYTHON</a:t>
            </a:r>
            <a:endParaRPr lang="en-IN" sz="5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29B07B5-CAD8-43F5-9661-AD63C3F82EEA}"/>
              </a:ext>
            </a:extLst>
          </p:cNvPr>
          <p:cNvSpPr txBox="1"/>
          <p:nvPr/>
        </p:nvSpPr>
        <p:spPr>
          <a:xfrm>
            <a:off x="990600" y="2294930"/>
            <a:ext cx="2514599" cy="1569660"/>
          </a:xfrm>
          <a:prstGeom prst="rect">
            <a:avLst/>
          </a:prstGeom>
          <a:noFill/>
        </p:spPr>
        <p:txBody>
          <a:bodyPr wrap="square" rtlCol="0">
            <a:spAutoFit/>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Numpy</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Pandas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Seaborn</a:t>
            </a: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matlplotlib</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BA2B1CC-2DD4-F469-230D-BA1DE8E8F84A}"/>
              </a:ext>
            </a:extLst>
          </p:cNvPr>
          <p:cNvSpPr txBox="1"/>
          <p:nvPr/>
        </p:nvSpPr>
        <p:spPr>
          <a:xfrm>
            <a:off x="762000" y="3896201"/>
            <a:ext cx="2971800" cy="1015663"/>
          </a:xfrm>
          <a:prstGeom prst="rect">
            <a:avLst/>
          </a:prstGeom>
          <a:noFill/>
        </p:spPr>
        <p:txBody>
          <a:bodyPr wrap="square" rtlCol="0">
            <a:spAutoFit/>
          </a:bodyPr>
          <a:lstStyle/>
          <a:p>
            <a:r>
              <a:rPr lang="en-US" sz="6000" dirty="0"/>
              <a:t>Source</a:t>
            </a:r>
            <a:endParaRPr lang="en-IN" sz="6000" dirty="0"/>
          </a:p>
        </p:txBody>
      </p:sp>
      <p:sp>
        <p:nvSpPr>
          <p:cNvPr id="13" name="TextBox 12">
            <a:extLst>
              <a:ext uri="{FF2B5EF4-FFF2-40B4-BE49-F238E27FC236}">
                <a16:creationId xmlns:a16="http://schemas.microsoft.com/office/drawing/2014/main" id="{F5C9CBCF-CABD-341F-BFC1-CB4A640D5C8A}"/>
              </a:ext>
            </a:extLst>
          </p:cNvPr>
          <p:cNvSpPr txBox="1"/>
          <p:nvPr/>
        </p:nvSpPr>
        <p:spPr>
          <a:xfrm>
            <a:off x="990600" y="5117068"/>
            <a:ext cx="23622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KAGGLE</a:t>
            </a:r>
            <a:endParaRPr lang="en-IN"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0B5DE-9017-6FD1-A0C3-0EFDB9DBB83A}"/>
              </a:ext>
            </a:extLst>
          </p:cNvPr>
          <p:cNvSpPr txBox="1"/>
          <p:nvPr/>
        </p:nvSpPr>
        <p:spPr>
          <a:xfrm>
            <a:off x="1828800" y="2514600"/>
            <a:ext cx="6248400" cy="1569660"/>
          </a:xfrm>
          <a:prstGeom prst="rect">
            <a:avLst/>
          </a:prstGeom>
          <a:noFill/>
        </p:spPr>
        <p:txBody>
          <a:bodyPr wrap="square" rtlCol="0">
            <a:spAutoFit/>
          </a:bodyPr>
          <a:lstStyle/>
          <a:p>
            <a:r>
              <a:rPr lang="en-US" sz="9600" dirty="0"/>
              <a:t>Thank You</a:t>
            </a:r>
            <a:endParaRPr lang="en-IN" sz="9600" dirty="0"/>
          </a:p>
        </p:txBody>
      </p:sp>
    </p:spTree>
    <p:extLst>
      <p:ext uri="{BB962C8B-B14F-4D97-AF65-F5344CB8AC3E}">
        <p14:creationId xmlns:p14="http://schemas.microsoft.com/office/powerpoint/2010/main" val="2718230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398</TotalTime>
  <Words>367</Words>
  <Application>Microsoft Office PowerPoint</Application>
  <PresentationFormat>On-screen Show (4:3)</PresentationFormat>
  <Paragraphs>38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Trebuchet MS</vt:lpstr>
      <vt:lpstr>Berlin</vt:lpstr>
      <vt:lpstr>Pragati Engineering College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Pragati engineering college</dc:title>
  <dc:creator>user</dc:creator>
  <cp:lastModifiedBy>Viraj Singamsetti</cp:lastModifiedBy>
  <cp:revision>35</cp:revision>
  <dcterms:created xsi:type="dcterms:W3CDTF">2022-09-02T14:23:06Z</dcterms:created>
  <dcterms:modified xsi:type="dcterms:W3CDTF">2022-09-03T05:59:01Z</dcterms:modified>
</cp:coreProperties>
</file>