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71" r:id="rId16"/>
    <p:sldId id="269" r:id="rId17"/>
    <p:sldId id="301" r:id="rId18"/>
    <p:sldId id="272" r:id="rId19"/>
    <p:sldId id="290" r:id="rId20"/>
    <p:sldId id="270" r:id="rId21"/>
    <p:sldId id="273" r:id="rId22"/>
    <p:sldId id="274" r:id="rId23"/>
    <p:sldId id="275" r:id="rId24"/>
    <p:sldId id="276" r:id="rId25"/>
    <p:sldId id="298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0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B45C23-C867-42CF-9765-462D93C712FE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71"/>
            <p14:sldId id="269"/>
            <p14:sldId id="301"/>
            <p14:sldId id="272"/>
            <p14:sldId id="290"/>
            <p14:sldId id="270"/>
            <p14:sldId id="273"/>
            <p14:sldId id="274"/>
            <p14:sldId id="275"/>
            <p14:sldId id="276"/>
            <p14:sldId id="298"/>
            <p14:sldId id="291"/>
            <p14:sldId id="292"/>
            <p14:sldId id="293"/>
            <p14:sldId id="294"/>
            <p14:sldId id="295"/>
            <p14:sldId id="296"/>
            <p14:sldId id="297"/>
            <p14:sldId id="3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42D66"/>
    <a:srgbClr val="F2F2F2"/>
    <a:srgbClr val="E87A23"/>
    <a:srgbClr val="ED7D31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434" autoAdjust="0"/>
  </p:normalViewPr>
  <p:slideViewPr>
    <p:cSldViewPr>
      <p:cViewPr>
        <p:scale>
          <a:sx n="75" d="100"/>
          <a:sy n="75" d="100"/>
        </p:scale>
        <p:origin x="-150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425D0-3ECE-420E-9130-D13D915528F8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1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1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F2318-E25A-4C0A-9D76-B30B703A9430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1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724BF9-2376-4D8B-A10B-10562EAAE57E}" type="slidenum">
              <a:rPr lang="en-US"/>
              <a:pPr/>
              <a:t>31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ITP_lec1_2010</a:t>
            </a:r>
          </a:p>
        </p:txBody>
      </p:sp>
    </p:spTree>
    <p:extLst>
      <p:ext uri="{BB962C8B-B14F-4D97-AF65-F5344CB8AC3E}">
        <p14:creationId xmlns:p14="http://schemas.microsoft.com/office/powerpoint/2010/main" val="43104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t>7/16/2017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9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7/16/2017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Subject Name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Subject Name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Subject Name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</a:rPr>
              <a:t>SLIIT  - Faculty of Computing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6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mailto:chamari.s@sliit.lk" TargetMode="External"/><Relationship Id="rId3" Type="http://schemas.openxmlformats.org/officeDocument/2006/relationships/hyperlink" Target="mailto:tharani.j@sliit.lk" TargetMode="External"/><Relationship Id="rId7" Type="http://schemas.openxmlformats.org/officeDocument/2006/relationships/hyperlink" Target="mailto:janani.t@sliit.lk" TargetMode="External"/><Relationship Id="rId2" Type="http://schemas.openxmlformats.org/officeDocument/2006/relationships/hyperlink" Target="mailto:geethanjali.w@sliit.lk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-kushnara.s@sliit.lk" TargetMode="External"/><Relationship Id="rId5" Type="http://schemas.openxmlformats.org/officeDocument/2006/relationships/hyperlink" Target="mailto:thilini.y@sliit.lk" TargetMode="External"/><Relationship Id="rId4" Type="http://schemas.openxmlformats.org/officeDocument/2006/relationships/hyperlink" Target="mailto:yashodhya.w@sliit.l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websphere/library/techarticles/0306_perks/perks2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jobProject_Cordinator(2).jpg" TargetMode="External"/><Relationship Id="rId2" Type="http://schemas.openxmlformats.org/officeDocument/2006/relationships/hyperlink" Target="job1_13_6.jpg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 TO ITP</a:t>
            </a:r>
            <a:b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sz="4800" b="1" dirty="0"/>
              <a:t>Lecture 1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3716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ITP – IT 222</a:t>
            </a:r>
            <a:endParaRPr lang="en-US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52600" y="4457700"/>
            <a:ext cx="5562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Sri Lanka Institute of Information Technology</a:t>
            </a:r>
          </a:p>
          <a:p>
            <a:pPr algn="ctr"/>
            <a:r>
              <a:rPr lang="en-US" b="1" dirty="0"/>
              <a:t>B. Sc. Special </a:t>
            </a:r>
            <a:r>
              <a:rPr lang="en-US" b="1" dirty="0" smtClean="0"/>
              <a:t>Honors in </a:t>
            </a:r>
            <a:r>
              <a:rPr lang="en-US" b="1" dirty="0"/>
              <a:t>Information Technology</a:t>
            </a:r>
          </a:p>
          <a:p>
            <a:pPr algn="ctr"/>
            <a:r>
              <a:rPr lang="en-US" b="1" dirty="0"/>
              <a:t>Year 2 – Semester 2</a:t>
            </a:r>
          </a:p>
        </p:txBody>
      </p:sp>
    </p:spTree>
    <p:extLst>
      <p:ext uri="{BB962C8B-B14F-4D97-AF65-F5344CB8AC3E}">
        <p14:creationId xmlns:p14="http://schemas.microsoft.com/office/powerpoint/2010/main" val="2644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Categories of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97062"/>
            <a:ext cx="7886700" cy="4351338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Further in your project you can develop a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Desktop Application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Web-based Application</a:t>
            </a:r>
            <a:endParaRPr 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But not a Web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29200" y="3251200"/>
            <a:ext cx="3962400" cy="29718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Vehicle Management System</a:t>
            </a: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Hotel Management System</a:t>
            </a:r>
          </a:p>
          <a:p>
            <a:pPr marL="469900" lvl="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</a:t>
            </a:r>
            <a:r>
              <a:rPr lang="en-US" kern="0" dirty="0" smtClean="0">
                <a:latin typeface="+mn-lt"/>
              </a:rPr>
              <a:t>Management System</a:t>
            </a: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kern="0" dirty="0" smtClean="0">
                <a:latin typeface="+mn-lt"/>
              </a:rPr>
              <a:t>Hospital Management System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Designing systems (Fashion/Fabric)</a:t>
            </a: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2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b="1" dirty="0" smtClean="0"/>
              <a:t> Select </a:t>
            </a:r>
            <a:r>
              <a:rPr lang="en-US" b="1" dirty="0"/>
              <a:t>a project with the correct scope(size).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scope must not be too small or too large for a 14 week duration.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project must have at least 8 significant business functions.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34350" cy="1082675"/>
          </a:xfrm>
        </p:spPr>
        <p:txBody>
          <a:bodyPr>
            <a:noAutofit/>
          </a:bodyPr>
          <a:lstStyle/>
          <a:p>
            <a:r>
              <a:rPr lang="en-US" sz="4000" b="1" dirty="0"/>
              <a:t>Contribution of the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You must handle your function from “end-to-end”. 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You are in-charge of documenting, designing, coding, testing, integrating, etc. your function.</a:t>
            </a:r>
          </a:p>
          <a:p>
            <a:pPr lvl="1" algn="just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It should not be the case that one member is only writing documents, the other one just doing the ER and the database, another one only designing the user interfaces etc..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sz="6000" b="1" dirty="0" smtClean="0">
                <a:solidFill>
                  <a:schemeClr val="tx1"/>
                </a:solidFill>
              </a:rPr>
              <a:t>Semester Plan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3716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ITP – IT 222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81950" cy="435133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Introduction to Information Technology Project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Introduction to Agile Software </a:t>
            </a:r>
            <a:r>
              <a:rPr lang="en-US" dirty="0" smtClean="0"/>
              <a:t>Development</a:t>
            </a:r>
          </a:p>
          <a:p>
            <a:pPr lv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Project proposal writing , Plagiarism and Referencing</a:t>
            </a:r>
          </a:p>
          <a:p>
            <a:pPr lv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Project Management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User Interface Design </a:t>
            </a:r>
            <a:r>
              <a:rPr lang="en-US" dirty="0" smtClean="0"/>
              <a:t>concepts</a:t>
            </a:r>
          </a:p>
          <a:p>
            <a:pPr lv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Software quality &amp; Testing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Practical Sessions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752600"/>
            <a:ext cx="798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Trello (Agile Project Management Tool)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r>
              <a:rPr lang="en-US" dirty="0" smtClean="0"/>
              <a:t> (Version Control Software)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Unit Testing using JUnit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Introduction to </a:t>
            </a:r>
            <a:r>
              <a:rPr lang="en-US" dirty="0" err="1" smtClean="0"/>
              <a:t>SonarQube</a:t>
            </a:r>
            <a:r>
              <a:rPr lang="en-US" dirty="0" smtClean="0"/>
              <a:t> for code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7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Weekly Plan (Changes May Occur)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726806"/>
              </p:ext>
            </p:extLst>
          </p:nvPr>
        </p:nvGraphicFramePr>
        <p:xfrm>
          <a:off x="228600" y="1371600"/>
          <a:ext cx="8763000" cy="49911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62200"/>
                <a:gridCol w="1600200"/>
                <a:gridCol w="2895600"/>
                <a:gridCol w="1905000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Starting Date of the Week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Week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Evaluations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Deadlines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17-July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Week 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Project Charter submission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Project Charter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47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24-July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Week 2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31-July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Week 3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01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Proposal Discussion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+mn-lt"/>
                        </a:rPr>
                        <a:t>Proposal Document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07-August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Week 4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14-Augustl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Week 5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02 (User interface designing)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21-August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6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02 (User interface designing)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28-August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7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4-Septmber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8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11-Septmber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9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Prototype Presentation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0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18-Septmber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10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Prototype Presentation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25-Septmber</a:t>
                      </a:r>
                      <a:endParaRPr lang="en-US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11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2 - October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12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Practical Exam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9 - October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13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04 (Feedback session)              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Final Document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16 - October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Week 14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04 (Feedback session)              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 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019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Presentation</a:t>
                      </a:r>
                      <a:r>
                        <a:rPr lang="en-US" sz="1400" b="1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The Week After the Final Examinations</a:t>
                      </a: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sz="6000" b="1" dirty="0" smtClean="0">
                <a:solidFill>
                  <a:schemeClr val="tx1"/>
                </a:solidFill>
              </a:rPr>
              <a:t>Assessment Details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3716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ITP – IT 222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are the assessments?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Project Charter (Registration)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Project Proposal 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Proposal Document and </a:t>
            </a:r>
            <a:r>
              <a:rPr lang="en-US" dirty="0" smtClean="0"/>
              <a:t>Discussion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User Interface and Design Evaluation</a:t>
            </a:r>
            <a:endParaRPr lang="en-US" dirty="0"/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Prototype Presentation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Online Examination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Final Document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900" dirty="0"/>
              <a:t>Final Product Demonstration and Viva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900" dirty="0"/>
              <a:t>Teamwork and Project Progress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Assessments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71319"/>
              </p:ext>
            </p:extLst>
          </p:nvPr>
        </p:nvGraphicFramePr>
        <p:xfrm>
          <a:off x="990600" y="1600200"/>
          <a:ext cx="7086600" cy="551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0"/>
                <a:gridCol w="16002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 smtClean="0"/>
                        <a:t>Iteration 01 (Project Proposal and Requirements)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5%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 smtClean="0"/>
                        <a:t>Iteration 02 (User interface &amp; design evaluation)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10%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 smtClean="0"/>
                        <a:t>Prototype Demonstration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20%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Online Examination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 smtClean="0"/>
                        <a:t>30%</a:t>
                      </a:r>
                      <a:endParaRPr lang="en-US" sz="2000" b="0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Iteration 04 (Feedback session)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5%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Final Document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 smtClean="0"/>
                        <a:t>5%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 smtClean="0"/>
                        <a:t>Final Product and Demonstration  and viva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25%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3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b="1" dirty="0" smtClean="0"/>
              <a:t>Agenda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543800" cy="4495800"/>
          </a:xfrm>
        </p:spPr>
        <p:txBody>
          <a:bodyPr/>
          <a:lstStyle/>
          <a:p>
            <a:r>
              <a:rPr lang="en-US" sz="3200" dirty="0" smtClean="0"/>
              <a:t>Introduction to ITP</a:t>
            </a:r>
          </a:p>
          <a:p>
            <a:r>
              <a:rPr lang="en-US" sz="3200" dirty="0" smtClean="0"/>
              <a:t>Semester Plan</a:t>
            </a:r>
          </a:p>
          <a:p>
            <a:r>
              <a:rPr lang="en-US" sz="3200" dirty="0" smtClean="0"/>
              <a:t>Assessment Details</a:t>
            </a:r>
          </a:p>
          <a:p>
            <a:r>
              <a:rPr lang="en-US" sz="3200" dirty="0" smtClean="0"/>
              <a:t>Project Initiation</a:t>
            </a:r>
          </a:p>
          <a:p>
            <a:pPr lvl="1"/>
            <a:r>
              <a:rPr lang="en-US" sz="2800" dirty="0" smtClean="0"/>
              <a:t>Project Charter</a:t>
            </a:r>
          </a:p>
          <a:p>
            <a:pPr lvl="1"/>
            <a:r>
              <a:rPr lang="en-US" sz="2800" dirty="0" smtClean="0"/>
              <a:t>Project Progress Details</a:t>
            </a:r>
          </a:p>
          <a:p>
            <a:r>
              <a:rPr lang="en-US" sz="3200" dirty="0" smtClean="0"/>
              <a:t>Guidelines to Succeed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07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2800" dirty="0"/>
              <a:t>During an evaluation all members must be present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Some evaluations may held </a:t>
            </a:r>
            <a:r>
              <a:rPr lang="en-US" b="1" dirty="0"/>
              <a:t>during the lecture and the tutorial sessions</a:t>
            </a:r>
          </a:p>
          <a:p>
            <a:pPr marL="1320800" lvl="1" indent="-292100" fontAlgn="auto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Most evaluations are group activities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Therefore attending all lectures and the tutorial sessions are important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All the members of the group must attend the same lecture and the tutorial session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98195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In every assessment the contribution of each member is assessed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A “common mark” is not given for the entire project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Thus to pass the unit every member’s  involvement in all project stages and activities are necessary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Steps to start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 fontAlgn="auto"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Form a group (8 Members)</a:t>
            </a:r>
          </a:p>
          <a:p>
            <a:pPr marL="742950" indent="-742950" fontAlgn="auto"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Find a client</a:t>
            </a:r>
          </a:p>
          <a:p>
            <a:pPr marL="742950" indent="-742950" fontAlgn="auto"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Discuss the project with one of the ITP lecturers</a:t>
            </a:r>
          </a:p>
          <a:p>
            <a:pPr marL="742950" indent="-742950" fontAlgn="auto"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Prepare the project charter and get it approved</a:t>
            </a:r>
          </a:p>
          <a:p>
            <a:pPr marL="742950" indent="-742950" fontAlgn="auto"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Submit the approved project charter</a:t>
            </a:r>
          </a:p>
          <a:p>
            <a:pPr marL="1143000" lvl="1" indent="-742950">
              <a:spcBef>
                <a:spcPts val="1200"/>
              </a:spcBef>
              <a:defRPr/>
            </a:pPr>
            <a:r>
              <a:rPr lang="en-US" sz="2600" dirty="0"/>
              <a:t>Deadline will be during </a:t>
            </a:r>
            <a:r>
              <a:rPr lang="en-US" dirty="0"/>
              <a:t>second</a:t>
            </a:r>
            <a:r>
              <a:rPr lang="en-US" sz="2600" dirty="0"/>
              <a:t> week of the semester.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149474"/>
            <a:ext cx="7543800" cy="1752600"/>
          </a:xfrm>
        </p:spPr>
        <p:txBody>
          <a:bodyPr/>
          <a:lstStyle/>
          <a:p>
            <a:pPr>
              <a:defRPr/>
            </a:pPr>
            <a:r>
              <a:rPr lang="en-US" sz="4800" b="1" dirty="0">
                <a:solidFill>
                  <a:schemeClr val="tx1"/>
                </a:solidFill>
              </a:rPr>
              <a:t>Guidelines to Succeed a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3716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ITP – IT 222</a:t>
            </a:r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5" name="Picture 6" descr="j00788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299200" y="3733800"/>
            <a:ext cx="240859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Do Projects Fail?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28675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People begin programming before they understand the problem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 team that begins programming too soon will end up writing good software that solves the wrong problem </a:t>
            </a:r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team has an unrealistic idea about how much work is involved.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From far away, most complex problems seem simple to solve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Teams can commit to impossible deadlines by being overly optimistic and not thinking through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345EBC-60BA-424D-A368-21EB2C0FB51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Do Projects Fail?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8650" y="1828800"/>
            <a:ext cx="8286750" cy="43434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Defects are injected early but discovered late.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team does not have a good sense of the overall state of the project.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Everyone assumes that the testers will catch all of the defects that were injected throughout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345EBC-60BA-424D-A368-21EB2C0FB51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2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pic228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"/>
            <a:ext cx="5829300" cy="600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55BB-987B-48A2-B082-CC8B802F08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How can we make sure that our projects succeed?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828800"/>
            <a:ext cx="8286750" cy="4267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Make sure all decisions are based on openly shared information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Friends and enemies</a:t>
            </a:r>
          </a:p>
          <a:p>
            <a:pPr algn="just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All project documents, schedules, estimates, plans and other work products should be shared with the entire team, stakeholders, users and anyone else in the organization who wants them.</a:t>
            </a:r>
          </a:p>
          <a:p>
            <a:pPr algn="just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Major decisions that are made about the project should be well-supported and explained.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345EBC-60BA-424D-A368-21EB2C0FB51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How can we make sure that our projects succeed?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676400"/>
            <a:ext cx="8286750" cy="46482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Just because a leader/manager has responsibility for a project’s success, it doesn’t mean that he’s more qualified to make decisions than the team members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Introduce software quality from the very beginning of the project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Use good engineering practices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Managers and teams often want to cut important tasks – especially estimation, reviews, requirements gathering and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345EBC-60BA-424D-A368-21EB2C0FB51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Contact ITP Lecturers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302752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000" b="1" dirty="0">
                <a:solidFill>
                  <a:srgbClr val="00B050"/>
                </a:solidFill>
              </a:rPr>
              <a:t>Lecturer-in-Charge - Ms. </a:t>
            </a:r>
            <a:r>
              <a:rPr lang="en-US" sz="3000" b="1" dirty="0" err="1">
                <a:solidFill>
                  <a:srgbClr val="00B050"/>
                </a:solidFill>
              </a:rPr>
              <a:t>Geethanjali</a:t>
            </a:r>
            <a:r>
              <a:rPr lang="en-US" sz="3000" b="1" dirty="0">
                <a:solidFill>
                  <a:srgbClr val="00B050"/>
                </a:solidFill>
              </a:rPr>
              <a:t> </a:t>
            </a:r>
            <a:r>
              <a:rPr lang="en-US" sz="3000" b="1" dirty="0" err="1">
                <a:solidFill>
                  <a:srgbClr val="00B050"/>
                </a:solidFill>
              </a:rPr>
              <a:t>Wimalaratne</a:t>
            </a:r>
            <a:r>
              <a:rPr lang="en-US" sz="3000" b="1" dirty="0">
                <a:solidFill>
                  <a:srgbClr val="00B050"/>
                </a:solidFill>
              </a:rPr>
              <a:t> </a:t>
            </a:r>
            <a:endParaRPr lang="en-US" sz="30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b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Ms. </a:t>
            </a:r>
            <a:r>
              <a:rPr lang="en-US" sz="2400" dirty="0" err="1" smtClean="0"/>
              <a:t>Geethanjali</a:t>
            </a:r>
            <a:r>
              <a:rPr lang="en-US" sz="2400" dirty="0" smtClean="0"/>
              <a:t> </a:t>
            </a:r>
            <a:r>
              <a:rPr lang="en-US" sz="2400" dirty="0" err="1" smtClean="0"/>
              <a:t>Wimalaratne</a:t>
            </a:r>
            <a:r>
              <a:rPr lang="en-US" sz="2400" dirty="0" smtClean="0"/>
              <a:t> (Metro) - </a:t>
            </a:r>
            <a:r>
              <a:rPr lang="en-US" sz="2400" dirty="0" smtClean="0">
                <a:hlinkClick r:id="rId2"/>
              </a:rPr>
              <a:t>geethanjali.w@sliit.lk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Ms. </a:t>
            </a:r>
            <a:r>
              <a:rPr lang="en-US" sz="2400" dirty="0" err="1"/>
              <a:t>Tharani</a:t>
            </a:r>
            <a:r>
              <a:rPr lang="en-US" sz="2400" dirty="0"/>
              <a:t> </a:t>
            </a:r>
            <a:r>
              <a:rPr lang="en-US" sz="2400" dirty="0" err="1" smtClean="0"/>
              <a:t>Jayakodi</a:t>
            </a:r>
            <a:r>
              <a:rPr lang="en-US" sz="2400" dirty="0" smtClean="0"/>
              <a:t> (Metro &amp; </a:t>
            </a:r>
            <a:r>
              <a:rPr lang="en-US" sz="2400" dirty="0" err="1" smtClean="0"/>
              <a:t>Malabe</a:t>
            </a:r>
            <a:r>
              <a:rPr lang="en-US" sz="2400" dirty="0" smtClean="0"/>
              <a:t>) – </a:t>
            </a:r>
            <a:r>
              <a:rPr lang="en-US" sz="2400" dirty="0" smtClean="0">
                <a:hlinkClick r:id="rId3"/>
              </a:rPr>
              <a:t>tharani.j@sliit.lk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Ms. </a:t>
            </a:r>
            <a:r>
              <a:rPr lang="en-US" sz="2400" dirty="0" err="1" smtClean="0"/>
              <a:t>Yashodhya</a:t>
            </a:r>
            <a:r>
              <a:rPr lang="en-US" sz="2400" dirty="0" smtClean="0"/>
              <a:t> </a:t>
            </a:r>
            <a:r>
              <a:rPr lang="en-US" sz="2400" dirty="0" err="1" smtClean="0"/>
              <a:t>Wijesinghe</a:t>
            </a:r>
            <a:r>
              <a:rPr lang="en-US" sz="2400" dirty="0" smtClean="0"/>
              <a:t> (</a:t>
            </a:r>
            <a:r>
              <a:rPr lang="en-US" sz="2400" dirty="0" err="1" smtClean="0"/>
              <a:t>Malabe</a:t>
            </a:r>
            <a:r>
              <a:rPr lang="en-US" sz="2400" dirty="0" smtClean="0"/>
              <a:t>) </a:t>
            </a:r>
            <a:r>
              <a:rPr lang="en-US" sz="2400" dirty="0"/>
              <a:t>– </a:t>
            </a:r>
            <a:r>
              <a:rPr lang="en-US" sz="2400" dirty="0" smtClean="0">
                <a:hlinkClick r:id="rId4"/>
              </a:rPr>
              <a:t>yashodhya.w@sliit.lk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Ms. </a:t>
            </a:r>
            <a:r>
              <a:rPr lang="en-US" sz="2400" dirty="0" err="1" smtClean="0"/>
              <a:t>Thilini</a:t>
            </a:r>
            <a:r>
              <a:rPr lang="en-US" sz="2400" dirty="0" smtClean="0"/>
              <a:t> </a:t>
            </a:r>
            <a:r>
              <a:rPr lang="en-US" sz="2400" dirty="0" err="1" smtClean="0"/>
              <a:t>Yatanwala</a:t>
            </a:r>
            <a:r>
              <a:rPr lang="en-US" sz="2400" dirty="0" smtClean="0"/>
              <a:t> (</a:t>
            </a:r>
            <a:r>
              <a:rPr lang="en-US" sz="2400" dirty="0" err="1" smtClean="0"/>
              <a:t>Malabe</a:t>
            </a:r>
            <a:r>
              <a:rPr lang="en-US" sz="2400" dirty="0" smtClean="0"/>
              <a:t>) – </a:t>
            </a:r>
            <a:r>
              <a:rPr lang="en-US" sz="2400" dirty="0" smtClean="0">
                <a:hlinkClick r:id="rId5"/>
              </a:rPr>
              <a:t>thilini.y@sliit.lk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Ms. </a:t>
            </a:r>
            <a:r>
              <a:rPr lang="en-US" sz="2400" dirty="0" err="1" smtClean="0"/>
              <a:t>Kushnara</a:t>
            </a:r>
            <a:r>
              <a:rPr lang="en-US" sz="2400" dirty="0"/>
              <a:t>  </a:t>
            </a:r>
            <a:r>
              <a:rPr lang="en-US" sz="2400" dirty="0" err="1"/>
              <a:t>Suriyawansa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Malabe</a:t>
            </a:r>
            <a:r>
              <a:rPr lang="en-US" sz="2400" dirty="0" smtClean="0"/>
              <a:t>)</a:t>
            </a:r>
            <a:r>
              <a:rPr lang="en-US" sz="2400" dirty="0" smtClean="0">
                <a:hlinkClick r:id="rId6"/>
              </a:rPr>
              <a:t>- kushnara.s@sliit.lk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/>
              <a:t>Ms. </a:t>
            </a:r>
            <a:r>
              <a:rPr lang="en-US" sz="2400" dirty="0"/>
              <a:t>Janani </a:t>
            </a:r>
            <a:r>
              <a:rPr lang="en-US" sz="2400" dirty="0" err="1"/>
              <a:t>Tharmaseelan</a:t>
            </a:r>
            <a:r>
              <a:rPr lang="en-US" sz="2400" dirty="0"/>
              <a:t> (</a:t>
            </a:r>
            <a:r>
              <a:rPr lang="en-US" sz="2400" dirty="0" err="1"/>
              <a:t>Malabe</a:t>
            </a:r>
            <a:r>
              <a:rPr lang="en-US" sz="2400" dirty="0" smtClean="0"/>
              <a:t>) - </a:t>
            </a:r>
            <a:r>
              <a:rPr lang="en-US" sz="2400" dirty="0" smtClean="0">
                <a:hlinkClick r:id="rId7"/>
              </a:rPr>
              <a:t>janani.t@sliit.lk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sz="2400" dirty="0" smtClean="0"/>
              <a:t>Ms. </a:t>
            </a:r>
            <a:r>
              <a:rPr lang="en-US" sz="2400" dirty="0" err="1" smtClean="0"/>
              <a:t>Chamari</a:t>
            </a:r>
            <a:r>
              <a:rPr lang="en-US" sz="2400" dirty="0" smtClean="0"/>
              <a:t> </a:t>
            </a:r>
            <a:r>
              <a:rPr lang="en-US" sz="2400" dirty="0"/>
              <a:t>Silva </a:t>
            </a:r>
            <a:r>
              <a:rPr lang="en-US" sz="2400" dirty="0" smtClean="0"/>
              <a:t>(</a:t>
            </a:r>
            <a:r>
              <a:rPr lang="en-US" sz="2400" dirty="0" err="1" smtClean="0"/>
              <a:t>Matara</a:t>
            </a:r>
            <a:r>
              <a:rPr lang="en-US" sz="2400" dirty="0" smtClean="0"/>
              <a:t>) -  </a:t>
            </a:r>
            <a:r>
              <a:rPr lang="en-US" sz="2400" dirty="0" smtClean="0">
                <a:hlinkClick r:id="rId8"/>
              </a:rPr>
              <a:t>chamari.s@sliit.lk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en-US" sz="2400" dirty="0" smtClean="0"/>
              <a:t>** </a:t>
            </a:r>
            <a:r>
              <a:rPr lang="en-US" sz="2400" dirty="0" smtClean="0">
                <a:solidFill>
                  <a:srgbClr val="C00000"/>
                </a:solidFill>
              </a:rPr>
              <a:t>Make sure to email the lecturer prior to place an appointment</a:t>
            </a:r>
            <a:r>
              <a:rPr lang="en-US" sz="2400" dirty="0" smtClean="0"/>
              <a:t>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345EBC-60BA-424D-A368-21EB2C0FB51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Name: Information Technology Project (ITP)</a:t>
            </a:r>
          </a:p>
          <a:p>
            <a:r>
              <a:rPr lang="en-US" dirty="0"/>
              <a:t>Course Code: IT222</a:t>
            </a:r>
          </a:p>
          <a:p>
            <a:r>
              <a:rPr lang="en-US" dirty="0"/>
              <a:t>Credit Points: 4</a:t>
            </a:r>
          </a:p>
          <a:p>
            <a:r>
              <a:rPr lang="en-US" dirty="0"/>
              <a:t>Duration: One Semester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</a:t>
            </a:r>
            <a:r>
              <a:rPr lang="en-US" dirty="0" smtClean="0"/>
              <a:t> </a:t>
            </a:r>
            <a:r>
              <a:rPr lang="en-US" b="1" dirty="0"/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8433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0825"/>
            <a:ext cx="7886700" cy="1082675"/>
          </a:xfrm>
        </p:spPr>
        <p:txBody>
          <a:bodyPr>
            <a:normAutofit/>
          </a:bodyPr>
          <a:lstStyle/>
          <a:p>
            <a:r>
              <a:rPr lang="en-US" b="1" dirty="0"/>
              <a:t>Submissions</a:t>
            </a:r>
            <a:endParaRPr lang="en-GB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A345EBC-60BA-424D-A368-21EB2C0FB51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Charter</a:t>
            </a:r>
          </a:p>
          <a:p>
            <a:endParaRPr lang="en-US" sz="9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Weekday  Students</a:t>
            </a:r>
          </a:p>
          <a:p>
            <a:pPr lvl="2"/>
            <a:r>
              <a:rPr lang="en-US" sz="2400" dirty="0" smtClean="0"/>
              <a:t>Metro – At the Tutorial ( on week 1 &amp; 2)</a:t>
            </a:r>
          </a:p>
          <a:p>
            <a:pPr lvl="2"/>
            <a:r>
              <a:rPr lang="en-US" sz="2400" dirty="0" err="1" smtClean="0"/>
              <a:t>Malabe</a:t>
            </a:r>
            <a:r>
              <a:rPr lang="en-US" sz="2400" dirty="0" smtClean="0"/>
              <a:t> -  </a:t>
            </a:r>
            <a:r>
              <a:rPr lang="en-US" sz="2400" dirty="0"/>
              <a:t>At the Tutorial ( on week 1 &amp; 2</a:t>
            </a:r>
            <a:r>
              <a:rPr lang="en-US" sz="2400" dirty="0" smtClean="0"/>
              <a:t>)</a:t>
            </a:r>
          </a:p>
          <a:p>
            <a:pPr marL="685800" lvl="2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Weekend Students</a:t>
            </a:r>
          </a:p>
          <a:p>
            <a:pPr lvl="2"/>
            <a:r>
              <a:rPr lang="en-US" sz="2400" dirty="0" smtClean="0"/>
              <a:t>Metro – </a:t>
            </a:r>
            <a:r>
              <a:rPr lang="en-US" sz="2400" dirty="0"/>
              <a:t>At the Tutorial ( on week 1 &amp; 2)</a:t>
            </a:r>
          </a:p>
          <a:p>
            <a:pPr lvl="2"/>
            <a:r>
              <a:rPr lang="en-GB" sz="2400" dirty="0" err="1" smtClean="0"/>
              <a:t>Malabe</a:t>
            </a:r>
            <a:r>
              <a:rPr lang="en-GB" sz="2400" dirty="0" smtClean="0"/>
              <a:t> - </a:t>
            </a:r>
            <a:r>
              <a:rPr lang="en-US" sz="2400" dirty="0"/>
              <a:t>At the Tutorial ( on week 1 &amp; 2)</a:t>
            </a:r>
          </a:p>
          <a:p>
            <a:pPr lvl="2"/>
            <a:endParaRPr lang="en-GB" dirty="0"/>
          </a:p>
        </p:txBody>
      </p:sp>
      <p:pic>
        <p:nvPicPr>
          <p:cNvPr id="5" name="Picture 4" descr="happy-face-7706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9800" y="609600"/>
            <a:ext cx="152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6762750" cy="160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Any Questions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68B8-DFC0-45CE-990B-9963D1E3CFB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11949864691020941855smiley114.svg.m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2800"/>
            <a:ext cx="2029954" cy="22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1055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dirty="0"/>
              <a:t>IT102, IT200 – Software Technology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dirty="0"/>
              <a:t>IT103 – Database Management Systems I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dirty="0"/>
              <a:t>EC143,EC224 – Data Communications &amp; Computer Networks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AU" dirty="0"/>
              <a:t>IT101 – Introduction to Programming Environments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IT104 </a:t>
            </a:r>
            <a:r>
              <a:rPr lang="en-AU" dirty="0"/>
              <a:t>–</a:t>
            </a:r>
            <a:r>
              <a:rPr lang="en-US" dirty="0"/>
              <a:t> Internet Technology &amp; Applications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IT220 </a:t>
            </a:r>
            <a:r>
              <a:rPr lang="en-AU" dirty="0"/>
              <a:t>– Software Engineering I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dirty="0"/>
              <a:t> Knowledge acquired through one and half years of completing the Associate Diploma Course in Information Technology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 of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5625"/>
            <a:ext cx="8610600" cy="4351338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b="1" dirty="0" smtClean="0"/>
              <a:t>Formal </a:t>
            </a:r>
            <a:endParaRPr lang="en-US" sz="2400" b="1" dirty="0" smtClean="0"/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2 hr Lecture session per week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1 hr Tutorial per week/ Discussions/Presentations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2 hr Lab session per week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1300" dirty="0" smtClean="0"/>
          </a:p>
          <a:p>
            <a:pPr fontAlgn="auto">
              <a:spcBef>
                <a:spcPts val="600"/>
              </a:spcBef>
              <a:spcAft>
                <a:spcPts val="1200"/>
              </a:spcAft>
              <a:defRPr/>
            </a:pPr>
            <a:r>
              <a:rPr lang="en-US" sz="2600" b="1" dirty="0" smtClean="0"/>
              <a:t>Informal</a:t>
            </a:r>
            <a:endParaRPr lang="en-US" sz="2400" b="1" dirty="0" smtClean="0"/>
          </a:p>
          <a:p>
            <a:pPr lvl="1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Group discussions among the group members</a:t>
            </a:r>
          </a:p>
          <a:p>
            <a:pPr lvl="1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Members participating in project related work </a:t>
            </a:r>
          </a:p>
          <a:p>
            <a:pPr lvl="1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Meeting lecturer &amp; supervisor (by appointment)…</a:t>
            </a:r>
            <a:r>
              <a:rPr lang="en-US" dirty="0" smtClean="0">
                <a:solidFill>
                  <a:schemeClr val="accent2"/>
                </a:solidFill>
              </a:rPr>
              <a:t>Team Leader should communicate</a:t>
            </a:r>
          </a:p>
          <a:p>
            <a:pPr lvl="1" fontAlgn="auto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Meeting your client (by appointment)</a:t>
            </a:r>
          </a:p>
        </p:txBody>
      </p:sp>
    </p:spTree>
    <p:extLst>
      <p:ext uri="{BB962C8B-B14F-4D97-AF65-F5344CB8AC3E}">
        <p14:creationId xmlns:p14="http://schemas.microsoft.com/office/powerpoint/2010/main" val="8968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sz="2400" b="1" dirty="0"/>
              <a:t>Resources and Materials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/>
              <a:t>All the unit resources and materials will be delivered using the </a:t>
            </a:r>
            <a:r>
              <a:rPr lang="en-US" sz="2200" dirty="0" err="1"/>
              <a:t>courseweb</a:t>
            </a:r>
            <a:r>
              <a:rPr lang="en-US" sz="2200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/>
              <a:t>Every student must obtain access to the new </a:t>
            </a:r>
            <a:r>
              <a:rPr lang="en-US" sz="2200" dirty="0" err="1"/>
              <a:t>courseweb</a:t>
            </a:r>
            <a:r>
              <a:rPr lang="en-US" sz="2200" dirty="0"/>
              <a:t> and enroll to the ITP unit. </a:t>
            </a:r>
          </a:p>
          <a:p>
            <a:pPr>
              <a:lnSpc>
                <a:spcPct val="70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400" b="1" dirty="0"/>
              <a:t>Notices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/>
              <a:t>All notices will be published on the </a:t>
            </a:r>
            <a:r>
              <a:rPr lang="en-US" sz="2200" dirty="0" err="1"/>
              <a:t>courseweb</a:t>
            </a:r>
            <a:r>
              <a:rPr lang="en-US" sz="2200" dirty="0"/>
              <a:t> unit page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200" dirty="0"/>
              <a:t>Check the unit page regularly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 of ITP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600" b="1" dirty="0"/>
              <a:t>What is ITP?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 important piece of work in your degree program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Involves students in developing, managing and achieving the objectives of an </a:t>
            </a:r>
            <a:r>
              <a:rPr lang="en-US" i="1" dirty="0"/>
              <a:t>ICT</a:t>
            </a:r>
            <a:r>
              <a:rPr lang="en-US" dirty="0"/>
              <a:t> </a:t>
            </a:r>
            <a:r>
              <a:rPr lang="en-US" i="1" dirty="0"/>
              <a:t>project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cs typeface="Arial" pitchFamily="34" charset="0"/>
              </a:rPr>
              <a:t>A major independent project activity which involves the </a:t>
            </a:r>
            <a:r>
              <a:rPr lang="en-US" b="1" dirty="0">
                <a:cs typeface="Arial" pitchFamily="34" charset="0"/>
              </a:rPr>
              <a:t>defining of the project objectives</a:t>
            </a:r>
            <a:r>
              <a:rPr lang="en-US" dirty="0">
                <a:cs typeface="Arial" pitchFamily="34" charset="0"/>
              </a:rPr>
              <a:t>, the preparation of a </a:t>
            </a:r>
            <a:r>
              <a:rPr lang="en-US" dirty="0">
                <a:cs typeface="Arial" pitchFamily="34" charset="0"/>
                <a:hlinkClick r:id="rId2"/>
              </a:rPr>
              <a:t>project </a:t>
            </a:r>
            <a:r>
              <a:rPr lang="en-US" dirty="0">
                <a:cs typeface="Arial" pitchFamily="34" charset="0"/>
              </a:rPr>
              <a:t>documents and showing the various stages of completion of project and develop the product.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ITP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05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Why do you need ITP?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Provides an opportunity to demonstrate your knowledge &amp; skills in a practical ICT application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benchmark of your ability to solve an industry problem using ICT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Improve team work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Develop various skills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Become outstanding graduate </a:t>
            </a:r>
            <a:r>
              <a:rPr lang="en-US" dirty="0">
                <a:hlinkClick r:id="rId2" action="ppaction://hlinkfile"/>
              </a:rPr>
              <a:t>*</a:t>
            </a:r>
            <a:r>
              <a:rPr lang="en-US" dirty="0">
                <a:hlinkClick r:id="rId3" action="ppaction://hlinkfile"/>
              </a:rPr>
              <a:t>*</a:t>
            </a:r>
            <a:endParaRPr lang="en-US" dirty="0"/>
          </a:p>
          <a:p>
            <a:pPr lvl="2">
              <a:buNone/>
            </a:pPr>
            <a:r>
              <a:rPr lang="en-US" dirty="0"/>
              <a:t>                      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Categories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/>
              <a:t>Industry Based Projects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These projects must have a real client.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If necessary we can issue a formal letter to the client companies.</a:t>
            </a:r>
          </a:p>
          <a:p>
            <a:pPr marL="342900" lvl="1" indent="-34290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b="1" dirty="0"/>
              <a:t>Projects aligned with competitions</a:t>
            </a:r>
          </a:p>
          <a:p>
            <a:pPr marL="800100" lvl="3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Example : Microsoft Imagine Cup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C5C82534-F570-47D0-B68B-77FF3196E0DA}" vid="{CA49051E-35FD-4162-BB75-12F1D25530D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115</TotalTime>
  <Words>1372</Words>
  <Application>Microsoft Office PowerPoint</Application>
  <PresentationFormat>On-screen Show (4:3)</PresentationFormat>
  <Paragraphs>278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Custom Design</vt:lpstr>
      <vt:lpstr>1_Office Theme</vt:lpstr>
      <vt:lpstr>INTRODUCTION TO ITP </vt:lpstr>
      <vt:lpstr>Agenda</vt:lpstr>
      <vt:lpstr>Course Identification</vt:lpstr>
      <vt:lpstr>Pre-requisites</vt:lpstr>
      <vt:lpstr>Mode of Delivery</vt:lpstr>
      <vt:lpstr>Mode of Delivery</vt:lpstr>
      <vt:lpstr>Objectives of ITP</vt:lpstr>
      <vt:lpstr>Objectives of ITP</vt:lpstr>
      <vt:lpstr>Categories of Projects</vt:lpstr>
      <vt:lpstr>Categories of Projects</vt:lpstr>
      <vt:lpstr>Project Scope</vt:lpstr>
      <vt:lpstr>Contribution of the Team Members</vt:lpstr>
      <vt:lpstr>PowerPoint Presentation</vt:lpstr>
      <vt:lpstr>Lectures</vt:lpstr>
      <vt:lpstr>Practical Sessions</vt:lpstr>
      <vt:lpstr>Weekly Plan (Changes May Occur)</vt:lpstr>
      <vt:lpstr>PowerPoint Presentation</vt:lpstr>
      <vt:lpstr>What are the assessments?</vt:lpstr>
      <vt:lpstr>Assessments</vt:lpstr>
      <vt:lpstr>Assessments</vt:lpstr>
      <vt:lpstr>Assessments</vt:lpstr>
      <vt:lpstr>Steps to start the Project</vt:lpstr>
      <vt:lpstr>PowerPoint Presentation</vt:lpstr>
      <vt:lpstr>Why Do Projects Fail?</vt:lpstr>
      <vt:lpstr>Why Do Projects Fail?</vt:lpstr>
      <vt:lpstr>PowerPoint Presentation</vt:lpstr>
      <vt:lpstr>How can we make sure that our projects succeed?</vt:lpstr>
      <vt:lpstr>How can we make sure that our projects succeed?</vt:lpstr>
      <vt:lpstr>Contact ITP Lecturers</vt:lpstr>
      <vt:lpstr>Submissions</vt:lpstr>
      <vt:lpstr>Any Questions 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JND</cp:lastModifiedBy>
  <cp:revision>20</cp:revision>
  <dcterms:created xsi:type="dcterms:W3CDTF">2017-06-04T15:05:52Z</dcterms:created>
  <dcterms:modified xsi:type="dcterms:W3CDTF">2017-07-16T16:46:27Z</dcterms:modified>
</cp:coreProperties>
</file>