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81" r:id="rId39"/>
    <p:sldId id="28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aj More" userId="b32dd1aecdff7365" providerId="LiveId" clId="{DC48F4D8-F869-4B78-8DFC-AACFCB6AFDFF}"/>
    <pc:docChg chg="modSld">
      <pc:chgData name="Viraj More" userId="b32dd1aecdff7365" providerId="LiveId" clId="{DC48F4D8-F869-4B78-8DFC-AACFCB6AFDFF}" dt="2023-08-30T03:55:56.343" v="0" actId="20577"/>
      <pc:docMkLst>
        <pc:docMk/>
      </pc:docMkLst>
      <pc:sldChg chg="modSp mod">
        <pc:chgData name="Viraj More" userId="b32dd1aecdff7365" providerId="LiveId" clId="{DC48F4D8-F869-4B78-8DFC-AACFCB6AFDFF}" dt="2023-08-30T03:55:56.343" v="0" actId="20577"/>
        <pc:sldMkLst>
          <pc:docMk/>
          <pc:sldMk cId="4043737824" sldId="257"/>
        </pc:sldMkLst>
        <pc:spChg chg="mod">
          <ac:chgData name="Viraj More" userId="b32dd1aecdff7365" providerId="LiveId" clId="{DC48F4D8-F869-4B78-8DFC-AACFCB6AFDFF}" dt="2023-08-30T03:55:56.343" v="0" actId="20577"/>
          <ac:spMkLst>
            <pc:docMk/>
            <pc:sldMk cId="4043737824" sldId="257"/>
            <ac:spMk id="2" creationId="{78FD68DA-43BA-4508-8DE2-BA9BB7B2FA5B}"/>
          </ac:spMkLst>
        </pc:spChg>
      </pc:sldChg>
    </pc:docChg>
  </pc:docChgLst>
  <pc:docChgLst>
    <pc:chgData name="Viraj More" userId="b32dd1aecdff7365" providerId="LiveId" clId="{3CBD0A21-F8A0-46D7-8F5C-8470806226CF}"/>
    <pc:docChg chg="undo custSel modSld">
      <pc:chgData name="Viraj More" userId="b32dd1aecdff7365" providerId="LiveId" clId="{3CBD0A21-F8A0-46D7-8F5C-8470806226CF}" dt="2023-08-28T10:18:22.713" v="570" actId="27636"/>
      <pc:docMkLst>
        <pc:docMk/>
      </pc:docMkLst>
      <pc:sldChg chg="addSp delSp modSp mod">
        <pc:chgData name="Viraj More" userId="b32dd1aecdff7365" providerId="LiveId" clId="{3CBD0A21-F8A0-46D7-8F5C-8470806226CF}" dt="2023-08-28T10:18:22.713" v="570" actId="27636"/>
        <pc:sldMkLst>
          <pc:docMk/>
          <pc:sldMk cId="4043737824" sldId="257"/>
        </pc:sldMkLst>
        <pc:spChg chg="mod">
          <ac:chgData name="Viraj More" userId="b32dd1aecdff7365" providerId="LiveId" clId="{3CBD0A21-F8A0-46D7-8F5C-8470806226CF}" dt="2023-08-28T10:17:41.445" v="559" actId="255"/>
          <ac:spMkLst>
            <pc:docMk/>
            <pc:sldMk cId="4043737824" sldId="257"/>
            <ac:spMk id="2" creationId="{78FD68DA-43BA-4508-8DE2-BA9BB7B2FA5B}"/>
          </ac:spMkLst>
        </pc:spChg>
        <pc:spChg chg="mod">
          <ac:chgData name="Viraj More" userId="b32dd1aecdff7365" providerId="LiveId" clId="{3CBD0A21-F8A0-46D7-8F5C-8470806226CF}" dt="2023-08-28T10:18:22.713" v="570" actId="27636"/>
          <ac:spMkLst>
            <pc:docMk/>
            <pc:sldMk cId="4043737824" sldId="257"/>
            <ac:spMk id="3" creationId="{A8E9CFF2-3777-4FF4-A759-8491175B0B7C}"/>
          </ac:spMkLst>
        </pc:spChg>
        <pc:spChg chg="mod">
          <ac:chgData name="Viraj More" userId="b32dd1aecdff7365" providerId="LiveId" clId="{3CBD0A21-F8A0-46D7-8F5C-8470806226CF}" dt="2023-08-26T15:35:14.906" v="438" actId="20577"/>
          <ac:spMkLst>
            <pc:docMk/>
            <pc:sldMk cId="4043737824" sldId="257"/>
            <ac:spMk id="4" creationId="{E6F26841-80C7-1606-A55C-832B45B7C6C3}"/>
          </ac:spMkLst>
        </pc:spChg>
        <pc:picChg chg="add del">
          <ac:chgData name="Viraj More" userId="b32dd1aecdff7365" providerId="LiveId" clId="{3CBD0A21-F8A0-46D7-8F5C-8470806226CF}" dt="2023-08-26T14:43:26.070" v="32" actId="21"/>
          <ac:picMkLst>
            <pc:docMk/>
            <pc:sldMk cId="4043737824" sldId="257"/>
            <ac:picMk id="5" creationId="{282CF6DD-7FE8-4063-9551-1B7BBCE92ABE}"/>
          </ac:picMkLst>
        </pc:picChg>
        <pc:picChg chg="del mod">
          <ac:chgData name="Viraj More" userId="b32dd1aecdff7365" providerId="LiveId" clId="{3CBD0A21-F8A0-46D7-8F5C-8470806226CF}" dt="2023-08-26T14:10:03.691" v="1" actId="21"/>
          <ac:picMkLst>
            <pc:docMk/>
            <pc:sldMk cId="4043737824" sldId="257"/>
            <ac:picMk id="6" creationId="{6CC1919C-E0E4-3F99-9143-2617A3B2B671}"/>
          </ac:picMkLst>
        </pc:picChg>
        <pc:picChg chg="del">
          <ac:chgData name="Viraj More" userId="b32dd1aecdff7365" providerId="LiveId" clId="{3CBD0A21-F8A0-46D7-8F5C-8470806226CF}" dt="2023-08-26T14:10:08.618" v="2" actId="21"/>
          <ac:picMkLst>
            <pc:docMk/>
            <pc:sldMk cId="4043737824" sldId="257"/>
            <ac:picMk id="7" creationId="{BBD82E59-9FF6-3865-569C-92297949DDD6}"/>
          </ac:picMkLst>
        </pc:picChg>
        <pc:picChg chg="add mod">
          <ac:chgData name="Viraj More" userId="b32dd1aecdff7365" providerId="LiveId" clId="{3CBD0A21-F8A0-46D7-8F5C-8470806226CF}" dt="2023-08-26T15:36:37.612" v="471" actId="14100"/>
          <ac:picMkLst>
            <pc:docMk/>
            <pc:sldMk cId="4043737824" sldId="257"/>
            <ac:picMk id="9" creationId="{E2BF6C5C-1D93-B551-3879-C1256C06C7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13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58097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0553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99226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40639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9917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20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66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74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187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654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06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124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934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353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16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8/30/2023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407104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 TargetMode="External"/><Relationship Id="rId3" Type="http://schemas.openxmlformats.org/officeDocument/2006/relationships/hyperlink" Target="http://www.ijcstjournal.org/volume-7/issue-1/IJCST-V7I1P4.pdf/" TargetMode="External"/><Relationship Id="rId7" Type="http://schemas.openxmlformats.org/officeDocument/2006/relationships/hyperlink" Target="https://jwt.io/introduction/" TargetMode="External"/><Relationship Id="rId2" Type="http://schemas.openxmlformats.org/officeDocument/2006/relationships/hyperlink" Target="https://docs.spring.io/spring-boot/docs" TargetMode="External"/><Relationship Id="rId1" Type="http://schemas.openxmlformats.org/officeDocument/2006/relationships/slideLayout" Target="../slideLayouts/slideLayout2.xml"/><Relationship Id="rId6" Type="http://schemas.openxmlformats.org/officeDocument/2006/relationships/hyperlink" Target="https://javaee.github.io/javaee-spec/javadocs/" TargetMode="External"/><Relationship Id="rId5" Type="http://schemas.openxmlformats.org/officeDocument/2006/relationships/hyperlink" Target="https://reactjs.org/docs" TargetMode="External"/><Relationship Id="rId4" Type="http://schemas.openxmlformats.org/officeDocument/2006/relationships/hyperlink" Target="https://bootstrapmade.com/mentor-free-education-bootstrap-the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446245" y="2027261"/>
            <a:ext cx="9330612" cy="2750012"/>
          </a:xfrm>
        </p:spPr>
        <p:txBody>
          <a:bodyPr>
            <a:noAutofit/>
          </a:bodyPr>
          <a:lstStyle/>
          <a:p>
            <a:pPr algn="ctr">
              <a:lnSpc>
                <a:spcPct val="107000"/>
              </a:lnSpc>
              <a:spcAft>
                <a:spcPts val="800"/>
              </a:spcAft>
            </a:pPr>
            <a:br>
              <a:rPr lang="en-US" sz="3200" b="1" dirty="0"/>
            </a:br>
            <a:br>
              <a:rPr lang="en-US" sz="3200" b="1" dirty="0"/>
            </a:br>
            <a:r>
              <a:rPr lang="en-US" sz="1600"/>
              <a:t>	</a:t>
            </a:r>
            <a:br>
              <a:rPr lang="en-US" sz="3200" b="1" dirty="0"/>
            </a:br>
            <a:r>
              <a:rPr lang="en-US" sz="3200" b="1" dirty="0" err="1"/>
              <a:t>BitCode</a:t>
            </a:r>
            <a:r>
              <a:rPr lang="en-US" sz="3200" b="1" dirty="0"/>
              <a:t> Tutorials</a:t>
            </a:r>
            <a:br>
              <a:rPr lang="en-US" sz="3200" b="1" dirty="0"/>
            </a:b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An Online Learning Platform for New Programmers</a:t>
            </a:r>
            <a:b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br>
            <a:br>
              <a:rPr lang="en-IN" sz="1600" kern="100" dirty="0">
                <a:effectLst/>
                <a:latin typeface="Calibri Light" panose="020F0302020204030204" pitchFamily="34" charset="0"/>
                <a:ea typeface="Calibri" panose="020F0502020204030204" pitchFamily="34" charset="0"/>
                <a:cs typeface="Times New Roman" panose="02020603050405020304" pitchFamily="18" charset="0"/>
              </a:rPr>
            </a:br>
            <a:r>
              <a:rPr lang="en-IN" sz="1600" kern="100" dirty="0">
                <a:effectLst/>
                <a:latin typeface="Calibri Light" panose="020F0302020204030204" pitchFamily="34" charset="0"/>
                <a:ea typeface="Calibri" panose="020F0502020204030204" pitchFamily="34" charset="0"/>
                <a:cs typeface="Times New Roman" panose="02020603050405020304" pitchFamily="18" charset="0"/>
              </a:rPr>
              <a:t>SUBMITTED IN PARTIAL FULFILLMENT OF</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kern="100" dirty="0">
                <a:effectLst/>
                <a:latin typeface="Calibri Light" panose="020F0302020204030204" pitchFamily="34" charset="0"/>
                <a:ea typeface="Calibri" panose="020F0502020204030204" pitchFamily="34" charset="0"/>
                <a:cs typeface="Times New Roman" panose="02020603050405020304" pitchFamily="18" charset="0"/>
              </a:rPr>
              <a:t>DIPLOMA IN ADVANCED COMPUTING (PG-DAC)</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kern="100" dirty="0">
                <a:effectLst/>
                <a:latin typeface="Calibri Light" panose="020F0302020204030204" pitchFamily="34" charset="0"/>
                <a:ea typeface="Calibri" panose="020F0502020204030204" pitchFamily="34" charset="0"/>
                <a:cs typeface="Times New Roman" panose="02020603050405020304" pitchFamily="18" charset="0"/>
              </a:rPr>
              <a:t>UNDER THE GUIDANCE Of</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Mr. Jitesh </a:t>
            </a:r>
            <a:r>
              <a:rPr lang="en-IN" sz="1800" kern="100" dirty="0" err="1">
                <a:effectLst/>
                <a:latin typeface="Calibri Light" panose="020F0302020204030204" pitchFamily="34" charset="0"/>
                <a:ea typeface="Calibri" panose="020F0502020204030204" pitchFamily="34" charset="0"/>
                <a:cs typeface="Times New Roman" panose="02020603050405020304" pitchFamily="18" charset="0"/>
              </a:rPr>
              <a:t>Bafna</a:t>
            </a:r>
            <a:b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br>
            <a:b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b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Presented By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517642" y="4030821"/>
            <a:ext cx="8303369" cy="1641571"/>
          </a:xfrm>
        </p:spPr>
        <p:txBody>
          <a:bodyPr>
            <a:normAutofit fontScale="92500" lnSpcReduction="10000"/>
          </a:bodyPr>
          <a:lstStyle/>
          <a:p>
            <a:r>
              <a:rPr lang="en-US" sz="1600" dirty="0">
                <a:solidFill>
                  <a:schemeClr val="tx1">
                    <a:lumMod val="85000"/>
                    <a:lumOff val="15000"/>
                  </a:schemeClr>
                </a:solidFill>
              </a:rPr>
              <a:t>Viraj More                                    230340120121</a:t>
            </a:r>
          </a:p>
          <a:p>
            <a:r>
              <a:rPr lang="en-US" sz="1600" dirty="0">
                <a:solidFill>
                  <a:schemeClr val="tx1">
                    <a:lumMod val="85000"/>
                    <a:lumOff val="15000"/>
                  </a:schemeClr>
                </a:solidFill>
              </a:rPr>
              <a:t>Sangram </a:t>
            </a:r>
            <a:r>
              <a:rPr lang="en-US" sz="1600" dirty="0" err="1">
                <a:solidFill>
                  <a:schemeClr val="tx1">
                    <a:lumMod val="85000"/>
                    <a:lumOff val="15000"/>
                  </a:schemeClr>
                </a:solidFill>
              </a:rPr>
              <a:t>Nipane</a:t>
            </a:r>
            <a:r>
              <a:rPr lang="en-US" sz="1600" dirty="0">
                <a:solidFill>
                  <a:schemeClr val="tx1">
                    <a:lumMod val="85000"/>
                    <a:lumOff val="15000"/>
                  </a:schemeClr>
                </a:solidFill>
              </a:rPr>
              <a:t>                        230340120132</a:t>
            </a:r>
          </a:p>
          <a:p>
            <a:r>
              <a:rPr lang="en-US" sz="1600" dirty="0">
                <a:solidFill>
                  <a:schemeClr val="tx1">
                    <a:lumMod val="85000"/>
                    <a:lumOff val="15000"/>
                  </a:schemeClr>
                </a:solidFill>
              </a:rPr>
              <a:t>Aditya Mane				 230340120107</a:t>
            </a:r>
          </a:p>
          <a:p>
            <a:r>
              <a:rPr lang="en-US" sz="1600" dirty="0">
                <a:solidFill>
                  <a:schemeClr val="tx1">
                    <a:lumMod val="85000"/>
                    <a:lumOff val="15000"/>
                  </a:schemeClr>
                </a:solidFill>
              </a:rPr>
              <a:t>Suraj Sawant                               230340120209</a:t>
            </a:r>
          </a:p>
          <a:p>
            <a:r>
              <a:rPr lang="en-US" sz="1600" dirty="0">
                <a:solidFill>
                  <a:schemeClr val="tx1">
                    <a:lumMod val="85000"/>
                    <a:lumOff val="15000"/>
                  </a:schemeClr>
                </a:solidFill>
              </a:rPr>
              <a:t>Sahil Patil                                     230340120180</a:t>
            </a:r>
          </a:p>
          <a:p>
            <a:endParaRPr lang="en-US" sz="1600" dirty="0">
              <a:solidFill>
                <a:schemeClr val="tx1">
                  <a:lumMod val="85000"/>
                  <a:lumOff val="15000"/>
                </a:schemeClr>
              </a:solidFill>
            </a:endParaRPr>
          </a:p>
          <a:p>
            <a:endParaRPr lang="en-US" sz="1600" dirty="0">
              <a:solidFill>
                <a:schemeClr val="tx1">
                  <a:lumMod val="85000"/>
                  <a:lumOff val="15000"/>
                </a:schemeClr>
              </a:solidFill>
            </a:endParaRPr>
          </a:p>
          <a:p>
            <a:endParaRPr lang="en-US" sz="2400" dirty="0">
              <a:solidFill>
                <a:schemeClr val="tx1">
                  <a:lumMod val="85000"/>
                  <a:lumOff val="15000"/>
                </a:schemeClr>
              </a:solidFill>
            </a:endParaRPr>
          </a:p>
        </p:txBody>
      </p:sp>
      <p:sp>
        <p:nvSpPr>
          <p:cNvPr id="4" name="TextBox 3">
            <a:extLst>
              <a:ext uri="{FF2B5EF4-FFF2-40B4-BE49-F238E27FC236}">
                <a16:creationId xmlns:a16="http://schemas.microsoft.com/office/drawing/2014/main" id="{E6F26841-80C7-1606-A55C-832B45B7C6C3}"/>
              </a:ext>
            </a:extLst>
          </p:cNvPr>
          <p:cNvSpPr txBox="1"/>
          <p:nvPr/>
        </p:nvSpPr>
        <p:spPr>
          <a:xfrm>
            <a:off x="5486349" y="5947003"/>
            <a:ext cx="1975751" cy="646331"/>
          </a:xfrm>
          <a:prstGeom prst="rect">
            <a:avLst/>
          </a:prstGeom>
          <a:noFill/>
        </p:spPr>
        <p:txBody>
          <a:bodyPr wrap="square" rtlCol="0">
            <a:spAutoFit/>
          </a:bodyPr>
          <a:lstStyle/>
          <a:p>
            <a:r>
              <a:rPr lang="en-US" sz="1800" dirty="0">
                <a:solidFill>
                  <a:schemeClr val="tx1">
                    <a:lumMod val="85000"/>
                    <a:lumOff val="15000"/>
                  </a:schemeClr>
                </a:solidFill>
              </a:rPr>
              <a:t>Group No </a:t>
            </a:r>
            <a:r>
              <a:rPr lang="en-US" dirty="0">
                <a:solidFill>
                  <a:schemeClr val="tx1">
                    <a:lumMod val="85000"/>
                    <a:lumOff val="15000"/>
                  </a:schemeClr>
                </a:solidFill>
              </a:rPr>
              <a:t>3</a:t>
            </a:r>
            <a:endParaRPr lang="en-US" sz="1800" dirty="0">
              <a:solidFill>
                <a:schemeClr val="tx1">
                  <a:lumMod val="85000"/>
                  <a:lumOff val="15000"/>
                </a:schemeClr>
              </a:solidFill>
            </a:endParaRPr>
          </a:p>
          <a:p>
            <a:endParaRPr lang="en-IN" dirty="0"/>
          </a:p>
        </p:txBody>
      </p:sp>
      <p:pic>
        <p:nvPicPr>
          <p:cNvPr id="9" name="Picture 8">
            <a:extLst>
              <a:ext uri="{FF2B5EF4-FFF2-40B4-BE49-F238E27FC236}">
                <a16:creationId xmlns:a16="http://schemas.microsoft.com/office/drawing/2014/main" id="{E2BF6C5C-1D93-B551-3879-C1256C06C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820" y="286431"/>
            <a:ext cx="1995876" cy="84571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56ABB-8572-0D8F-C83A-F82A7C6D3803}"/>
              </a:ext>
            </a:extLst>
          </p:cNvPr>
          <p:cNvSpPr>
            <a:spLocks noGrp="1"/>
          </p:cNvSpPr>
          <p:nvPr>
            <p:ph idx="1"/>
          </p:nvPr>
        </p:nvSpPr>
        <p:spPr/>
        <p:txBody>
          <a:bodyPr>
            <a:normAutofit/>
          </a:bodyPr>
          <a:lstStyle/>
          <a:p>
            <a:pPr marR="106680">
              <a:tabLst>
                <a:tab pos="180340" algn="l"/>
              </a:tabLst>
            </a:pPr>
            <a:r>
              <a:rPr lang="en-US" sz="2000" u="sng" dirty="0">
                <a:effectLst/>
                <a:latin typeface="Times New Roman" panose="02020603050405020304" pitchFamily="18" charset="0"/>
                <a:ea typeface="Times New Roman" panose="02020603050405020304" pitchFamily="18" charset="0"/>
              </a:rPr>
              <a:t>Hardware</a:t>
            </a:r>
            <a:r>
              <a:rPr lang="en-US" sz="2000" u="sng" spc="-20"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Interfaces:</a:t>
            </a:r>
            <a:endParaRPr lang="en-IN" sz="2000" dirty="0">
              <a:effectLst/>
              <a:latin typeface="Times New Roman" panose="02020603050405020304" pitchFamily="18" charset="0"/>
              <a:ea typeface="Times New Roman" panose="02020603050405020304" pitchFamily="18" charset="0"/>
            </a:endParaRPr>
          </a:p>
          <a:p>
            <a:pPr marL="1143000" marR="106680" lvl="2" indent="-228600">
              <a:spcBef>
                <a:spcPts val="715"/>
              </a:spcBef>
              <a:spcAft>
                <a:spcPts val="0"/>
              </a:spcAft>
              <a:buSzPts val="1200"/>
              <a:buFont typeface="Symbol" panose="05050102010706020507" pitchFamily="18" charset="2"/>
              <a:buChar char=""/>
              <a:tabLst>
                <a:tab pos="18034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No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extra</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hardware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interfaces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are</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needed.</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1143000" marR="106680" lvl="2" indent="-228600">
              <a:spcBef>
                <a:spcPts val="670"/>
              </a:spcBef>
              <a:spcAft>
                <a:spcPts val="0"/>
              </a:spcAft>
              <a:buSzPts val="1200"/>
              <a:buFont typeface="Symbol" panose="05050102010706020507" pitchFamily="18" charset="2"/>
              <a:buChar char=""/>
              <a:tabLst>
                <a:tab pos="18034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will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use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standard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hardware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data</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communication</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resources.</a:t>
            </a:r>
            <a:endParaRPr lang="en-IN" sz="2000" dirty="0">
              <a:latin typeface="Times New Roman" panose="02020603050405020304" pitchFamily="18" charset="0"/>
              <a:ea typeface="Symbol" panose="05050102010706020507" pitchFamily="18" charset="2"/>
              <a:cs typeface="Symbol" panose="05050102010706020507" pitchFamily="18" charset="2"/>
            </a:endParaRPr>
          </a:p>
          <a:p>
            <a:pPr marL="1143000" marR="106680" lvl="2" indent="-228600">
              <a:spcBef>
                <a:spcPts val="670"/>
              </a:spcBef>
              <a:spcAft>
                <a:spcPts val="0"/>
              </a:spcAft>
              <a:buSzPts val="1200"/>
              <a:buFont typeface="Symbol" panose="05050102010706020507" pitchFamily="18" charset="2"/>
              <a:buChar char=""/>
              <a:tabLst>
                <a:tab pos="180340" algn="l"/>
              </a:tabLst>
            </a:pPr>
            <a:r>
              <a:rPr lang="en-US" sz="2000" dirty="0">
                <a:effectLst/>
                <a:latin typeface="Times New Roman" panose="02020603050405020304" pitchFamily="18" charset="0"/>
                <a:ea typeface="Times New Roman" panose="02020603050405020304" pitchFamily="18" charset="0"/>
              </a:rPr>
              <a:t>This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includes,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but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limited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general</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network</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connection</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8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server/hosting</a:t>
            </a:r>
            <a:r>
              <a:rPr lang="en-US" sz="2000" dirty="0">
                <a:effectLst/>
                <a:latin typeface="Times New Roman" panose="02020603050405020304" pitchFamily="18" charset="0"/>
                <a:ea typeface="Times New Roman" panose="02020603050405020304" pitchFamily="18" charset="0"/>
              </a:rPr>
              <a:t> site,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network</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server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network</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management</a:t>
            </a:r>
            <a:r>
              <a:rPr lang="en-US" sz="2000" spc="-10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tools.</a:t>
            </a:r>
            <a:endParaRPr lang="en-IN" sz="2000" dirty="0"/>
          </a:p>
        </p:txBody>
      </p:sp>
    </p:spTree>
    <p:extLst>
      <p:ext uri="{BB962C8B-B14F-4D97-AF65-F5344CB8AC3E}">
        <p14:creationId xmlns:p14="http://schemas.microsoft.com/office/powerpoint/2010/main" val="406619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C12BA-9C21-9F64-03AC-736A82C11696}"/>
              </a:ext>
            </a:extLst>
          </p:cNvPr>
          <p:cNvSpPr>
            <a:spLocks noGrp="1"/>
          </p:cNvSpPr>
          <p:nvPr>
            <p:ph idx="1"/>
          </p:nvPr>
        </p:nvSpPr>
        <p:spPr>
          <a:xfrm>
            <a:off x="2257063" y="682907"/>
            <a:ext cx="9699585" cy="5856790"/>
          </a:xfrm>
        </p:spPr>
        <p:txBody>
          <a:bodyPr>
            <a:normAutofit/>
          </a:bodyPr>
          <a:lstStyle/>
          <a:p>
            <a:pPr marL="0" marR="106680" indent="0">
              <a:lnSpc>
                <a:spcPct val="138000"/>
              </a:lnSpc>
              <a:spcBef>
                <a:spcPts val="725"/>
              </a:spcBef>
              <a:spcAft>
                <a:spcPts val="0"/>
              </a:spcAft>
              <a:buNone/>
              <a:tabLst>
                <a:tab pos="180340" algn="l"/>
              </a:tabLst>
            </a:pPr>
            <a:r>
              <a:rPr lang="en-US" sz="2000" b="1" u="sng" dirty="0">
                <a:effectLst/>
                <a:latin typeface="Times New Roman" panose="02020603050405020304" pitchFamily="18" charset="0"/>
                <a:ea typeface="Times New Roman" panose="02020603050405020304" pitchFamily="18" charset="0"/>
              </a:rPr>
              <a:t>Functional Requirements</a:t>
            </a: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38000"/>
              </a:lnSpc>
              <a:spcBef>
                <a:spcPts val="725"/>
              </a:spcBef>
              <a:spcAft>
                <a:spcPts val="0"/>
              </a:spcAft>
              <a:buFont typeface="Symbol" panose="05050102010706020507" pitchFamily="18" charset="2"/>
              <a:buBlip>
                <a:blip r:embed="rId2"/>
              </a:buBlip>
              <a:tabLst>
                <a:tab pos="180340" algn="l"/>
              </a:tabLst>
            </a:pPr>
            <a:r>
              <a:rPr lang="en-US" sz="2000" u="sng" dirty="0">
                <a:effectLst/>
                <a:latin typeface="Times New Roman" panose="02020603050405020304" pitchFamily="18" charset="0"/>
                <a:ea typeface="Times New Roman" panose="02020603050405020304" pitchFamily="18" charset="0"/>
              </a:rPr>
              <a:t>Access Website</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New users can register to this website for free and start their programming</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journey, or simply browse through the website for free content without registration.</a:t>
            </a:r>
            <a:endParaRPr lang="en-IN" sz="2000" dirty="0">
              <a:effectLst/>
              <a:latin typeface="Times New Roman" panose="02020603050405020304" pitchFamily="18" charset="0"/>
              <a:ea typeface="Times New Roman" panose="02020603050405020304" pitchFamily="18" charset="0"/>
            </a:endParaRPr>
          </a:p>
          <a:p>
            <a:pPr marL="0" marR="106680" indent="0">
              <a:lnSpc>
                <a:spcPct val="138000"/>
              </a:lnSpc>
              <a:spcBef>
                <a:spcPts val="725"/>
              </a:spcBef>
              <a:spcAft>
                <a:spcPts val="0"/>
              </a:spcAft>
              <a:buNone/>
              <a:tabLst>
                <a:tab pos="180340" algn="l"/>
              </a:tabLst>
            </a:pP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38000"/>
              </a:lnSpc>
              <a:spcBef>
                <a:spcPts val="725"/>
              </a:spcBef>
              <a:spcAft>
                <a:spcPts val="0"/>
              </a:spcAft>
              <a:buFont typeface="Symbol" panose="05050102010706020507" pitchFamily="18" charset="2"/>
              <a:buBlip>
                <a:blip r:embed="rId2"/>
              </a:buBlip>
              <a:tabLst>
                <a:tab pos="180340" algn="l"/>
              </a:tabLst>
            </a:pPr>
            <a:r>
              <a:rPr lang="en-US" sz="2000" u="sng" dirty="0">
                <a:effectLst/>
                <a:latin typeface="Times New Roman" panose="02020603050405020304" pitchFamily="18" charset="0"/>
                <a:ea typeface="Times New Roman" panose="02020603050405020304" pitchFamily="18" charset="0"/>
              </a:rPr>
              <a:t>Admin Profile</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The admin has all the rights to have an access to the entire courses and the</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users profile which contains the user profile tracking, progress of the course for all</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users. The admin have an access to the payments related detailed information</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regarding the courses with respect to all users. Admin have an access to modify the</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existing course contents and also to add a new course as per required.</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242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48506-3127-6FAF-F0E0-19A866F3A45F}"/>
              </a:ext>
            </a:extLst>
          </p:cNvPr>
          <p:cNvSpPr>
            <a:spLocks noGrp="1"/>
          </p:cNvSpPr>
          <p:nvPr>
            <p:ph idx="1"/>
          </p:nvPr>
        </p:nvSpPr>
        <p:spPr>
          <a:xfrm>
            <a:off x="2222339" y="381965"/>
            <a:ext cx="9468091" cy="6157731"/>
          </a:xfrm>
        </p:spPr>
        <p:txBody>
          <a:bodyPr>
            <a:normAutofit fontScale="92500" lnSpcReduction="10000"/>
          </a:bodyPr>
          <a:lstStyle/>
          <a:p>
            <a:pPr marL="342900" marR="106680" lvl="0" indent="-342900">
              <a:lnSpc>
                <a:spcPct val="138000"/>
              </a:lnSpc>
              <a:spcBef>
                <a:spcPts val="725"/>
              </a:spcBef>
              <a:spcAft>
                <a:spcPts val="0"/>
              </a:spcAft>
              <a:buFont typeface="Symbol" panose="05050102010706020507" pitchFamily="18" charset="2"/>
              <a:buBlip>
                <a:blip r:embed="rId2"/>
              </a:buBlip>
              <a:tabLst>
                <a:tab pos="180340" algn="l"/>
              </a:tabLst>
            </a:pPr>
            <a:r>
              <a:rPr lang="en-US" sz="2000" u="sng" dirty="0">
                <a:effectLst/>
                <a:latin typeface="Times New Roman" panose="02020603050405020304" pitchFamily="18" charset="0"/>
                <a:ea typeface="Times New Roman" panose="02020603050405020304" pitchFamily="18" charset="0"/>
              </a:rPr>
              <a:t>User Profile</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Each user has a personalized dashboard that displays user specific information</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 course purchase history, learning track record, etc.</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Various personal details like profile name, password, </a:t>
            </a:r>
            <a:r>
              <a:rPr lang="en-US" sz="2000" dirty="0" err="1">
                <a:effectLst/>
                <a:latin typeface="Times New Roman" panose="02020603050405020304" pitchFamily="18" charset="0"/>
                <a:ea typeface="Times New Roman" panose="02020603050405020304" pitchFamily="18" charset="0"/>
              </a:rPr>
              <a:t>etc</a:t>
            </a:r>
            <a:r>
              <a:rPr lang="en-US" sz="2000" dirty="0">
                <a:effectLst/>
                <a:latin typeface="Times New Roman" panose="02020603050405020304" pitchFamily="18" charset="0"/>
                <a:ea typeface="Times New Roman" panose="02020603050405020304" pitchFamily="18" charset="0"/>
              </a:rPr>
              <a:t> can be updated via this</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dashboard as well.</a:t>
            </a: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38000"/>
              </a:lnSpc>
              <a:spcBef>
                <a:spcPts val="725"/>
              </a:spcBef>
              <a:spcAft>
                <a:spcPts val="0"/>
              </a:spcAft>
              <a:buFont typeface="Symbol" panose="05050102010706020507" pitchFamily="18" charset="2"/>
              <a:buBlip>
                <a:blip r:embed="rId2"/>
              </a:buBlip>
              <a:tabLst>
                <a:tab pos="180340" algn="l"/>
              </a:tabLst>
            </a:pPr>
            <a:r>
              <a:rPr lang="en-US" sz="2000" u="sng" dirty="0">
                <a:effectLst/>
                <a:latin typeface="Times New Roman" panose="02020603050405020304" pitchFamily="18" charset="0"/>
                <a:ea typeface="Times New Roman" panose="02020603050405020304" pitchFamily="18" charset="0"/>
              </a:rPr>
              <a:t>Enrollment of the course</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The user can enroll the courses which are free as well as paid. Users need to</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enroll the paid courses by purchasing the course respective to their enrollment amounts. </a:t>
            </a: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38000"/>
              </a:lnSpc>
              <a:spcBef>
                <a:spcPts val="725"/>
              </a:spcBef>
              <a:spcAft>
                <a:spcPts val="0"/>
              </a:spcAft>
              <a:buFont typeface="Symbol" panose="05050102010706020507" pitchFamily="18" charset="2"/>
              <a:buBlip>
                <a:blip r:embed="rId2"/>
              </a:buBlip>
              <a:tabLst>
                <a:tab pos="180340" algn="l"/>
              </a:tabLst>
            </a:pPr>
            <a:r>
              <a:rPr lang="en-US" sz="2000" u="sng" dirty="0">
                <a:effectLst/>
                <a:latin typeface="Times New Roman" panose="02020603050405020304" pitchFamily="18" charset="0"/>
                <a:ea typeface="Times New Roman" panose="02020603050405020304" pitchFamily="18" charset="0"/>
              </a:rPr>
              <a:t>Progress Tracking</a:t>
            </a:r>
            <a:endParaRPr lang="en-IN" sz="2000" dirty="0">
              <a:effectLst/>
              <a:latin typeface="Times New Roman" panose="02020603050405020304" pitchFamily="18" charset="0"/>
              <a:ea typeface="Times New Roman" panose="02020603050405020304" pitchFamily="18" charset="0"/>
            </a:endParaRPr>
          </a:p>
          <a:p>
            <a:pPr marR="106680">
              <a:lnSpc>
                <a:spcPct val="138000"/>
              </a:lnSpc>
              <a:spcBef>
                <a:spcPts val="725"/>
              </a:spcBef>
              <a:spcAft>
                <a:spcPts val="0"/>
              </a:spcAft>
              <a:tabLst>
                <a:tab pos="180340" algn="l"/>
              </a:tabLst>
            </a:pPr>
            <a:r>
              <a:rPr lang="en-US" sz="2000" dirty="0">
                <a:effectLst/>
                <a:latin typeface="Times New Roman" panose="02020603050405020304" pitchFamily="18" charset="0"/>
                <a:ea typeface="Times New Roman" panose="02020603050405020304" pitchFamily="18" charset="0"/>
              </a:rPr>
              <a:t>The course or contents enrolled by the specific user is been added to</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respective profiles with proper progress tracking bar. As the contents are been marked as done it reflects the  progress within the profile. </a:t>
            </a:r>
            <a:endParaRPr lang="en-IN" sz="2000" dirty="0">
              <a:effectLst/>
              <a:latin typeface="Times New Roman" panose="02020603050405020304" pitchFamily="18" charset="0"/>
              <a:ea typeface="Times New Roman" panose="02020603050405020304" pitchFamily="18" charset="0"/>
            </a:endParaRPr>
          </a:p>
          <a:p>
            <a:pPr marL="342900" marR="106680" lvl="0" indent="-342900">
              <a:spcAft>
                <a:spcPts val="0"/>
              </a:spcAft>
              <a:buFont typeface="Symbol" panose="05050102010706020507" pitchFamily="18" charset="2"/>
              <a:buBlip>
                <a:blip r:embed="rId2"/>
              </a:buBlip>
              <a:tabLst>
                <a:tab pos="180340" algn="l"/>
              </a:tabLst>
            </a:pPr>
            <a:r>
              <a:rPr lang="en-US" sz="2000" u="sng" dirty="0">
                <a:effectLst/>
                <a:latin typeface="Times New Roman" panose="02020603050405020304" pitchFamily="18" charset="0"/>
                <a:ea typeface="Times New Roman" panose="02020603050405020304" pitchFamily="18" charset="0"/>
              </a:rPr>
              <a:t>Application</a:t>
            </a:r>
            <a:r>
              <a:rPr lang="en-US" sz="2000" u="sng" spc="-20"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Interfaces:</a:t>
            </a:r>
            <a:endParaRPr lang="en-IN" sz="2000" dirty="0">
              <a:effectLst/>
              <a:latin typeface="Times New Roman" panose="02020603050405020304" pitchFamily="18" charset="0"/>
              <a:ea typeface="Times New Roman" panose="02020603050405020304" pitchFamily="18" charset="0"/>
            </a:endParaRPr>
          </a:p>
          <a:p>
            <a:pPr marL="0" marR="106680" indent="0">
              <a:spcBef>
                <a:spcPts val="20"/>
              </a:spcBef>
              <a:spcAft>
                <a:spcPts val="0"/>
              </a:spcAft>
              <a:buNone/>
              <a:tabLst>
                <a:tab pos="180340" algn="l"/>
              </a:tabLst>
            </a:pPr>
            <a:endParaRPr lang="en-IN" sz="2000" dirty="0">
              <a:effectLst/>
              <a:latin typeface="Times New Roman" panose="02020603050405020304" pitchFamily="18" charset="0"/>
              <a:ea typeface="Times New Roman" panose="02020603050405020304" pitchFamily="18" charset="0"/>
            </a:endParaRPr>
          </a:p>
          <a:p>
            <a:pPr marR="106680">
              <a:spcBef>
                <a:spcPts val="450"/>
              </a:spcBef>
              <a:spcAft>
                <a:spcPts val="0"/>
              </a:spcAft>
              <a:tabLst>
                <a:tab pos="180340" algn="l"/>
              </a:tabLst>
            </a:pPr>
            <a:r>
              <a:rPr lang="en-US" sz="2000" b="1" dirty="0">
                <a:effectLst/>
                <a:latin typeface="Times New Roman" panose="02020603050405020304" pitchFamily="18" charset="0"/>
                <a:ea typeface="Times New Roman" panose="02020603050405020304" pitchFamily="18" charset="0"/>
              </a:rPr>
              <a:t>OS:</a:t>
            </a:r>
            <a:r>
              <a:rPr lang="en-US" sz="2000" b="1"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Windows 10, Linux</a:t>
            </a:r>
            <a:endParaRPr lang="en-IN" sz="2000" dirty="0">
              <a:effectLst/>
              <a:latin typeface="Times New Roman" panose="02020603050405020304" pitchFamily="18" charset="0"/>
              <a:ea typeface="Times New Roman" panose="02020603050405020304" pitchFamily="18" charset="0"/>
            </a:endParaRPr>
          </a:p>
          <a:p>
            <a:pPr marL="0" marR="106680" indent="0">
              <a:spcBef>
                <a:spcPts val="450"/>
              </a:spcBef>
              <a:spcAft>
                <a:spcPts val="0"/>
              </a:spcAft>
              <a:buNone/>
              <a:tabLst>
                <a:tab pos="180340"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5348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026BB-01C4-68E5-C179-C8AE8E72A7B1}"/>
              </a:ext>
            </a:extLst>
          </p:cNvPr>
          <p:cNvSpPr>
            <a:spLocks noGrp="1"/>
          </p:cNvSpPr>
          <p:nvPr>
            <p:ph idx="1"/>
          </p:nvPr>
        </p:nvSpPr>
        <p:spPr>
          <a:xfrm>
            <a:off x="2589212" y="717630"/>
            <a:ext cx="9263264" cy="5856790"/>
          </a:xfrm>
        </p:spPr>
        <p:txBody>
          <a:bodyPr>
            <a:normAutofit fontScale="85000" lnSpcReduction="10000"/>
          </a:bodyPr>
          <a:lstStyle/>
          <a:p>
            <a:pPr marL="0" marR="106680" indent="0">
              <a:spcBef>
                <a:spcPts val="720"/>
              </a:spcBef>
              <a:spcAft>
                <a:spcPts val="0"/>
              </a:spcAft>
              <a:buNone/>
              <a:tabLst>
                <a:tab pos="180340" algn="l"/>
              </a:tabLst>
            </a:pPr>
            <a:r>
              <a:rPr lang="en-US" sz="2400" b="1" dirty="0">
                <a:effectLst/>
                <a:latin typeface="Times New Roman" panose="02020603050405020304" pitchFamily="18" charset="0"/>
                <a:ea typeface="Times New Roman" panose="02020603050405020304" pitchFamily="18" charset="0"/>
              </a:rPr>
              <a:t>Web</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Browser:</a:t>
            </a:r>
            <a:endParaRPr lang="en-IN" sz="2000" dirty="0">
              <a:effectLst/>
              <a:latin typeface="Times New Roman" panose="02020603050405020304" pitchFamily="18" charset="0"/>
              <a:ea typeface="Times New Roman" panose="02020603050405020304" pitchFamily="18" charset="0"/>
            </a:endParaRPr>
          </a:p>
          <a:p>
            <a:pPr marR="106680">
              <a:lnSpc>
                <a:spcPct val="150000"/>
              </a:lnSpc>
              <a:spcBef>
                <a:spcPts val="660"/>
              </a:spcBef>
              <a:spcAft>
                <a:spcPts val="0"/>
              </a:spcAft>
              <a:tabLst>
                <a:tab pos="180340" algn="l"/>
              </a:tabLst>
            </a:pPr>
            <a:r>
              <a:rPr lang="en-US" sz="2400" dirty="0">
                <a:effectLst/>
                <a:latin typeface="Times New Roman" panose="02020603050405020304" pitchFamily="18" charset="0"/>
                <a:ea typeface="Times New Roman" panose="02020603050405020304" pitchFamily="18" charset="0"/>
              </a:rPr>
              <a:t>The system is a web-based application; clients need a modern web browser such 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Mozilla Firebox, Internet Explorer, Opera, and Chrome. The computer must have 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Internet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connection in order to be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able to</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access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endParaRPr lang="en-IN" sz="2400" dirty="0">
              <a:effectLst/>
              <a:latin typeface="Times New Roman" panose="02020603050405020304" pitchFamily="18" charset="0"/>
              <a:ea typeface="Times New Roman" panose="02020603050405020304" pitchFamily="18" charset="0"/>
            </a:endParaRPr>
          </a:p>
          <a:p>
            <a:pPr marL="0" marR="106680" indent="0">
              <a:buNone/>
              <a:tabLst>
                <a:tab pos="180340" algn="l"/>
              </a:tabLst>
            </a:pPr>
            <a:r>
              <a:rPr lang="en-US" sz="2400" u="sng" dirty="0">
                <a:effectLst/>
                <a:latin typeface="Times New Roman" panose="02020603050405020304" pitchFamily="18" charset="0"/>
                <a:ea typeface="Times New Roman" panose="02020603050405020304" pitchFamily="18" charset="0"/>
              </a:rPr>
              <a:t>Communications</a:t>
            </a:r>
            <a:r>
              <a:rPr lang="en-US" sz="2400" u="sng" spc="-20" dirty="0">
                <a:effectLst/>
                <a:latin typeface="Times New Roman" panose="02020603050405020304" pitchFamily="18" charset="0"/>
                <a:ea typeface="Times New Roman" panose="02020603050405020304" pitchFamily="18" charset="0"/>
              </a:rPr>
              <a:t> </a:t>
            </a:r>
            <a:r>
              <a:rPr lang="en-US" sz="2400" u="sng" dirty="0">
                <a:effectLst/>
                <a:latin typeface="Times New Roman" panose="02020603050405020304" pitchFamily="18" charset="0"/>
                <a:ea typeface="Times New Roman" panose="02020603050405020304" pitchFamily="18" charset="0"/>
              </a:rPr>
              <a:t>Interfaces:</a:t>
            </a:r>
            <a:endParaRPr lang="en-IN" sz="2400" dirty="0">
              <a:effectLst/>
              <a:latin typeface="Times New Roman" panose="02020603050405020304" pitchFamily="18" charset="0"/>
              <a:ea typeface="Times New Roman" panose="02020603050405020304" pitchFamily="18" charset="0"/>
            </a:endParaRPr>
          </a:p>
          <a:p>
            <a:pPr marR="106680" lvl="2">
              <a:lnSpc>
                <a:spcPct val="143000"/>
              </a:lnSpc>
              <a:spcBef>
                <a:spcPts val="705"/>
              </a:spcBef>
              <a:spcAft>
                <a:spcPts val="0"/>
              </a:spcAft>
              <a:buSzPts val="1200"/>
              <a:buFont typeface="Wingdings" panose="05000000000000000000" pitchFamily="2" charset="2"/>
              <a:buChar char="Ø"/>
              <a:tabLst>
                <a:tab pos="18034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This system uses communication resources which includes but not limited to,</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HTTP protocol for communication with the web browser and web server and</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TCP/IP</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network</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protocol</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with HTTP</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protocol.</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R="106680" lvl="2">
              <a:lnSpc>
                <a:spcPct val="146000"/>
              </a:lnSpc>
              <a:spcBef>
                <a:spcPts val="95"/>
              </a:spcBef>
              <a:spcAft>
                <a:spcPts val="0"/>
              </a:spcAft>
              <a:buSzPts val="1200"/>
              <a:buFont typeface="Wingdings" panose="05000000000000000000" pitchFamily="2" charset="2"/>
              <a:buChar char="Ø"/>
              <a:tabLst>
                <a:tab pos="18034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This application will communicate with the database that holds all the booking</a:t>
            </a:r>
            <a:r>
              <a:rPr lang="en-US" sz="24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information. Users can contact with server side through HTTP protocol by</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means of a function that is called HTTP Service. This function allows 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application to use the data retrieved by server to fulfil the request fired by 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user.</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347555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D455F-B08C-A8AA-4B31-E134C1D0B5C3}"/>
              </a:ext>
            </a:extLst>
          </p:cNvPr>
          <p:cNvSpPr>
            <a:spLocks noGrp="1"/>
          </p:cNvSpPr>
          <p:nvPr>
            <p:ph idx="1"/>
          </p:nvPr>
        </p:nvSpPr>
        <p:spPr>
          <a:xfrm>
            <a:off x="2589212" y="694481"/>
            <a:ext cx="8915400" cy="5216741"/>
          </a:xfrm>
        </p:spPr>
        <p:txBody>
          <a:bodyPr>
            <a:normAutofit/>
          </a:bodyPr>
          <a:lstStyle/>
          <a:p>
            <a:pPr marL="0" marR="17780" indent="0">
              <a:lnSpc>
                <a:spcPct val="115000"/>
              </a:lnSpc>
              <a:spcBef>
                <a:spcPts val="600"/>
              </a:spcBef>
              <a:spcAft>
                <a:spcPts val="600"/>
              </a:spcAft>
              <a:buNone/>
            </a:pPr>
            <a:r>
              <a:rPr lang="en-US" sz="2000" b="1" u="sng" dirty="0">
                <a:effectLst/>
                <a:latin typeface="Times New Roman" panose="02020603050405020304" pitchFamily="18" charset="0"/>
                <a:ea typeface="Times New Roman" panose="02020603050405020304" pitchFamily="18" charset="0"/>
              </a:rPr>
              <a:t>Non-Functional Requirements</a:t>
            </a:r>
            <a:r>
              <a:rPr lang="en-US" sz="2000" b="1" u="none" strike="noStrike"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17780" lvl="0" indent="-342900">
              <a:lnSpc>
                <a:spcPct val="115000"/>
              </a:lnSpc>
              <a:spcBef>
                <a:spcPts val="600"/>
              </a:spcBef>
              <a:spcAft>
                <a:spcPts val="600"/>
              </a:spcAft>
              <a:buFont typeface="Symbol" panose="05050102010706020507" pitchFamily="18" charset="2"/>
              <a:buBlip>
                <a:blip r:embed="rId2"/>
              </a:buBlip>
            </a:pPr>
            <a:r>
              <a:rPr lang="en-US" sz="2000" u="sng" dirty="0">
                <a:effectLst/>
                <a:latin typeface="Times New Roman" panose="02020603050405020304" pitchFamily="18" charset="0"/>
                <a:ea typeface="Times New Roman" panose="02020603050405020304" pitchFamily="18" charset="0"/>
              </a:rPr>
              <a:t>Security</a:t>
            </a:r>
            <a:endParaRPr lang="en-IN" sz="2000" dirty="0">
              <a:effectLst/>
              <a:latin typeface="Times New Roman" panose="02020603050405020304" pitchFamily="18" charset="0"/>
              <a:ea typeface="Times New Roman" panose="02020603050405020304" pitchFamily="18" charset="0"/>
            </a:endParaRPr>
          </a:p>
          <a:p>
            <a:pPr marL="90170" marR="17780">
              <a:lnSpc>
                <a:spcPct val="1150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The system’s back-end servers shall only be accessible to authenticated administrators. Sensitive data will be encrypted before being sent over insecure connections like the internet.</a:t>
            </a:r>
            <a:endParaRPr lang="en-IN" sz="2000" dirty="0">
              <a:effectLst/>
              <a:latin typeface="Times New Roman" panose="02020603050405020304" pitchFamily="18" charset="0"/>
              <a:ea typeface="Times New Roman" panose="02020603050405020304" pitchFamily="18" charset="0"/>
            </a:endParaRPr>
          </a:p>
          <a:p>
            <a:pPr marL="342900" marR="17780" lvl="0" indent="-342900">
              <a:lnSpc>
                <a:spcPct val="115000"/>
              </a:lnSpc>
              <a:spcBef>
                <a:spcPts val="600"/>
              </a:spcBef>
              <a:spcAft>
                <a:spcPts val="600"/>
              </a:spcAft>
              <a:buFont typeface="Symbol" panose="05050102010706020507" pitchFamily="18" charset="2"/>
              <a:buBlip>
                <a:blip r:embed="rId2"/>
              </a:buBlip>
            </a:pPr>
            <a:r>
              <a:rPr lang="en-US" sz="2000" u="sng" dirty="0">
                <a:effectLst/>
                <a:latin typeface="Times New Roman" panose="02020603050405020304" pitchFamily="18" charset="0"/>
                <a:ea typeface="Times New Roman" panose="02020603050405020304" pitchFamily="18" charset="0"/>
              </a:rPr>
              <a:t>Availability</a:t>
            </a:r>
            <a:endParaRPr lang="en-IN" sz="2000" dirty="0">
              <a:effectLst/>
              <a:latin typeface="Times New Roman" panose="02020603050405020304" pitchFamily="18" charset="0"/>
              <a:ea typeface="Times New Roman" panose="02020603050405020304" pitchFamily="18" charset="0"/>
            </a:endParaRPr>
          </a:p>
          <a:p>
            <a:pPr marL="90170" marR="17780">
              <a:lnSpc>
                <a:spcPct val="1150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The system should be available at all times, meaning the user can access it using</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web browser, only restricted by the downtime of the server on which the system</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runs. In case of an of a hardware failure or database corruption, a replacement page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 be shown. Also, in case of a hardware failure or database corruption, backups of</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database should be retrieved from the server and saved by the administrator.</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Then the service will be restarted. It means 24 X 7 availability.</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790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0381C-4C04-C68F-A717-02ECBB3C57D7}"/>
              </a:ext>
            </a:extLst>
          </p:cNvPr>
          <p:cNvSpPr>
            <a:spLocks noGrp="1"/>
          </p:cNvSpPr>
          <p:nvPr>
            <p:ph idx="1"/>
          </p:nvPr>
        </p:nvSpPr>
        <p:spPr>
          <a:xfrm>
            <a:off x="2002420" y="532435"/>
            <a:ext cx="9549114" cy="5822066"/>
          </a:xfrm>
        </p:spPr>
        <p:txBody>
          <a:bodyPr>
            <a:normAutofit lnSpcReduction="10000"/>
          </a:bodyPr>
          <a:lstStyle/>
          <a:p>
            <a:pPr marL="342900" marR="17780" lvl="0" indent="-342900">
              <a:lnSpc>
                <a:spcPct val="115000"/>
              </a:lnSpc>
              <a:spcBef>
                <a:spcPts val="600"/>
              </a:spcBef>
              <a:spcAft>
                <a:spcPts val="600"/>
              </a:spcAft>
              <a:buFont typeface="Symbol" panose="05050102010706020507" pitchFamily="18" charset="2"/>
              <a:buBlip>
                <a:blip r:embed="rId2"/>
              </a:buBlip>
            </a:pPr>
            <a:r>
              <a:rPr lang="en-US" sz="2000" u="sng" dirty="0">
                <a:effectLst/>
                <a:latin typeface="Times New Roman" panose="02020603050405020304" pitchFamily="18" charset="0"/>
                <a:ea typeface="Times New Roman" panose="02020603050405020304" pitchFamily="18" charset="0"/>
              </a:rPr>
              <a:t>Reliability</a:t>
            </a:r>
            <a:endParaRPr lang="en-IN" sz="2000" dirty="0">
              <a:effectLst/>
              <a:latin typeface="Times New Roman" panose="02020603050405020304" pitchFamily="18" charset="0"/>
              <a:ea typeface="Times New Roman" panose="02020603050405020304" pitchFamily="18" charset="0"/>
            </a:endParaRPr>
          </a:p>
          <a:p>
            <a:pPr marL="90170" marR="17780">
              <a:lnSpc>
                <a:spcPct val="1150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The reliability of the overall program depends on the reliability of the separate components. The main pillar of the reliability of the system is the backup of 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database which is continuously maintained and updated to reflect the most recent</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changes. Thus, the overall stability of the system depends on the stability of container and its underlying operating system.</a:t>
            </a:r>
            <a:endParaRPr lang="en-IN" sz="2000" dirty="0">
              <a:effectLst/>
              <a:latin typeface="Times New Roman" panose="02020603050405020304" pitchFamily="18" charset="0"/>
              <a:ea typeface="Times New Roman" panose="02020603050405020304" pitchFamily="18" charset="0"/>
            </a:endParaRPr>
          </a:p>
          <a:p>
            <a:pPr marL="342900" marR="17780" lvl="0" indent="-342900">
              <a:lnSpc>
                <a:spcPct val="115000"/>
              </a:lnSpc>
              <a:spcBef>
                <a:spcPts val="600"/>
              </a:spcBef>
              <a:spcAft>
                <a:spcPts val="600"/>
              </a:spcAft>
              <a:buFont typeface="Symbol" panose="05050102010706020507" pitchFamily="18" charset="2"/>
              <a:buBlip>
                <a:blip r:embed="rId2"/>
              </a:buBlip>
            </a:pPr>
            <a:r>
              <a:rPr lang="en-US" sz="2000" u="sng" dirty="0">
                <a:effectLst/>
                <a:latin typeface="Times New Roman" panose="02020603050405020304" pitchFamily="18" charset="0"/>
                <a:ea typeface="Times New Roman" panose="02020603050405020304" pitchFamily="18" charset="0"/>
              </a:rPr>
              <a:t>Maintainability</a:t>
            </a:r>
            <a:endParaRPr lang="en-IN" sz="2000" dirty="0">
              <a:effectLst/>
              <a:latin typeface="Times New Roman" panose="02020603050405020304" pitchFamily="18" charset="0"/>
              <a:ea typeface="Times New Roman" panose="02020603050405020304" pitchFamily="18" charset="0"/>
            </a:endParaRPr>
          </a:p>
          <a:p>
            <a:pPr marL="90170" marR="17780">
              <a:lnSpc>
                <a:spcPct val="1150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A commercial database is used for maintaining the database and 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application server takes care of the site. In case of a failure, a re-initialization of 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program will be done. Also, the software design is being done with modularity in</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mind so that maintainability can be done efficiently.</a:t>
            </a:r>
            <a:endParaRPr lang="en-IN" sz="2000" dirty="0">
              <a:effectLst/>
              <a:latin typeface="Times New Roman" panose="02020603050405020304" pitchFamily="18" charset="0"/>
              <a:ea typeface="Times New Roman" panose="02020603050405020304" pitchFamily="18" charset="0"/>
            </a:endParaRPr>
          </a:p>
          <a:p>
            <a:pPr marL="342900" marR="17780" lvl="0" indent="-342900">
              <a:lnSpc>
                <a:spcPct val="115000"/>
              </a:lnSpc>
              <a:spcBef>
                <a:spcPts val="600"/>
              </a:spcBef>
              <a:spcAft>
                <a:spcPts val="600"/>
              </a:spcAft>
              <a:buFont typeface="Symbol" panose="05050102010706020507" pitchFamily="18" charset="2"/>
              <a:buBlip>
                <a:blip r:embed="rId2"/>
              </a:buBlip>
            </a:pPr>
            <a:r>
              <a:rPr lang="en-US" sz="2000" u="sng" dirty="0">
                <a:effectLst/>
                <a:latin typeface="Times New Roman" panose="02020603050405020304" pitchFamily="18" charset="0"/>
                <a:ea typeface="Times New Roman" panose="02020603050405020304" pitchFamily="18" charset="0"/>
              </a:rPr>
              <a:t>Accessibility</a:t>
            </a:r>
            <a:endParaRPr lang="en-IN" sz="2000" dirty="0">
              <a:effectLst/>
              <a:latin typeface="Times New Roman" panose="02020603050405020304" pitchFamily="18" charset="0"/>
              <a:ea typeface="Times New Roman" panose="02020603050405020304" pitchFamily="18" charset="0"/>
            </a:endParaRPr>
          </a:p>
          <a:p>
            <a:pPr marL="90170" marR="17780">
              <a:lnSpc>
                <a:spcPct val="1150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The system will be a web-based application it is going to be accessible on 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web browser.</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9674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929D5-0776-80A5-F588-5024A1D23718}"/>
              </a:ext>
            </a:extLst>
          </p:cNvPr>
          <p:cNvSpPr>
            <a:spLocks noGrp="1"/>
          </p:cNvSpPr>
          <p:nvPr>
            <p:ph idx="1"/>
          </p:nvPr>
        </p:nvSpPr>
        <p:spPr>
          <a:xfrm>
            <a:off x="2083443" y="451413"/>
            <a:ext cx="9676435" cy="6099858"/>
          </a:xfrm>
        </p:spPr>
        <p:txBody>
          <a:bodyPr/>
          <a:lstStyle/>
          <a:p>
            <a:pPr marL="342900" marR="17780" lvl="0" indent="-342900">
              <a:lnSpc>
                <a:spcPct val="115000"/>
              </a:lnSpc>
              <a:spcBef>
                <a:spcPts val="600"/>
              </a:spcBef>
              <a:spcAft>
                <a:spcPts val="600"/>
              </a:spcAft>
              <a:buFont typeface="Symbol" panose="05050102010706020507" pitchFamily="18" charset="2"/>
              <a:buBlip>
                <a:blip r:embed="rId2"/>
              </a:buBlip>
            </a:pPr>
            <a:r>
              <a:rPr lang="en-US" sz="2000" u="sng" dirty="0">
                <a:effectLst/>
                <a:latin typeface="Times New Roman" panose="02020603050405020304" pitchFamily="18" charset="0"/>
                <a:ea typeface="Times New Roman" panose="02020603050405020304" pitchFamily="18" charset="0"/>
              </a:rPr>
              <a:t>Back up</a:t>
            </a:r>
            <a:endParaRPr lang="en-IN" sz="2000" u="sng" dirty="0">
              <a:effectLst/>
              <a:latin typeface="Times New Roman" panose="02020603050405020304" pitchFamily="18" charset="0"/>
              <a:ea typeface="Times New Roman" panose="02020603050405020304" pitchFamily="18" charset="0"/>
            </a:endParaRPr>
          </a:p>
          <a:p>
            <a:pPr marL="90170" marR="17780">
              <a:lnSpc>
                <a:spcPct val="1150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We will take a backup in our system database. In order to enable 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administrator and the user to access the data from our system.</a:t>
            </a:r>
            <a:endParaRPr lang="en-IN" sz="2000" dirty="0">
              <a:effectLst/>
              <a:latin typeface="Times New Roman" panose="02020603050405020304" pitchFamily="18" charset="0"/>
              <a:ea typeface="Times New Roman" panose="02020603050405020304" pitchFamily="18" charset="0"/>
            </a:endParaRPr>
          </a:p>
          <a:p>
            <a:pPr marL="342900" marR="17780" lvl="0" indent="-342900">
              <a:lnSpc>
                <a:spcPct val="115000"/>
              </a:lnSpc>
              <a:spcBef>
                <a:spcPts val="600"/>
              </a:spcBef>
              <a:spcAft>
                <a:spcPts val="600"/>
              </a:spcAft>
              <a:buFont typeface="Symbol" panose="05050102010706020507" pitchFamily="18" charset="2"/>
              <a:buBlip>
                <a:blip r:embed="rId2"/>
              </a:buBlip>
            </a:pPr>
            <a:r>
              <a:rPr lang="en-US" sz="2000" u="sng" dirty="0">
                <a:effectLst/>
                <a:latin typeface="Times New Roman" panose="02020603050405020304" pitchFamily="18" charset="0"/>
                <a:ea typeface="Times New Roman" panose="02020603050405020304" pitchFamily="18" charset="0"/>
              </a:rPr>
              <a:t>Performance</a:t>
            </a:r>
            <a:endParaRPr lang="en-IN" sz="2000" dirty="0">
              <a:effectLst/>
              <a:latin typeface="Times New Roman" panose="02020603050405020304" pitchFamily="18" charset="0"/>
              <a:ea typeface="Times New Roman" panose="02020603050405020304" pitchFamily="18" charset="0"/>
            </a:endParaRPr>
          </a:p>
          <a:p>
            <a:pPr marL="90170" marR="17780">
              <a:lnSpc>
                <a:spcPct val="1150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The product shall be based on web and has to be run from a web server. 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product shall take initial load time depending on internet connection strength which</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also depends on the media from which the product is run. The performance shall</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depend upon hardware components of the client/customer</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1573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2A5E-9437-3F23-79D8-F398863E39A4}"/>
              </a:ext>
            </a:extLst>
          </p:cNvPr>
          <p:cNvSpPr>
            <a:spLocks noGrp="1"/>
          </p:cNvSpPr>
          <p:nvPr>
            <p:ph type="title"/>
          </p:nvPr>
        </p:nvSpPr>
        <p:spPr/>
        <p:txBody>
          <a:bodyPr>
            <a:noAutofit/>
          </a:bodyPr>
          <a:lstStyle/>
          <a:p>
            <a:r>
              <a:rPr lang="en-US" sz="6000" b="1" dirty="0">
                <a:effectLst/>
                <a:latin typeface="Arial Black" panose="020B0A04020102020204" pitchFamily="34" charset="0"/>
                <a:ea typeface="Times New Roman" panose="02020603050405020304" pitchFamily="18" charset="0"/>
              </a:rPr>
              <a:t>System</a:t>
            </a:r>
            <a:r>
              <a:rPr lang="en-US" sz="6000" b="1" spc="-85" dirty="0">
                <a:effectLst/>
                <a:latin typeface="Arial Black" panose="020B0A04020102020204" pitchFamily="34" charset="0"/>
                <a:ea typeface="Times New Roman" panose="02020603050405020304" pitchFamily="18" charset="0"/>
              </a:rPr>
              <a:t> </a:t>
            </a:r>
            <a:r>
              <a:rPr lang="en-US" sz="6000" b="1" dirty="0">
                <a:effectLst/>
                <a:latin typeface="Arial Black" panose="020B0A04020102020204" pitchFamily="34" charset="0"/>
                <a:ea typeface="Times New Roman" panose="02020603050405020304" pitchFamily="18" charset="0"/>
              </a:rPr>
              <a:t>Design</a:t>
            </a:r>
            <a:br>
              <a:rPr lang="en-IN" sz="6000" dirty="0">
                <a:effectLst/>
                <a:latin typeface="Arial Black" panose="020B0A04020102020204" pitchFamily="34" charset="0"/>
                <a:ea typeface="Times New Roman" panose="02020603050405020304" pitchFamily="18" charset="0"/>
              </a:rPr>
            </a:br>
            <a:endParaRPr lang="en-IN" sz="6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5D83539-2695-BDC8-5AEF-E5A02128C0BC}"/>
              </a:ext>
            </a:extLst>
          </p:cNvPr>
          <p:cNvSpPr>
            <a:spLocks noGrp="1"/>
          </p:cNvSpPr>
          <p:nvPr>
            <p:ph idx="1"/>
          </p:nvPr>
        </p:nvSpPr>
        <p:spPr>
          <a:xfrm>
            <a:off x="1802103" y="2518458"/>
            <a:ext cx="9421169" cy="4006222"/>
          </a:xfrm>
        </p:spPr>
        <p:txBody>
          <a:bodyPr/>
          <a:lstStyle/>
          <a:p>
            <a:pPr marL="0" indent="0">
              <a:buNone/>
            </a:pPr>
            <a:r>
              <a:rPr lang="en-US" b="1" u="sng" dirty="0">
                <a:latin typeface="Times New Roman" panose="02020603050405020304" pitchFamily="18" charset="0"/>
                <a:cs typeface="Times New Roman" panose="02020603050405020304" pitchFamily="18" charset="0"/>
              </a:rPr>
              <a:t>ER Diagram</a:t>
            </a:r>
            <a:endParaRPr lang="en-IN"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9360D9-B791-5B3B-A221-CB34D79148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4396" y="1691934"/>
            <a:ext cx="7750216" cy="4951936"/>
          </a:xfrm>
          <a:prstGeom prst="rect">
            <a:avLst/>
          </a:prstGeom>
          <a:noFill/>
          <a:ln>
            <a:noFill/>
          </a:ln>
        </p:spPr>
      </p:pic>
    </p:spTree>
    <p:extLst>
      <p:ext uri="{BB962C8B-B14F-4D97-AF65-F5344CB8AC3E}">
        <p14:creationId xmlns:p14="http://schemas.microsoft.com/office/powerpoint/2010/main" val="148909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C46B-465F-1AA5-47B5-547488E2AF41}"/>
              </a:ext>
            </a:extLst>
          </p:cNvPr>
          <p:cNvSpPr>
            <a:spLocks noGrp="1"/>
          </p:cNvSpPr>
          <p:nvPr>
            <p:ph type="title"/>
          </p:nvPr>
        </p:nvSpPr>
        <p:spPr>
          <a:xfrm>
            <a:off x="1273411" y="2684404"/>
            <a:ext cx="8911687" cy="1280890"/>
          </a:xfrm>
        </p:spPr>
        <p:txBody>
          <a:bodyPr>
            <a:normAutofit/>
          </a:bodyPr>
          <a:lstStyle/>
          <a:p>
            <a:r>
              <a:rPr lang="en-US" sz="1800" b="1" u="sng" dirty="0">
                <a:latin typeface="Times New Roman" panose="02020603050405020304" pitchFamily="18" charset="0"/>
                <a:cs typeface="Times New Roman" panose="02020603050405020304" pitchFamily="18" charset="0"/>
              </a:rPr>
              <a:t>Activity Diagram</a:t>
            </a:r>
            <a:endParaRPr lang="en-IN" sz="1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D98126-F09B-6A79-9F4B-471FD0839F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8638" y="266218"/>
            <a:ext cx="6739890" cy="6435524"/>
          </a:xfrm>
          <a:prstGeom prst="rect">
            <a:avLst/>
          </a:prstGeom>
          <a:noFill/>
          <a:ln>
            <a:noFill/>
          </a:ln>
        </p:spPr>
      </p:pic>
    </p:spTree>
    <p:extLst>
      <p:ext uri="{BB962C8B-B14F-4D97-AF65-F5344CB8AC3E}">
        <p14:creationId xmlns:p14="http://schemas.microsoft.com/office/powerpoint/2010/main" val="1223544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614C-BBB4-F25B-DBF0-8252F91F9F4B}"/>
              </a:ext>
            </a:extLst>
          </p:cNvPr>
          <p:cNvSpPr>
            <a:spLocks noGrp="1"/>
          </p:cNvSpPr>
          <p:nvPr>
            <p:ph type="title"/>
          </p:nvPr>
        </p:nvSpPr>
        <p:spPr>
          <a:xfrm>
            <a:off x="1111365" y="3066368"/>
            <a:ext cx="8911687" cy="1280890"/>
          </a:xfrm>
        </p:spPr>
        <p:txBody>
          <a:bodyPr/>
          <a:lstStyle/>
          <a:p>
            <a:r>
              <a:rPr lang="en-US" sz="1800" b="1" u="sng" dirty="0">
                <a:effectLst/>
                <a:latin typeface="Times New Roman" panose="02020603050405020304" pitchFamily="18" charset="0"/>
                <a:ea typeface="Times New Roman" panose="02020603050405020304" pitchFamily="18" charset="0"/>
              </a:rPr>
              <a:t>Sequence Diagram</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5097D977-7F7F-D9D8-27CD-5F77A1844F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7779" y="277793"/>
            <a:ext cx="7672855" cy="6412374"/>
          </a:xfrm>
          <a:prstGeom prst="rect">
            <a:avLst/>
          </a:prstGeom>
          <a:noFill/>
          <a:ln>
            <a:noFill/>
          </a:ln>
        </p:spPr>
      </p:pic>
    </p:spTree>
    <p:extLst>
      <p:ext uri="{BB962C8B-B14F-4D97-AF65-F5344CB8AC3E}">
        <p14:creationId xmlns:p14="http://schemas.microsoft.com/office/powerpoint/2010/main" val="428987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2EB3-3068-B8C8-B8EB-8E3FA772816E}"/>
              </a:ext>
            </a:extLst>
          </p:cNvPr>
          <p:cNvSpPr>
            <a:spLocks noGrp="1"/>
          </p:cNvSpPr>
          <p:nvPr>
            <p:ph type="title"/>
          </p:nvPr>
        </p:nvSpPr>
        <p:spPr/>
        <p:txBody>
          <a:bodyPr>
            <a:normAutofit/>
          </a:bodyPr>
          <a:lstStyle/>
          <a:p>
            <a:r>
              <a:rPr lang="en-US" sz="6000" b="1" dirty="0">
                <a:solidFill>
                  <a:schemeClr val="tx1"/>
                </a:solidFill>
                <a:latin typeface="Arial Black" panose="020B0A04020102020204" pitchFamily="34" charset="0"/>
              </a:rPr>
              <a:t>Introduction</a:t>
            </a:r>
            <a:endParaRPr lang="en-IN" sz="6000" dirty="0"/>
          </a:p>
        </p:txBody>
      </p:sp>
      <p:sp>
        <p:nvSpPr>
          <p:cNvPr id="4" name="Title 1">
            <a:extLst>
              <a:ext uri="{FF2B5EF4-FFF2-40B4-BE49-F238E27FC236}">
                <a16:creationId xmlns:a16="http://schemas.microsoft.com/office/drawing/2014/main" id="{C447A4C6-5373-4931-99E9-BB8C626D057A}"/>
              </a:ext>
            </a:extLst>
          </p:cNvPr>
          <p:cNvSpPr>
            <a:spLocks noGrp="1"/>
          </p:cNvSpPr>
          <p:nvPr>
            <p:ph idx="1"/>
          </p:nvPr>
        </p:nvSpPr>
        <p:spPr>
          <a:xfrm rot="10800000" flipV="1">
            <a:off x="2589213" y="2133600"/>
            <a:ext cx="8915400" cy="3778250"/>
          </a:xfrm>
        </p:spPr>
        <p:txBody>
          <a:bodyPr anchor="ctr">
            <a:normAutofit fontScale="25000" lnSpcReduction="20000"/>
          </a:bodyPr>
          <a:lstStyle/>
          <a:p>
            <a:pPr marR="106680">
              <a:lnSpc>
                <a:spcPct val="150000"/>
              </a:lnSpc>
              <a:spcBef>
                <a:spcPts val="450"/>
              </a:spcBef>
              <a:spcAft>
                <a:spcPts val="0"/>
              </a:spcAft>
            </a:pPr>
            <a:r>
              <a:rPr lang="en-US" sz="8000" dirty="0" err="1">
                <a:effectLst/>
                <a:latin typeface="Times New Roman" panose="02020603050405020304" pitchFamily="18" charset="0"/>
                <a:ea typeface="Times New Roman" panose="02020603050405020304" pitchFamily="18" charset="0"/>
              </a:rPr>
              <a:t>BitCode</a:t>
            </a:r>
            <a:r>
              <a:rPr lang="en-US" sz="8000" dirty="0">
                <a:effectLst/>
                <a:latin typeface="Times New Roman" panose="02020603050405020304" pitchFamily="18" charset="0"/>
                <a:ea typeface="Times New Roman" panose="02020603050405020304" pitchFamily="18" charset="0"/>
              </a:rPr>
              <a:t> Tutorials is an online learning platform that provides various courses on a variety of programming languages. These tutorials are developer documentation based, with the best interpretation of technical jargons into simplified layman terms.</a:t>
            </a:r>
            <a:br>
              <a:rPr lang="en-IN" sz="8000" dirty="0">
                <a:effectLst/>
                <a:latin typeface="Times New Roman" panose="02020603050405020304" pitchFamily="18" charset="0"/>
                <a:ea typeface="Times New Roman" panose="02020603050405020304" pitchFamily="18" charset="0"/>
              </a:rPr>
            </a:br>
            <a:r>
              <a:rPr lang="en-US" sz="8000" dirty="0">
                <a:effectLst/>
                <a:latin typeface="Times New Roman" panose="02020603050405020304" pitchFamily="18" charset="0"/>
                <a:ea typeface="Times New Roman" panose="02020603050405020304" pitchFamily="18" charset="0"/>
              </a:rPr>
              <a:t>The detailed requirements and specifications for the development of </a:t>
            </a:r>
            <a:r>
              <a:rPr lang="en-US" sz="8000" dirty="0" err="1">
                <a:effectLst/>
                <a:latin typeface="Times New Roman" panose="02020603050405020304" pitchFamily="18" charset="0"/>
                <a:ea typeface="Times New Roman" panose="02020603050405020304" pitchFamily="18" charset="0"/>
              </a:rPr>
              <a:t>BitCode</a:t>
            </a:r>
            <a:r>
              <a:rPr lang="en-US" sz="8000" dirty="0">
                <a:effectLst/>
                <a:latin typeface="Times New Roman" panose="02020603050405020304" pitchFamily="18" charset="0"/>
                <a:ea typeface="Times New Roman" panose="02020603050405020304" pitchFamily="18" charset="0"/>
              </a:rPr>
              <a:t> Tutorials website are provided in this document.</a:t>
            </a:r>
            <a:br>
              <a:rPr lang="en-IN" sz="8000" dirty="0">
                <a:effectLst/>
                <a:latin typeface="Times New Roman" panose="02020603050405020304" pitchFamily="18" charset="0"/>
                <a:ea typeface="Times New Roman" panose="02020603050405020304" pitchFamily="18" charset="0"/>
              </a:rPr>
            </a:br>
            <a:r>
              <a:rPr lang="en-US" sz="8000" b="1" u="none" strike="noStrike" dirty="0">
                <a:effectLst/>
                <a:uFill>
                  <a:solidFill>
                    <a:srgbClr val="000000"/>
                  </a:solidFill>
                </a:uFill>
                <a:latin typeface="Times New Roman" panose="02020603050405020304" pitchFamily="18" charset="0"/>
                <a:ea typeface="Times New Roman" panose="02020603050405020304" pitchFamily="18" charset="0"/>
              </a:rPr>
              <a:t> </a:t>
            </a:r>
            <a:br>
              <a:rPr lang="en-US" sz="8000" b="1" u="none" strike="noStrike" dirty="0">
                <a:effectLst/>
                <a:uFill>
                  <a:solidFill>
                    <a:srgbClr val="000000"/>
                  </a:solidFill>
                </a:uFill>
                <a:latin typeface="Times New Roman" panose="02020603050405020304" pitchFamily="18" charset="0"/>
                <a:ea typeface="Times New Roman" panose="02020603050405020304" pitchFamily="18" charset="0"/>
              </a:rPr>
            </a:br>
            <a:r>
              <a:rPr lang="en-US" sz="8000" b="1" u="none" strike="noStrike" dirty="0">
                <a:effectLst/>
                <a:uFill>
                  <a:solidFill>
                    <a:srgbClr val="000000"/>
                  </a:solidFill>
                </a:uFill>
                <a:latin typeface="Times New Roman" panose="02020603050405020304" pitchFamily="18" charset="0"/>
                <a:ea typeface="Times New Roman" panose="02020603050405020304" pitchFamily="18" charset="0"/>
              </a:rPr>
              <a:t>Document Purpose</a:t>
            </a:r>
            <a:br>
              <a:rPr lang="en-US" sz="8000" b="1" u="none" strike="noStrike" dirty="0">
                <a:effectLst/>
                <a:uFill>
                  <a:solidFill>
                    <a:srgbClr val="000000"/>
                  </a:solidFill>
                </a:uFill>
                <a:latin typeface="Times New Roman" panose="02020603050405020304" pitchFamily="18" charset="0"/>
                <a:ea typeface="Times New Roman" panose="02020603050405020304" pitchFamily="18" charset="0"/>
              </a:rPr>
            </a:br>
            <a:br>
              <a:rPr lang="en-US" sz="8000" b="1" u="none" strike="noStrike" dirty="0">
                <a:effectLst/>
                <a:uFill>
                  <a:solidFill>
                    <a:srgbClr val="000000"/>
                  </a:solidFill>
                </a:uFill>
                <a:latin typeface="Times New Roman" panose="02020603050405020304" pitchFamily="18" charset="0"/>
                <a:ea typeface="Times New Roman" panose="02020603050405020304" pitchFamily="18" charset="0"/>
              </a:rPr>
            </a:br>
            <a:r>
              <a:rPr lang="en-US" sz="8000" u="none" strike="noStrike" dirty="0" err="1">
                <a:effectLst/>
                <a:uFill>
                  <a:solidFill>
                    <a:srgbClr val="000000"/>
                  </a:solidFill>
                </a:uFill>
                <a:latin typeface="Times New Roman" panose="02020603050405020304" pitchFamily="18" charset="0"/>
                <a:ea typeface="Times New Roman" panose="02020603050405020304" pitchFamily="18" charset="0"/>
              </a:rPr>
              <a:t>BitCode</a:t>
            </a:r>
            <a:r>
              <a:rPr lang="en-US" sz="8000" u="none" strike="noStrike" dirty="0">
                <a:effectLst/>
                <a:uFill>
                  <a:solidFill>
                    <a:srgbClr val="000000"/>
                  </a:solidFill>
                </a:uFill>
                <a:latin typeface="Times New Roman" panose="02020603050405020304" pitchFamily="18" charset="0"/>
                <a:ea typeface="Times New Roman" panose="02020603050405020304" pitchFamily="18" charset="0"/>
              </a:rPr>
              <a:t> Tutorials website aims to create a E-learning programming tutorials website </a:t>
            </a:r>
            <a:r>
              <a:rPr lang="en-US" sz="8000" u="none" strike="noStrike" dirty="0" err="1">
                <a:effectLst/>
                <a:uFill>
                  <a:solidFill>
                    <a:srgbClr val="000000"/>
                  </a:solidFill>
                </a:uFill>
                <a:latin typeface="Times New Roman" panose="02020603050405020304" pitchFamily="18" charset="0"/>
                <a:ea typeface="Times New Roman" panose="02020603050405020304" pitchFamily="18" charset="0"/>
              </a:rPr>
              <a:t>toprovide</a:t>
            </a:r>
            <a:r>
              <a:rPr lang="en-US" sz="8000" u="none" strike="noStrike" dirty="0">
                <a:effectLst/>
                <a:uFill>
                  <a:solidFill>
                    <a:srgbClr val="000000"/>
                  </a:solidFill>
                </a:uFill>
                <a:latin typeface="Times New Roman" panose="02020603050405020304" pitchFamily="18" charset="0"/>
                <a:ea typeface="Times New Roman" panose="02020603050405020304" pitchFamily="18" charset="0"/>
              </a:rPr>
              <a:t> free, extensive and accurate knowledge to the learners at one single place.</a:t>
            </a:r>
            <a:br>
              <a:rPr lang="en-US" sz="7600" u="none" strike="noStrike" dirty="0">
                <a:effectLst/>
                <a:uFill>
                  <a:solidFill>
                    <a:srgbClr val="000000"/>
                  </a:solidFill>
                </a:uFill>
                <a:latin typeface="Times New Roman" panose="02020603050405020304" pitchFamily="18" charset="0"/>
                <a:ea typeface="Times New Roman" panose="02020603050405020304" pitchFamily="18" charset="0"/>
              </a:rPr>
            </a:br>
            <a:br>
              <a:rPr lang="en-IN" sz="1800" b="1" u="sng" dirty="0">
                <a:effectLst/>
                <a:uFill>
                  <a:solidFill>
                    <a:srgbClr val="000000"/>
                  </a:solidFill>
                </a:uFill>
                <a:latin typeface="Times New Roman" panose="02020603050405020304" pitchFamily="18" charset="0"/>
                <a:ea typeface="Times New Roman" panose="02020603050405020304" pitchFamily="18" charset="0"/>
              </a:rPr>
            </a:br>
            <a:endParaRPr lang="en-US" sz="4800" i="1" dirty="0">
              <a:solidFill>
                <a:srgbClr val="FFFFFF"/>
              </a:solidFill>
            </a:endParaRPr>
          </a:p>
        </p:txBody>
      </p:sp>
    </p:spTree>
    <p:extLst>
      <p:ext uri="{BB962C8B-B14F-4D97-AF65-F5344CB8AC3E}">
        <p14:creationId xmlns:p14="http://schemas.microsoft.com/office/powerpoint/2010/main" val="387356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5BB8-D0B9-A3EF-B34A-6BD36D266AD3}"/>
              </a:ext>
            </a:extLst>
          </p:cNvPr>
          <p:cNvSpPr>
            <a:spLocks noGrp="1"/>
          </p:cNvSpPr>
          <p:nvPr>
            <p:ph type="title"/>
          </p:nvPr>
        </p:nvSpPr>
        <p:spPr>
          <a:xfrm>
            <a:off x="1076642" y="3182115"/>
            <a:ext cx="8911687" cy="1280890"/>
          </a:xfrm>
        </p:spPr>
        <p:txBody>
          <a:bodyPr/>
          <a:lstStyle/>
          <a:p>
            <a:r>
              <a:rPr lang="en-US" sz="1800" b="1" u="heavy" dirty="0">
                <a:effectLst/>
                <a:uFill>
                  <a:solidFill>
                    <a:srgbClr val="000000"/>
                  </a:solidFill>
                </a:uFill>
                <a:latin typeface="Times New Roman" panose="02020603050405020304" pitchFamily="18" charset="0"/>
                <a:ea typeface="Times New Roman" panose="02020603050405020304" pitchFamily="18" charset="0"/>
              </a:rPr>
              <a:t>Data</a:t>
            </a:r>
            <a:r>
              <a:rPr lang="en-US" sz="1800" b="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dirty="0">
                <a:effectLst/>
                <a:uFill>
                  <a:solidFill>
                    <a:srgbClr val="000000"/>
                  </a:solidFill>
                </a:uFill>
                <a:latin typeface="Times New Roman" panose="02020603050405020304" pitchFamily="18" charset="0"/>
                <a:ea typeface="Times New Roman" panose="02020603050405020304" pitchFamily="18" charset="0"/>
              </a:rPr>
              <a:t>Flow</a:t>
            </a:r>
            <a:r>
              <a:rPr lang="en-US" sz="1800" b="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dirty="0">
                <a:effectLst/>
                <a:uFill>
                  <a:solidFill>
                    <a:srgbClr val="000000"/>
                  </a:solidFill>
                </a:uFill>
                <a:latin typeface="Times New Roman" panose="02020603050405020304" pitchFamily="18" charset="0"/>
                <a:ea typeface="Times New Roman" panose="02020603050405020304" pitchFamily="18" charset="0"/>
              </a:rPr>
              <a:t>Diagram</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62C0E623-989C-C0C0-04D8-02CB0627F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225" y="672531"/>
            <a:ext cx="6858000" cy="1645920"/>
          </a:xfrm>
          <a:prstGeom prst="rect">
            <a:avLst/>
          </a:prstGeom>
        </p:spPr>
      </p:pic>
      <p:pic>
        <p:nvPicPr>
          <p:cNvPr id="5" name="Picture 4">
            <a:extLst>
              <a:ext uri="{FF2B5EF4-FFF2-40B4-BE49-F238E27FC236}">
                <a16:creationId xmlns:a16="http://schemas.microsoft.com/office/drawing/2014/main" id="{85A17D53-BDF7-28E8-E162-D11EE6264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541" y="2756469"/>
            <a:ext cx="5790565" cy="3429000"/>
          </a:xfrm>
          <a:prstGeom prst="rect">
            <a:avLst/>
          </a:prstGeom>
        </p:spPr>
      </p:pic>
    </p:spTree>
    <p:extLst>
      <p:ext uri="{BB962C8B-B14F-4D97-AF65-F5344CB8AC3E}">
        <p14:creationId xmlns:p14="http://schemas.microsoft.com/office/powerpoint/2010/main" val="17720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AC1A-A1FB-35FC-C96B-BB80C2EB5E67}"/>
              </a:ext>
            </a:extLst>
          </p:cNvPr>
          <p:cNvSpPr>
            <a:spLocks noGrp="1"/>
          </p:cNvSpPr>
          <p:nvPr>
            <p:ph type="title"/>
          </p:nvPr>
        </p:nvSpPr>
        <p:spPr>
          <a:xfrm>
            <a:off x="1041917" y="3239988"/>
            <a:ext cx="8553495" cy="1181541"/>
          </a:xfrm>
        </p:spPr>
        <p:txBody>
          <a:bodyPr>
            <a:normAutofit/>
          </a:bodyPr>
          <a:lstStyle/>
          <a:p>
            <a:r>
              <a:rPr lang="en-US" sz="1800" b="1" u="heavy" dirty="0">
                <a:effectLst/>
                <a:uFill>
                  <a:solidFill>
                    <a:srgbClr val="000000"/>
                  </a:solidFill>
                </a:uFill>
                <a:latin typeface="Times New Roman" panose="02020603050405020304" pitchFamily="18" charset="0"/>
                <a:ea typeface="Times New Roman" panose="02020603050405020304" pitchFamily="18" charset="0"/>
              </a:rPr>
              <a:t>Class</a:t>
            </a:r>
            <a:r>
              <a:rPr lang="en-US" sz="1800" b="1" u="heavy" spc="-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dirty="0">
                <a:effectLst/>
                <a:uFill>
                  <a:solidFill>
                    <a:srgbClr val="000000"/>
                  </a:solidFill>
                </a:uFill>
                <a:latin typeface="Times New Roman" panose="02020603050405020304" pitchFamily="18" charset="0"/>
                <a:ea typeface="Times New Roman" panose="02020603050405020304" pitchFamily="18" charset="0"/>
              </a:rPr>
              <a:t>Diagram</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A8E6BD7C-680A-855F-8C1C-24133A4CD1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7065" y="363385"/>
            <a:ext cx="7345101" cy="6303633"/>
          </a:xfrm>
          <a:prstGeom prst="rect">
            <a:avLst/>
          </a:prstGeom>
          <a:noFill/>
          <a:ln>
            <a:noFill/>
          </a:ln>
        </p:spPr>
      </p:pic>
    </p:spTree>
    <p:extLst>
      <p:ext uri="{BB962C8B-B14F-4D97-AF65-F5344CB8AC3E}">
        <p14:creationId xmlns:p14="http://schemas.microsoft.com/office/powerpoint/2010/main" val="33131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0D9D-ABBA-A5A3-AAF6-085D1EBB88F5}"/>
              </a:ext>
            </a:extLst>
          </p:cNvPr>
          <p:cNvSpPr>
            <a:spLocks noGrp="1"/>
          </p:cNvSpPr>
          <p:nvPr>
            <p:ph type="title"/>
          </p:nvPr>
        </p:nvSpPr>
        <p:spPr>
          <a:xfrm>
            <a:off x="1030343" y="3020069"/>
            <a:ext cx="8911687" cy="1280890"/>
          </a:xfrm>
        </p:spPr>
        <p:txBody>
          <a:bodyPr/>
          <a:lstStyle/>
          <a:p>
            <a:r>
              <a:rPr lang="en-US" sz="1800" b="1" u="heavy" dirty="0">
                <a:effectLst/>
                <a:uFill>
                  <a:solidFill>
                    <a:srgbClr val="000000"/>
                  </a:solidFill>
                </a:uFill>
                <a:latin typeface="Times New Roman" panose="02020603050405020304" pitchFamily="18" charset="0"/>
                <a:ea typeface="Times New Roman" panose="02020603050405020304" pitchFamily="18" charset="0"/>
              </a:rPr>
              <a:t>Use</a:t>
            </a:r>
            <a:r>
              <a:rPr lang="en-US" sz="1800" b="1" u="heavy"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dirty="0">
                <a:effectLst/>
                <a:uFill>
                  <a:solidFill>
                    <a:srgbClr val="000000"/>
                  </a:solidFill>
                </a:uFill>
                <a:latin typeface="Times New Roman" panose="02020603050405020304" pitchFamily="18" charset="0"/>
                <a:ea typeface="Times New Roman" panose="02020603050405020304" pitchFamily="18" charset="0"/>
              </a:rPr>
              <a:t>Case</a:t>
            </a:r>
            <a:r>
              <a:rPr lang="en-US" sz="1800" b="1" u="heavy"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dirty="0">
                <a:effectLst/>
                <a:uFill>
                  <a:solidFill>
                    <a:srgbClr val="000000"/>
                  </a:solidFill>
                </a:uFill>
                <a:latin typeface="Times New Roman" panose="02020603050405020304" pitchFamily="18" charset="0"/>
                <a:ea typeface="Times New Roman" panose="02020603050405020304" pitchFamily="18" charset="0"/>
              </a:rPr>
              <a:t>Diagram</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56FD0BAA-22EC-C908-B0A4-4D951A3A33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4468" y="312516"/>
            <a:ext cx="6858000" cy="6412375"/>
          </a:xfrm>
          <a:prstGeom prst="rect">
            <a:avLst/>
          </a:prstGeom>
          <a:noFill/>
          <a:ln>
            <a:noFill/>
          </a:ln>
        </p:spPr>
      </p:pic>
    </p:spTree>
    <p:extLst>
      <p:ext uri="{BB962C8B-B14F-4D97-AF65-F5344CB8AC3E}">
        <p14:creationId xmlns:p14="http://schemas.microsoft.com/office/powerpoint/2010/main" val="2299278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9B0A8F-E8F2-BA44-55C4-B66E761B333F}"/>
              </a:ext>
            </a:extLst>
          </p:cNvPr>
          <p:cNvSpPr txBox="1"/>
          <p:nvPr/>
        </p:nvSpPr>
        <p:spPr>
          <a:xfrm>
            <a:off x="1635760" y="480536"/>
            <a:ext cx="6096000" cy="1631216"/>
          </a:xfrm>
          <a:prstGeom prst="rect">
            <a:avLst/>
          </a:prstGeom>
          <a:noFill/>
        </p:spPr>
        <p:txBody>
          <a:bodyPr wrap="square">
            <a:spAutoFit/>
          </a:bodyPr>
          <a:lstStyle/>
          <a:p>
            <a:pPr marR="106680"/>
            <a:r>
              <a:rPr lang="en-US" sz="2800" b="1" u="sng" dirty="0">
                <a:effectLst/>
                <a:latin typeface="Times New Roman" panose="02020603050405020304" pitchFamily="18" charset="0"/>
                <a:ea typeface="Times New Roman" panose="02020603050405020304" pitchFamily="18" charset="0"/>
              </a:rPr>
              <a:t>Website UI:</a:t>
            </a:r>
            <a:endParaRPr lang="en-IN" sz="2800" dirty="0">
              <a:effectLst/>
              <a:latin typeface="Times New Roman" panose="02020603050405020304" pitchFamily="18" charset="0"/>
              <a:ea typeface="Times New Roman" panose="02020603050405020304" pitchFamily="18" charset="0"/>
            </a:endParaRPr>
          </a:p>
          <a:p>
            <a:pPr marR="106680"/>
            <a:r>
              <a:rPr lang="en-US" sz="1800" b="1" u="none" strike="noStrike"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106680"/>
            <a:r>
              <a:rPr lang="en-US" sz="1800" b="1" u="none" strike="noStrike"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106680" lvl="0" indent="-342900">
              <a:spcAft>
                <a:spcPts val="0"/>
              </a:spcAft>
              <a:buFont typeface="Symbol" panose="05050102010706020507" pitchFamily="18" charset="2"/>
              <a:buBlip>
                <a:blip r:embed="rId2"/>
              </a:buBlip>
            </a:pPr>
            <a:r>
              <a:rPr lang="en-US" sz="1800" u="sng" dirty="0">
                <a:effectLst/>
                <a:latin typeface="Times New Roman" panose="02020603050405020304" pitchFamily="18" charset="0"/>
                <a:ea typeface="Times New Roman" panose="02020603050405020304" pitchFamily="18" charset="0"/>
              </a:rPr>
              <a:t>Guest UI</a:t>
            </a:r>
            <a:endParaRPr lang="en-IN" sz="1800" dirty="0">
              <a:effectLst/>
              <a:latin typeface="Times New Roman" panose="02020603050405020304" pitchFamily="18" charset="0"/>
              <a:ea typeface="Times New Roman" panose="02020603050405020304" pitchFamily="18" charset="0"/>
            </a:endParaRPr>
          </a:p>
          <a:p>
            <a:pPr marR="106680"/>
            <a:r>
              <a:rPr lang="en-US" sz="1800" u="none" strike="noStrike"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DAD1022-FFF5-9A4D-A965-D6A959A5FAF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3440" y="73829"/>
            <a:ext cx="6390640" cy="6489531"/>
          </a:xfrm>
          <a:prstGeom prst="rect">
            <a:avLst/>
          </a:prstGeom>
          <a:noFill/>
          <a:ln>
            <a:noFill/>
          </a:ln>
        </p:spPr>
      </p:pic>
    </p:spTree>
    <p:extLst>
      <p:ext uri="{BB962C8B-B14F-4D97-AF65-F5344CB8AC3E}">
        <p14:creationId xmlns:p14="http://schemas.microsoft.com/office/powerpoint/2010/main" val="155140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6E8EC0-E648-AAC0-1748-82C8BD5E9F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1138" y="751840"/>
            <a:ext cx="8552302" cy="5756091"/>
          </a:xfrm>
          <a:prstGeom prst="rect">
            <a:avLst/>
          </a:prstGeom>
          <a:noFill/>
          <a:ln>
            <a:noFill/>
          </a:ln>
        </p:spPr>
      </p:pic>
    </p:spTree>
    <p:extLst>
      <p:ext uri="{BB962C8B-B14F-4D97-AF65-F5344CB8AC3E}">
        <p14:creationId xmlns:p14="http://schemas.microsoft.com/office/powerpoint/2010/main" val="1148268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CEEF9B-9AC2-BABB-277A-147EB1B337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7762" y="351154"/>
            <a:ext cx="8392478" cy="6298933"/>
          </a:xfrm>
          <a:prstGeom prst="rect">
            <a:avLst/>
          </a:prstGeom>
          <a:noFill/>
          <a:ln>
            <a:noFill/>
          </a:ln>
        </p:spPr>
      </p:pic>
    </p:spTree>
    <p:extLst>
      <p:ext uri="{BB962C8B-B14F-4D97-AF65-F5344CB8AC3E}">
        <p14:creationId xmlns:p14="http://schemas.microsoft.com/office/powerpoint/2010/main" val="235238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99E746-D6D8-AE5C-9405-2838732E93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54649"/>
            <a:ext cx="8620760" cy="6349352"/>
          </a:xfrm>
          <a:prstGeom prst="rect">
            <a:avLst/>
          </a:prstGeom>
          <a:noFill/>
          <a:ln>
            <a:noFill/>
          </a:ln>
        </p:spPr>
      </p:pic>
    </p:spTree>
    <p:extLst>
      <p:ext uri="{BB962C8B-B14F-4D97-AF65-F5344CB8AC3E}">
        <p14:creationId xmlns:p14="http://schemas.microsoft.com/office/powerpoint/2010/main" val="56946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D0DA6-9BBE-9404-9268-AE2A3135A5B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0760" y="487997"/>
            <a:ext cx="8976360" cy="5970111"/>
          </a:xfrm>
          <a:prstGeom prst="rect">
            <a:avLst/>
          </a:prstGeom>
          <a:noFill/>
          <a:ln>
            <a:noFill/>
          </a:ln>
        </p:spPr>
      </p:pic>
    </p:spTree>
    <p:extLst>
      <p:ext uri="{BB962C8B-B14F-4D97-AF65-F5344CB8AC3E}">
        <p14:creationId xmlns:p14="http://schemas.microsoft.com/office/powerpoint/2010/main" val="1222618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8AFE2-2C53-AB55-EC18-3E6FC463126C}"/>
              </a:ext>
            </a:extLst>
          </p:cNvPr>
          <p:cNvSpPr txBox="1"/>
          <p:nvPr/>
        </p:nvSpPr>
        <p:spPr>
          <a:xfrm>
            <a:off x="519983" y="2649974"/>
            <a:ext cx="6096000" cy="369332"/>
          </a:xfrm>
          <a:prstGeom prst="rect">
            <a:avLst/>
          </a:prstGeom>
          <a:noFill/>
        </p:spPr>
        <p:txBody>
          <a:bodyPr wrap="square">
            <a:spAutoFit/>
          </a:bodyPr>
          <a:lstStyle/>
          <a:p>
            <a:pPr marL="342900" marR="106680" lvl="0" indent="-342900">
              <a:spcAft>
                <a:spcPts val="0"/>
              </a:spcAft>
              <a:buFont typeface="Symbol" panose="05050102010706020507" pitchFamily="18" charset="2"/>
              <a:buBlip>
                <a:blip r:embed="rId2"/>
              </a:buBlip>
            </a:pPr>
            <a:r>
              <a:rPr lang="en-US" sz="1800" u="sng" dirty="0">
                <a:effectLst/>
                <a:latin typeface="Times New Roman" panose="02020603050405020304" pitchFamily="18" charset="0"/>
                <a:ea typeface="Times New Roman" panose="02020603050405020304" pitchFamily="18" charset="0"/>
              </a:rPr>
              <a:t>Subscriber UI</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653B799-3D8B-B175-3251-395CCB9D8E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3667" y="456246"/>
            <a:ext cx="8998350" cy="5334953"/>
          </a:xfrm>
          <a:prstGeom prst="rect">
            <a:avLst/>
          </a:prstGeom>
          <a:noFill/>
          <a:ln>
            <a:noFill/>
          </a:ln>
        </p:spPr>
      </p:pic>
    </p:spTree>
    <p:extLst>
      <p:ext uri="{BB962C8B-B14F-4D97-AF65-F5344CB8AC3E}">
        <p14:creationId xmlns:p14="http://schemas.microsoft.com/office/powerpoint/2010/main" val="3951016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D71E59-764E-E836-AB71-77287F0345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787" y="518159"/>
            <a:ext cx="9631647" cy="5699761"/>
          </a:xfrm>
          <a:prstGeom prst="rect">
            <a:avLst/>
          </a:prstGeom>
          <a:noFill/>
          <a:ln>
            <a:noFill/>
          </a:ln>
        </p:spPr>
      </p:pic>
    </p:spTree>
    <p:extLst>
      <p:ext uri="{BB962C8B-B14F-4D97-AF65-F5344CB8AC3E}">
        <p14:creationId xmlns:p14="http://schemas.microsoft.com/office/powerpoint/2010/main" val="223517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F0D1-D341-EB24-8B08-4486B19AB328}"/>
              </a:ext>
            </a:extLst>
          </p:cNvPr>
          <p:cNvSpPr>
            <a:spLocks noGrp="1"/>
          </p:cNvSpPr>
          <p:nvPr>
            <p:ph type="title"/>
          </p:nvPr>
        </p:nvSpPr>
        <p:spPr/>
        <p:txBody>
          <a:bodyPr>
            <a:normAutofit fontScale="90000"/>
          </a:bodyPr>
          <a:lstStyle/>
          <a:p>
            <a:r>
              <a:rPr lang="en-US" sz="6700" b="1" dirty="0">
                <a:effectLst/>
                <a:uFill>
                  <a:solidFill>
                    <a:srgbClr val="000000"/>
                  </a:solidFill>
                </a:uFill>
                <a:latin typeface="Arial Black" panose="020B0A04020102020204" pitchFamily="34" charset="0"/>
                <a:ea typeface="Times New Roman" panose="02020603050405020304" pitchFamily="18" charset="0"/>
              </a:rPr>
              <a:t>Problem</a:t>
            </a:r>
            <a:r>
              <a:rPr lang="en-US" sz="6700" b="1" spc="-30" dirty="0">
                <a:effectLst/>
                <a:uFill>
                  <a:solidFill>
                    <a:srgbClr val="000000"/>
                  </a:solidFill>
                </a:uFill>
                <a:latin typeface="Arial Black" panose="020B0A04020102020204" pitchFamily="34" charset="0"/>
                <a:ea typeface="Times New Roman" panose="02020603050405020304" pitchFamily="18" charset="0"/>
              </a:rPr>
              <a:t> </a:t>
            </a:r>
            <a:r>
              <a:rPr lang="en-US" sz="6700" b="1" dirty="0">
                <a:effectLst/>
                <a:uFill>
                  <a:solidFill>
                    <a:srgbClr val="000000"/>
                  </a:solidFill>
                </a:uFill>
                <a:latin typeface="Arial Black" panose="020B0A04020102020204" pitchFamily="34" charset="0"/>
                <a:ea typeface="Times New Roman" panose="02020603050405020304" pitchFamily="18" charset="0"/>
              </a:rPr>
              <a:t>Statement</a:t>
            </a:r>
            <a:br>
              <a:rPr lang="en-IN" sz="3600" b="1"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5F92EA-4D52-3478-4301-BC244EF7D548}"/>
              </a:ext>
            </a:extLst>
          </p:cNvPr>
          <p:cNvSpPr>
            <a:spLocks noGrp="1"/>
          </p:cNvSpPr>
          <p:nvPr>
            <p:ph idx="1"/>
          </p:nvPr>
        </p:nvSpPr>
        <p:spPr>
          <a:xfrm>
            <a:off x="2592925" y="1788160"/>
            <a:ext cx="8915400" cy="4643120"/>
          </a:xfrm>
        </p:spPr>
        <p:txBody>
          <a:bodyPr>
            <a:normAutofit fontScale="92500" lnSpcReduction="20000"/>
          </a:bodyPr>
          <a:lstStyle/>
          <a:p>
            <a:pPr marL="260350" marR="106680" indent="0">
              <a:spcBef>
                <a:spcPts val="450"/>
              </a:spcBef>
              <a:spcAft>
                <a:spcPts val="0"/>
              </a:spcAft>
              <a:buNone/>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rPr>
              <a:t> </a:t>
            </a:r>
            <a:endParaRPr lang="en-IN" sz="1800" b="1" u="sng" dirty="0">
              <a:effectLst/>
              <a:uFill>
                <a:solidFill>
                  <a:srgbClr val="000000"/>
                </a:solidFill>
              </a:uFill>
              <a:latin typeface="Times New Roman" panose="02020603050405020304" pitchFamily="18" charset="0"/>
              <a:ea typeface="Times New Roman" panose="02020603050405020304" pitchFamily="18" charset="0"/>
            </a:endParaRPr>
          </a:p>
          <a:p>
            <a:pPr marR="106680">
              <a:spcBef>
                <a:spcPts val="25"/>
              </a:spcBef>
              <a:spcAft>
                <a:spcPts val="0"/>
              </a:spcAft>
            </a:pPr>
            <a:r>
              <a:rPr lang="en-US" sz="2000" dirty="0">
                <a:effectLst/>
                <a:latin typeface="Times New Roman" panose="02020603050405020304" pitchFamily="18" charset="0"/>
                <a:ea typeface="Times New Roman" panose="02020603050405020304" pitchFamily="18" charset="0"/>
              </a:rPr>
              <a:t>With the advent in technology and with the perpetual increase in the strength of the students and the number of departments in the educational institutions, it is laborious to exchange the study materials between the students and the faculties.</a:t>
            </a:r>
            <a:endParaRPr lang="en-IN" sz="2000" dirty="0">
              <a:effectLst/>
              <a:latin typeface="Times New Roman" panose="02020603050405020304" pitchFamily="18" charset="0"/>
              <a:ea typeface="Times New Roman" panose="02020603050405020304" pitchFamily="18" charset="0"/>
            </a:endParaRPr>
          </a:p>
          <a:p>
            <a:pPr marL="0" marR="106680" indent="0">
              <a:spcBef>
                <a:spcPts val="25"/>
              </a:spcBef>
              <a:spcAft>
                <a:spcPts val="0"/>
              </a:spcAft>
              <a:buNone/>
            </a:pPr>
            <a:endParaRPr lang="en-IN" sz="2000" dirty="0">
              <a:effectLst/>
              <a:latin typeface="Times New Roman" panose="02020603050405020304" pitchFamily="18" charset="0"/>
              <a:ea typeface="Times New Roman" panose="02020603050405020304" pitchFamily="18" charset="0"/>
            </a:endParaRPr>
          </a:p>
          <a:p>
            <a:pPr marR="106680">
              <a:spcBef>
                <a:spcPts val="25"/>
              </a:spcBef>
              <a:spcAft>
                <a:spcPts val="0"/>
              </a:spcAft>
            </a:pPr>
            <a:r>
              <a:rPr lang="en-US" sz="2000" dirty="0">
                <a:effectLst/>
                <a:latin typeface="Times New Roman" panose="02020603050405020304" pitchFamily="18" charset="0"/>
                <a:ea typeface="Times New Roman" panose="02020603050405020304" pitchFamily="18" charset="0"/>
              </a:rPr>
              <a:t>The main objective of the E-Learning is to help the students get over the traditional methods of learning and make them accustomed to the internet where the notes for their respective subjects are easily available. It provides an automation procedure of studying the notes online. The implementation of this project helps the students. The students can gain access to these notes by searching for the name of the file under their respective department.</a:t>
            </a:r>
            <a:endParaRPr lang="en-IN" sz="2000" dirty="0">
              <a:effectLst/>
              <a:latin typeface="Times New Roman" panose="02020603050405020304" pitchFamily="18" charset="0"/>
              <a:ea typeface="Times New Roman" panose="02020603050405020304" pitchFamily="18" charset="0"/>
            </a:endParaRPr>
          </a:p>
          <a:p>
            <a:pPr marL="0" marR="106680" indent="0">
              <a:spcBef>
                <a:spcPts val="25"/>
              </a:spcBef>
              <a:spcAft>
                <a:spcPts val="0"/>
              </a:spcAft>
              <a:buNone/>
            </a:pPr>
            <a:endParaRPr lang="en-IN" sz="2000" dirty="0">
              <a:effectLst/>
              <a:latin typeface="Times New Roman" panose="02020603050405020304" pitchFamily="18" charset="0"/>
              <a:ea typeface="Times New Roman" panose="02020603050405020304" pitchFamily="18" charset="0"/>
            </a:endParaRPr>
          </a:p>
          <a:p>
            <a:pPr marR="106680">
              <a:spcBef>
                <a:spcPts val="25"/>
              </a:spcBef>
              <a:spcAft>
                <a:spcPts val="0"/>
              </a:spcAft>
            </a:pPr>
            <a:r>
              <a:rPr lang="en-US" sz="2000" dirty="0">
                <a:effectLst/>
                <a:latin typeface="Times New Roman" panose="02020603050405020304" pitchFamily="18" charset="0"/>
                <a:ea typeface="Times New Roman" panose="02020603050405020304" pitchFamily="18" charset="0"/>
              </a:rPr>
              <a:t>This project not only helps to facilitate easier access to notes for the students but also helps cutting down on expenditure for the universities as well. Students and Universities alike spend a considerable amount of money on printing costs which can be prevented.</a:t>
            </a:r>
            <a:endParaRPr lang="en-IN" sz="2000" dirty="0">
              <a:effectLst/>
              <a:latin typeface="Times New Roman" panose="02020603050405020304" pitchFamily="18" charset="0"/>
              <a:ea typeface="Times New Roman" panose="02020603050405020304" pitchFamily="18" charset="0"/>
            </a:endParaRPr>
          </a:p>
          <a:p>
            <a:pPr marL="0" marR="106680" indent="0">
              <a:spcBef>
                <a:spcPts val="25"/>
              </a:spcBef>
              <a:spcAft>
                <a:spcPts val="0"/>
              </a:spcAft>
              <a:buNone/>
            </a:pPr>
            <a:endParaRPr lang="en-IN" sz="2000" dirty="0">
              <a:effectLst/>
              <a:latin typeface="Times New Roman" panose="02020603050405020304" pitchFamily="18" charset="0"/>
              <a:ea typeface="Times New Roman" panose="02020603050405020304" pitchFamily="18" charset="0"/>
            </a:endParaRPr>
          </a:p>
          <a:p>
            <a:pPr marR="106680">
              <a:spcBef>
                <a:spcPts val="25"/>
              </a:spcBef>
              <a:spcAft>
                <a:spcPts val="0"/>
              </a:spcAft>
            </a:pPr>
            <a:r>
              <a:rPr lang="en-US" sz="2000" dirty="0">
                <a:effectLst/>
                <a:latin typeface="Times New Roman" panose="02020603050405020304" pitchFamily="18" charset="0"/>
                <a:ea typeface="Times New Roman" panose="02020603050405020304" pitchFamily="18" charset="0"/>
              </a:rPr>
              <a:t>E-Learning is an inexpensive, efficient and comfortable way for students to easily access notes and an easier alternative to study for exams.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0559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4B5A2-C171-974B-05F3-401D1AE34A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4095" y="486530"/>
            <a:ext cx="9019985" cy="5980100"/>
          </a:xfrm>
          <a:prstGeom prst="rect">
            <a:avLst/>
          </a:prstGeom>
          <a:noFill/>
          <a:ln>
            <a:noFill/>
          </a:ln>
        </p:spPr>
      </p:pic>
    </p:spTree>
    <p:extLst>
      <p:ext uri="{BB962C8B-B14F-4D97-AF65-F5344CB8AC3E}">
        <p14:creationId xmlns:p14="http://schemas.microsoft.com/office/powerpoint/2010/main" val="1813503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80FF83-8E9F-0F5C-A0C1-77C7BB3B24D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4345" y="755332"/>
            <a:ext cx="9454256" cy="5127308"/>
          </a:xfrm>
          <a:prstGeom prst="rect">
            <a:avLst/>
          </a:prstGeom>
          <a:noFill/>
          <a:ln>
            <a:noFill/>
          </a:ln>
        </p:spPr>
      </p:pic>
    </p:spTree>
    <p:extLst>
      <p:ext uri="{BB962C8B-B14F-4D97-AF65-F5344CB8AC3E}">
        <p14:creationId xmlns:p14="http://schemas.microsoft.com/office/powerpoint/2010/main" val="1698865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C20A08-0C25-D471-56B9-DC885C4A63B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0521" y="711200"/>
            <a:ext cx="10022256" cy="5435600"/>
          </a:xfrm>
          <a:prstGeom prst="rect">
            <a:avLst/>
          </a:prstGeom>
          <a:noFill/>
          <a:ln>
            <a:noFill/>
          </a:ln>
        </p:spPr>
      </p:pic>
    </p:spTree>
    <p:extLst>
      <p:ext uri="{BB962C8B-B14F-4D97-AF65-F5344CB8AC3E}">
        <p14:creationId xmlns:p14="http://schemas.microsoft.com/office/powerpoint/2010/main" val="4211905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946386-FA18-06C4-F9E4-2EEAC4151D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6255" y="548640"/>
            <a:ext cx="9047025" cy="6064425"/>
          </a:xfrm>
          <a:prstGeom prst="rect">
            <a:avLst/>
          </a:prstGeom>
          <a:noFill/>
          <a:ln>
            <a:noFill/>
          </a:ln>
        </p:spPr>
      </p:pic>
    </p:spTree>
    <p:extLst>
      <p:ext uri="{BB962C8B-B14F-4D97-AF65-F5344CB8AC3E}">
        <p14:creationId xmlns:p14="http://schemas.microsoft.com/office/powerpoint/2010/main" val="2036968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93F9D-39D3-7A30-6E1C-A0D042B695EC}"/>
              </a:ext>
            </a:extLst>
          </p:cNvPr>
          <p:cNvSpPr txBox="1"/>
          <p:nvPr/>
        </p:nvSpPr>
        <p:spPr>
          <a:xfrm>
            <a:off x="843280" y="2223254"/>
            <a:ext cx="6096000" cy="369332"/>
          </a:xfrm>
          <a:prstGeom prst="rect">
            <a:avLst/>
          </a:prstGeom>
          <a:noFill/>
        </p:spPr>
        <p:txBody>
          <a:bodyPr wrap="square">
            <a:spAutoFit/>
          </a:bodyPr>
          <a:lstStyle/>
          <a:p>
            <a:pPr marL="342900" marR="106680" lvl="0" indent="-342900">
              <a:spcAft>
                <a:spcPts val="0"/>
              </a:spcAft>
              <a:buFont typeface="Symbol" panose="05050102010706020507" pitchFamily="18" charset="2"/>
              <a:buBlip>
                <a:blip r:embed="rId2"/>
              </a:buBlip>
            </a:pPr>
            <a:r>
              <a:rPr lang="en-US" sz="1800" u="sng" dirty="0">
                <a:effectLst/>
                <a:latin typeface="Times New Roman" panose="02020603050405020304" pitchFamily="18" charset="0"/>
                <a:ea typeface="Times New Roman" panose="02020603050405020304" pitchFamily="18" charset="0"/>
              </a:rPr>
              <a:t>Admin UI</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39C4252-59E6-6E66-2630-CC82DAD67F7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1300" y="692238"/>
            <a:ext cx="9467820" cy="5473523"/>
          </a:xfrm>
          <a:prstGeom prst="rect">
            <a:avLst/>
          </a:prstGeom>
          <a:noFill/>
          <a:ln>
            <a:noFill/>
          </a:ln>
        </p:spPr>
      </p:pic>
    </p:spTree>
    <p:extLst>
      <p:ext uri="{BB962C8B-B14F-4D97-AF65-F5344CB8AC3E}">
        <p14:creationId xmlns:p14="http://schemas.microsoft.com/office/powerpoint/2010/main" val="2939389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B46055-44DD-5905-A214-B01377664A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4668" y="787400"/>
            <a:ext cx="9744568" cy="5283200"/>
          </a:xfrm>
          <a:prstGeom prst="rect">
            <a:avLst/>
          </a:prstGeom>
          <a:noFill/>
          <a:ln>
            <a:noFill/>
          </a:ln>
        </p:spPr>
      </p:pic>
    </p:spTree>
    <p:extLst>
      <p:ext uri="{BB962C8B-B14F-4D97-AF65-F5344CB8AC3E}">
        <p14:creationId xmlns:p14="http://schemas.microsoft.com/office/powerpoint/2010/main" val="3839514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6CA2C9-75BA-60D6-8961-EE4216664A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9683" y="822960"/>
            <a:ext cx="9613392" cy="5212080"/>
          </a:xfrm>
          <a:prstGeom prst="rect">
            <a:avLst/>
          </a:prstGeom>
          <a:noFill/>
          <a:ln>
            <a:noFill/>
          </a:ln>
        </p:spPr>
      </p:pic>
    </p:spTree>
    <p:extLst>
      <p:ext uri="{BB962C8B-B14F-4D97-AF65-F5344CB8AC3E}">
        <p14:creationId xmlns:p14="http://schemas.microsoft.com/office/powerpoint/2010/main" val="2280236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44BA3F-C996-16E7-C374-442B99C4D6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5760" y="1002503"/>
            <a:ext cx="10088880" cy="5469528"/>
          </a:xfrm>
          <a:prstGeom prst="rect">
            <a:avLst/>
          </a:prstGeom>
          <a:noFill/>
          <a:ln>
            <a:noFill/>
          </a:ln>
        </p:spPr>
      </p:pic>
    </p:spTree>
    <p:extLst>
      <p:ext uri="{BB962C8B-B14F-4D97-AF65-F5344CB8AC3E}">
        <p14:creationId xmlns:p14="http://schemas.microsoft.com/office/powerpoint/2010/main" val="5380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F0F9-62A2-A688-6C84-525D5C4F4DBD}"/>
              </a:ext>
            </a:extLst>
          </p:cNvPr>
          <p:cNvSpPr>
            <a:spLocks noGrp="1"/>
          </p:cNvSpPr>
          <p:nvPr>
            <p:ph type="title"/>
          </p:nvPr>
        </p:nvSpPr>
        <p:spPr>
          <a:xfrm>
            <a:off x="2164662" y="392617"/>
            <a:ext cx="8911687" cy="1280890"/>
          </a:xfrm>
        </p:spPr>
        <p:txBody>
          <a:bodyPr>
            <a:normAutofit/>
          </a:bodyPr>
          <a:lstStyle/>
          <a:p>
            <a:r>
              <a:rPr lang="en-US" sz="6000" dirty="0">
                <a:latin typeface="Arial Black" panose="020B0A04020102020204" pitchFamily="34" charset="0"/>
              </a:rPr>
              <a:t>Conclusion</a:t>
            </a:r>
            <a:endParaRPr lang="en-IN" sz="6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D635B5A-AA2F-AD42-7ADD-43E7FD8D224E}"/>
              </a:ext>
            </a:extLst>
          </p:cNvPr>
          <p:cNvSpPr>
            <a:spLocks noGrp="1"/>
          </p:cNvSpPr>
          <p:nvPr>
            <p:ph idx="1"/>
          </p:nvPr>
        </p:nvSpPr>
        <p:spPr>
          <a:xfrm>
            <a:off x="2589212" y="1342663"/>
            <a:ext cx="8911687" cy="5312779"/>
          </a:xfrm>
        </p:spPr>
        <p:txBody>
          <a:bodyPr>
            <a:normAutofit fontScale="92500"/>
          </a:bodyPr>
          <a:lstStyle/>
          <a:p>
            <a:pPr marR="106680">
              <a:lnSpc>
                <a:spcPct val="150000"/>
              </a:lnSpc>
              <a:spcBef>
                <a:spcPts val="775"/>
              </a:spcBef>
              <a:spcAft>
                <a:spcPts val="0"/>
              </a:spcAft>
            </a:pPr>
            <a:r>
              <a:rPr lang="en-US" dirty="0">
                <a:effectLst/>
                <a:latin typeface="Times New Roman" panose="02020603050405020304" pitchFamily="18" charset="0"/>
                <a:ea typeface="Times New Roman" panose="02020603050405020304" pitchFamily="18" charset="0"/>
              </a:rPr>
              <a:t>In conclusion, </a:t>
            </a:r>
            <a:r>
              <a:rPr lang="en-US" dirty="0" err="1">
                <a:effectLst/>
                <a:latin typeface="Times New Roman" panose="02020603050405020304" pitchFamily="18" charset="0"/>
                <a:ea typeface="Times New Roman" panose="02020603050405020304" pitchFamily="18" charset="0"/>
              </a:rPr>
              <a:t>Bitcode</a:t>
            </a:r>
            <a:r>
              <a:rPr lang="en-US" dirty="0">
                <a:effectLst/>
                <a:latin typeface="Times New Roman" panose="02020603050405020304" pitchFamily="18" charset="0"/>
                <a:ea typeface="Times New Roman" panose="02020603050405020304" pitchFamily="18" charset="0"/>
              </a:rPr>
              <a:t> tutorial can be an effective tool for students of all ages and backgrounds to enhance their academic performance. The website can provide a variety of resources, such as interactive quizzes, practice problems, and study tips, to cater to different learning styles and preferences. Additionally, it can offer flexibility and convenience for students who may have busy schedules or limited access to traditional learning resources.</a:t>
            </a:r>
            <a:endParaRPr lang="en-IN" dirty="0">
              <a:effectLst/>
              <a:latin typeface="Times New Roman" panose="02020603050405020304" pitchFamily="18" charset="0"/>
              <a:ea typeface="Times New Roman" panose="02020603050405020304" pitchFamily="18" charset="0"/>
            </a:endParaRPr>
          </a:p>
          <a:p>
            <a:pPr marR="106680">
              <a:lnSpc>
                <a:spcPct val="150000"/>
              </a:lnSpc>
              <a:spcBef>
                <a:spcPts val="775"/>
              </a:spcBef>
              <a:spcAft>
                <a:spcPts val="0"/>
              </a:spcAft>
            </a:pPr>
            <a:r>
              <a:rPr lang="en-US" dirty="0">
                <a:effectLst/>
                <a:latin typeface="Times New Roman" panose="02020603050405020304" pitchFamily="18" charset="0"/>
                <a:ea typeface="Times New Roman" panose="02020603050405020304" pitchFamily="18" charset="0"/>
              </a:rPr>
              <a:t>For a successful online study tutorial website, it is important to conduct thorough research on the target audience and their specific needs and preferences. The website is user-friendly and accessible, with clear and concise instructions for accessing and using the resources. Regular updates and improvements to the website can also help to keep the content fresh and relevant.</a:t>
            </a:r>
            <a:endParaRPr lang="en-IN" dirty="0">
              <a:effectLst/>
              <a:latin typeface="Times New Roman" panose="02020603050405020304" pitchFamily="18" charset="0"/>
              <a:ea typeface="Times New Roman" panose="02020603050405020304" pitchFamily="18" charset="0"/>
            </a:endParaRPr>
          </a:p>
          <a:p>
            <a:pPr marR="106680">
              <a:lnSpc>
                <a:spcPct val="150000"/>
              </a:lnSpc>
              <a:spcBef>
                <a:spcPts val="775"/>
              </a:spcBef>
              <a:spcAft>
                <a:spcPts val="0"/>
              </a:spcAft>
            </a:pPr>
            <a:r>
              <a:rPr lang="en-US" dirty="0">
                <a:effectLst/>
                <a:latin typeface="Times New Roman" panose="02020603050405020304" pitchFamily="18" charset="0"/>
                <a:ea typeface="Times New Roman" panose="02020603050405020304" pitchFamily="18" charset="0"/>
              </a:rPr>
              <a:t>Overall, </a:t>
            </a:r>
            <a:r>
              <a:rPr lang="en-US" dirty="0" err="1">
                <a:effectLst/>
                <a:latin typeface="Times New Roman" panose="02020603050405020304" pitchFamily="18" charset="0"/>
                <a:ea typeface="Times New Roman" panose="02020603050405020304" pitchFamily="18" charset="0"/>
              </a:rPr>
              <a:t>Bitcode</a:t>
            </a:r>
            <a:r>
              <a:rPr lang="en-US" dirty="0">
                <a:effectLst/>
                <a:latin typeface="Times New Roman" panose="02020603050405020304" pitchFamily="18" charset="0"/>
                <a:ea typeface="Times New Roman" panose="02020603050405020304" pitchFamily="18" charset="0"/>
              </a:rPr>
              <a:t> tutorial website is a valuable tool for students seeking to improve their academic performance and achieve their educational goals. By providing accessible and comprehensive resources, the website can help to support students in their learning journey and contribute to their long-term success.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6033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AE-E0E4-0465-4978-EAD3CF9B99ED}"/>
              </a:ext>
            </a:extLst>
          </p:cNvPr>
          <p:cNvSpPr>
            <a:spLocks noGrp="1"/>
          </p:cNvSpPr>
          <p:nvPr>
            <p:ph type="title"/>
          </p:nvPr>
        </p:nvSpPr>
        <p:spPr/>
        <p:txBody>
          <a:bodyPr>
            <a:normAutofit fontScale="90000"/>
          </a:bodyPr>
          <a:lstStyle/>
          <a:p>
            <a:r>
              <a:rPr lang="en-IN" sz="1800" b="1" u="heavy" spc="-15" dirty="0">
                <a:effectLst/>
                <a:latin typeface="Times New Roman" panose="02020603050405020304" pitchFamily="18" charset="0"/>
                <a:ea typeface="Times New Roman" panose="02020603050405020304" pitchFamily="18" charset="0"/>
              </a:rPr>
              <a:t> </a:t>
            </a:r>
            <a:r>
              <a:rPr lang="en-US" sz="6700" b="1" dirty="0">
                <a:effectLst/>
                <a:latin typeface="Arial Black" panose="020B0A04020102020204" pitchFamily="34" charset="0"/>
                <a:ea typeface="Times New Roman" panose="02020603050405020304" pitchFamily="18" charset="0"/>
              </a:rPr>
              <a:t>References</a:t>
            </a:r>
            <a:br>
              <a:rPr lang="en-IN" sz="6700" dirty="0">
                <a:effectLst/>
                <a:latin typeface="Arial Black" panose="020B0A04020102020204" pitchFamily="34" charset="0"/>
                <a:ea typeface="Times New Roman" panose="02020603050405020304" pitchFamily="18" charset="0"/>
              </a:rPr>
            </a:b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1C6026-E7B0-443E-0596-9E7EDC1389F3}"/>
              </a:ext>
            </a:extLst>
          </p:cNvPr>
          <p:cNvSpPr>
            <a:spLocks noGrp="1"/>
          </p:cNvSpPr>
          <p:nvPr>
            <p:ph idx="1"/>
          </p:nvPr>
        </p:nvSpPr>
        <p:spPr>
          <a:xfrm>
            <a:off x="2589212" y="2133600"/>
            <a:ext cx="8915400" cy="4533418"/>
          </a:xfrm>
        </p:spPr>
        <p:txBody>
          <a:bodyPr>
            <a:normAutofit lnSpcReduction="10000"/>
          </a:bodyPr>
          <a:lstStyle/>
          <a:p>
            <a:pPr marL="342900" marR="106680" lvl="0" indent="-342900">
              <a:spcBef>
                <a:spcPts val="5"/>
              </a:spcBef>
              <a:spcAft>
                <a:spcPts val="0"/>
              </a:spcAft>
              <a:buFont typeface="+mj-lt"/>
              <a:buAutoNum type="arabicParenR"/>
              <a:tabLst>
                <a:tab pos="702945" algn="l"/>
              </a:tabLst>
            </a:pP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https://docs.spring.io/spring-boot/docs</a:t>
            </a:r>
            <a:endParaRPr lang="en-IN" sz="2000" u="sng" dirty="0">
              <a:solidFill>
                <a:srgbClr val="0000FF"/>
              </a:solidFill>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endParaRPr lang="en-IN" sz="2000" dirty="0">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r>
              <a:rPr lang="en-US" sz="2000" u="sng" dirty="0">
                <a:solidFill>
                  <a:srgbClr val="0000FF"/>
                </a:solidFill>
                <a:effectLst/>
                <a:latin typeface="Times New Roman" panose="02020603050405020304" pitchFamily="18" charset="0"/>
                <a:ea typeface="Times New Roman" panose="02020603050405020304" pitchFamily="18" charset="0"/>
                <a:hlinkClick r:id="rId3"/>
              </a:rPr>
              <a:t>http://www.ijcstjournal.org/volume-7/issue-1/IJCST-V7I1P4.pdf</a:t>
            </a:r>
            <a:r>
              <a:rPr lang="en-IN" sz="2000" u="sng" dirty="0">
                <a:solidFill>
                  <a:srgbClr val="0000FF"/>
                </a:solidFill>
                <a:latin typeface="Times New Roman" panose="02020603050405020304" pitchFamily="18" charset="0"/>
                <a:ea typeface="Times New Roman" panose="02020603050405020304" pitchFamily="18" charset="0"/>
                <a:hlinkClick r:id="rId3"/>
              </a:rPr>
              <a:t>/</a:t>
            </a:r>
            <a:endParaRPr lang="en-IN" sz="2000" u="sng" dirty="0">
              <a:solidFill>
                <a:srgbClr val="0000FF"/>
              </a:solidFill>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endParaRPr lang="en-IN" sz="2000" dirty="0">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r>
              <a:rPr lang="en-US" sz="2000" u="sng" dirty="0">
                <a:solidFill>
                  <a:srgbClr val="0000FF"/>
                </a:solidFill>
                <a:effectLst/>
                <a:latin typeface="Times New Roman" panose="02020603050405020304" pitchFamily="18" charset="0"/>
                <a:ea typeface="Times New Roman" panose="02020603050405020304" pitchFamily="18" charset="0"/>
                <a:hlinkClick r:id="rId4"/>
              </a:rPr>
              <a:t>https://bootstrapmade.com/mentor-free-education-bootstrap-theme/</a:t>
            </a:r>
            <a:endParaRPr lang="en-US" sz="2000" u="sng" dirty="0">
              <a:solidFill>
                <a:srgbClr val="0000FF"/>
              </a:solidFill>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endParaRPr lang="en-IN" sz="2000" dirty="0">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r>
              <a:rPr lang="en-US" sz="2000" u="sng" dirty="0">
                <a:solidFill>
                  <a:srgbClr val="0000FF"/>
                </a:solidFill>
                <a:effectLst/>
                <a:latin typeface="Times New Roman" panose="02020603050405020304" pitchFamily="18" charset="0"/>
                <a:ea typeface="Times New Roman" panose="02020603050405020304" pitchFamily="18" charset="0"/>
                <a:hlinkClick r:id="rId5"/>
              </a:rPr>
              <a:t>https://reactjs.org/docs</a:t>
            </a:r>
            <a:r>
              <a:rPr lang="en-US" sz="2000" dirty="0">
                <a:effectLst/>
                <a:latin typeface="Times New Roman" panose="02020603050405020304" pitchFamily="18" charset="0"/>
                <a:ea typeface="Times New Roman" panose="02020603050405020304" pitchFamily="18" charset="0"/>
              </a:rPr>
              <a:t> </a:t>
            </a:r>
          </a:p>
          <a:p>
            <a:pPr marL="342900" marR="106680" lvl="0" indent="-342900">
              <a:spcBef>
                <a:spcPts val="5"/>
              </a:spcBef>
              <a:spcAft>
                <a:spcPts val="0"/>
              </a:spcAft>
              <a:buFont typeface="+mj-lt"/>
              <a:buAutoNum type="arabicParenR"/>
              <a:tabLst>
                <a:tab pos="702945" algn="l"/>
              </a:tabLst>
            </a:pPr>
            <a:endParaRPr lang="en-IN" sz="2000" dirty="0">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r>
              <a:rPr lang="en-US" sz="2000" u="sng" dirty="0">
                <a:solidFill>
                  <a:srgbClr val="0000FF"/>
                </a:solidFill>
                <a:effectLst/>
                <a:latin typeface="Times New Roman" panose="02020603050405020304" pitchFamily="18" charset="0"/>
                <a:ea typeface="Times New Roman" panose="02020603050405020304" pitchFamily="18" charset="0"/>
                <a:hlinkClick r:id="rId6"/>
              </a:rPr>
              <a:t>https://javaee.github.io/javaee-spec/javadocs/</a:t>
            </a:r>
            <a:r>
              <a:rPr lang="en-US" sz="2000" dirty="0">
                <a:effectLst/>
                <a:latin typeface="Times New Roman" panose="02020603050405020304" pitchFamily="18" charset="0"/>
                <a:ea typeface="Times New Roman" panose="02020603050405020304" pitchFamily="18" charset="0"/>
              </a:rPr>
              <a:t> </a:t>
            </a:r>
          </a:p>
          <a:p>
            <a:pPr marL="342900" marR="106680" lvl="0" indent="-342900">
              <a:spcBef>
                <a:spcPts val="5"/>
              </a:spcBef>
              <a:spcAft>
                <a:spcPts val="0"/>
              </a:spcAft>
              <a:buFont typeface="+mj-lt"/>
              <a:buAutoNum type="arabicParenR"/>
              <a:tabLst>
                <a:tab pos="702945" algn="l"/>
              </a:tabLst>
            </a:pPr>
            <a:endParaRPr lang="en-IN" sz="2000" dirty="0">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r>
              <a:rPr lang="en-US" sz="2000" u="sng" dirty="0">
                <a:solidFill>
                  <a:srgbClr val="0000FF"/>
                </a:solidFill>
                <a:latin typeface="Times New Roman" panose="02020603050405020304" pitchFamily="18" charset="0"/>
                <a:ea typeface="Times New Roman" panose="02020603050405020304" pitchFamily="18" charset="0"/>
              </a:rPr>
              <a:t>https://axios-http.com/docs/</a:t>
            </a:r>
            <a:r>
              <a:rPr lang="en-US" sz="2000" dirty="0">
                <a:effectLst/>
                <a:latin typeface="Times New Roman" panose="02020603050405020304" pitchFamily="18" charset="0"/>
                <a:ea typeface="Times New Roman" panose="02020603050405020304" pitchFamily="18" charset="0"/>
              </a:rPr>
              <a:t> </a:t>
            </a:r>
          </a:p>
          <a:p>
            <a:pPr marL="342900" marR="106680" lvl="0" indent="-342900">
              <a:spcBef>
                <a:spcPts val="5"/>
              </a:spcBef>
              <a:spcAft>
                <a:spcPts val="0"/>
              </a:spcAft>
              <a:buFont typeface="+mj-lt"/>
              <a:buAutoNum type="arabicParenR"/>
              <a:tabLst>
                <a:tab pos="702945" algn="l"/>
              </a:tabLst>
            </a:pPr>
            <a:endParaRPr lang="en-IN" sz="2000" dirty="0">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r>
              <a:rPr lang="en-US" sz="2000" u="sng" dirty="0">
                <a:solidFill>
                  <a:srgbClr val="0000FF"/>
                </a:solidFill>
                <a:effectLst/>
                <a:latin typeface="Times New Roman" panose="02020603050405020304" pitchFamily="18" charset="0"/>
                <a:ea typeface="Times New Roman" panose="02020603050405020304" pitchFamily="18" charset="0"/>
                <a:hlinkClick r:id="rId7"/>
              </a:rPr>
              <a:t>https://jwt.io/introduction/</a:t>
            </a:r>
            <a:endParaRPr lang="en-US" sz="2000" u="sng" dirty="0">
              <a:solidFill>
                <a:srgbClr val="0000FF"/>
              </a:solidFill>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endParaRPr lang="en-US" sz="2000" u="sng" dirty="0">
              <a:solidFill>
                <a:srgbClr val="0000FF"/>
              </a:solidFill>
              <a:effectLst/>
              <a:latin typeface="Times New Roman" panose="02020603050405020304" pitchFamily="18" charset="0"/>
              <a:ea typeface="Times New Roman" panose="02020603050405020304" pitchFamily="18" charset="0"/>
            </a:endParaRPr>
          </a:p>
          <a:p>
            <a:pPr marL="342900" marR="106680" lvl="0" indent="-342900">
              <a:spcBef>
                <a:spcPts val="5"/>
              </a:spcBef>
              <a:spcAft>
                <a:spcPts val="0"/>
              </a:spcAft>
              <a:buFont typeface="+mj-lt"/>
              <a:buAutoNum type="arabicParenR"/>
              <a:tabLst>
                <a:tab pos="702945" algn="l"/>
              </a:tabLst>
            </a:pPr>
            <a:r>
              <a:rPr lang="en-US" sz="2000" u="sng" dirty="0">
                <a:solidFill>
                  <a:srgbClr val="0000FF"/>
                </a:solidFill>
                <a:effectLst/>
                <a:latin typeface="Times New Roman" panose="02020603050405020304" pitchFamily="18" charset="0"/>
                <a:ea typeface="Times New Roman" panose="02020603050405020304" pitchFamily="18" charset="0"/>
                <a:hlinkClick r:id="rId8"/>
              </a:rPr>
              <a:t>https://www.w3schools.com/</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4913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9183-6629-ADDA-9683-755F4D942530}"/>
              </a:ext>
            </a:extLst>
          </p:cNvPr>
          <p:cNvSpPr>
            <a:spLocks noGrp="1"/>
          </p:cNvSpPr>
          <p:nvPr>
            <p:ph type="title"/>
          </p:nvPr>
        </p:nvSpPr>
        <p:spPr/>
        <p:txBody>
          <a:bodyPr>
            <a:normAutofit fontScale="90000"/>
          </a:bodyPr>
          <a:lstStyle/>
          <a:p>
            <a:r>
              <a:rPr lang="en-US" sz="6700" b="1" dirty="0">
                <a:effectLst/>
                <a:uFill>
                  <a:solidFill>
                    <a:srgbClr val="000000"/>
                  </a:solidFill>
                </a:uFill>
                <a:latin typeface="Arial Black" panose="020B0A04020102020204" pitchFamily="34" charset="0"/>
                <a:ea typeface="Times New Roman" panose="02020603050405020304" pitchFamily="18" charset="0"/>
              </a:rPr>
              <a:t>Product</a:t>
            </a:r>
            <a:r>
              <a:rPr lang="en-US" sz="6700" b="1" spc="-65" dirty="0">
                <a:effectLst/>
                <a:uFill>
                  <a:solidFill>
                    <a:srgbClr val="000000"/>
                  </a:solidFill>
                </a:uFill>
                <a:latin typeface="Arial Black" panose="020B0A04020102020204" pitchFamily="34" charset="0"/>
                <a:ea typeface="Times New Roman" panose="02020603050405020304" pitchFamily="18" charset="0"/>
              </a:rPr>
              <a:t> </a:t>
            </a:r>
            <a:r>
              <a:rPr lang="en-US" sz="6700" b="1" dirty="0">
                <a:effectLst/>
                <a:uFill>
                  <a:solidFill>
                    <a:srgbClr val="000000"/>
                  </a:solidFill>
                </a:uFill>
                <a:latin typeface="Arial Black" panose="020B0A04020102020204" pitchFamily="34" charset="0"/>
                <a:ea typeface="Times New Roman" panose="02020603050405020304" pitchFamily="18" charset="0"/>
              </a:rPr>
              <a:t>Scope</a:t>
            </a:r>
            <a:br>
              <a:rPr lang="en-IN" sz="3600" b="1" u="sng"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04E238F-74FC-EE2B-B56B-BF93B5CF8152}"/>
              </a:ext>
            </a:extLst>
          </p:cNvPr>
          <p:cNvSpPr>
            <a:spLocks noGrp="1"/>
          </p:cNvSpPr>
          <p:nvPr>
            <p:ph idx="1"/>
          </p:nvPr>
        </p:nvSpPr>
        <p:spPr/>
        <p:txBody>
          <a:bodyPr>
            <a:normAutofit/>
          </a:bodyPr>
          <a:lstStyle/>
          <a:p>
            <a:pPr marL="0" marR="106680" indent="0">
              <a:buNone/>
            </a:pPr>
            <a:endParaRPr lang="en-IN" sz="1800" dirty="0">
              <a:effectLst/>
              <a:latin typeface="Times New Roman" panose="02020603050405020304" pitchFamily="18" charset="0"/>
              <a:ea typeface="Times New Roman" panose="02020603050405020304" pitchFamily="18" charset="0"/>
            </a:endParaRPr>
          </a:p>
          <a:p>
            <a:pPr marR="106680"/>
            <a:r>
              <a:rPr lang="en-US" sz="2000" dirty="0">
                <a:effectLst/>
                <a:latin typeface="Times New Roman" panose="02020603050405020304" pitchFamily="18" charset="0"/>
                <a:ea typeface="Times New Roman" panose="02020603050405020304" pitchFamily="18" charset="0"/>
              </a:rPr>
              <a:t>This web application is an online E-learning tutorials website that helps programmers with</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extensive knowledge of various programming languages, along with plenty of coding</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examples. Each user can signup to this website and keep a track record of their learning</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journey.</a:t>
            </a:r>
            <a:endParaRPr lang="en-IN" sz="2000" dirty="0">
              <a:effectLst/>
              <a:latin typeface="Times New Roman" panose="02020603050405020304" pitchFamily="18" charset="0"/>
              <a:ea typeface="Times New Roman" panose="02020603050405020304" pitchFamily="18" charset="0"/>
            </a:endParaRPr>
          </a:p>
          <a:p>
            <a:pPr marR="106680"/>
            <a:r>
              <a:rPr lang="en-US" sz="2000" dirty="0">
                <a:effectLst/>
                <a:latin typeface="Times New Roman" panose="02020603050405020304" pitchFamily="18" charset="0"/>
                <a:ea typeface="Times New Roman" panose="02020603050405020304" pitchFamily="18" charset="0"/>
              </a:rPr>
              <a:t>There are options to subscribe for premium contents of this tutorials website which</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provides user with exclusive content. A course purchase history is maintained for every subscription made.</a:t>
            </a: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56415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9F1B-8C1C-5378-1FB0-324F2717E2D5}"/>
              </a:ext>
            </a:extLst>
          </p:cNvPr>
          <p:cNvSpPr>
            <a:spLocks noGrp="1"/>
          </p:cNvSpPr>
          <p:nvPr>
            <p:ph type="title"/>
          </p:nvPr>
        </p:nvSpPr>
        <p:spPr/>
        <p:txBody>
          <a:bodyPr>
            <a:normAutofit fontScale="90000"/>
          </a:bodyPr>
          <a:lstStyle/>
          <a:p>
            <a:pPr marL="342900" marR="106680" lvl="0" indent="-342900">
              <a:spcAft>
                <a:spcPts val="0"/>
              </a:spcAft>
            </a:pPr>
            <a:r>
              <a:rPr lang="en-US" sz="6700" b="1" dirty="0">
                <a:effectLst/>
                <a:latin typeface="Arial Black" panose="020B0A04020102020204" pitchFamily="34" charset="0"/>
                <a:ea typeface="Times New Roman" panose="02020603050405020304" pitchFamily="18" charset="0"/>
              </a:rPr>
              <a:t>Aims</a:t>
            </a:r>
            <a:r>
              <a:rPr lang="en-US" sz="6700" b="1" spc="-10" dirty="0">
                <a:effectLst/>
                <a:latin typeface="Arial Black" panose="020B0A04020102020204" pitchFamily="34" charset="0"/>
                <a:ea typeface="Times New Roman" panose="02020603050405020304" pitchFamily="18" charset="0"/>
              </a:rPr>
              <a:t> </a:t>
            </a:r>
            <a:r>
              <a:rPr lang="en-US" sz="6700" b="1" dirty="0">
                <a:effectLst/>
                <a:latin typeface="Arial Black" panose="020B0A04020102020204" pitchFamily="34" charset="0"/>
                <a:ea typeface="Times New Roman" panose="02020603050405020304" pitchFamily="18" charset="0"/>
              </a:rPr>
              <a:t>&amp;</a:t>
            </a:r>
            <a:r>
              <a:rPr lang="en-US" sz="6700" b="1" spc="-15" dirty="0">
                <a:effectLst/>
                <a:latin typeface="Arial Black" panose="020B0A04020102020204" pitchFamily="34" charset="0"/>
                <a:ea typeface="Times New Roman" panose="02020603050405020304" pitchFamily="18" charset="0"/>
              </a:rPr>
              <a:t> </a:t>
            </a:r>
            <a:r>
              <a:rPr lang="en-US" sz="6700" b="1" dirty="0">
                <a:effectLst/>
                <a:latin typeface="Arial Black" panose="020B0A04020102020204" pitchFamily="34" charset="0"/>
                <a:ea typeface="Times New Roman" panose="02020603050405020304" pitchFamily="18" charset="0"/>
              </a:rPr>
              <a:t>Objectives</a:t>
            </a:r>
            <a:br>
              <a:rPr lang="en-IN" sz="3600"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 </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3C99A58-3CCD-9719-D0A2-69853C4FEFB2}"/>
              </a:ext>
            </a:extLst>
          </p:cNvPr>
          <p:cNvSpPr>
            <a:spLocks noGrp="1"/>
          </p:cNvSpPr>
          <p:nvPr>
            <p:ph idx="1"/>
          </p:nvPr>
        </p:nvSpPr>
        <p:spPr>
          <a:xfrm>
            <a:off x="2589212" y="2133600"/>
            <a:ext cx="8915400" cy="4795520"/>
          </a:xfrm>
        </p:spPr>
        <p:txBody>
          <a:bodyPr>
            <a:normAutofit/>
          </a:bodyPr>
          <a:lstStyle/>
          <a:p>
            <a:pPr marL="0" marR="106680" indent="0">
              <a:spcBef>
                <a:spcPts val="450"/>
              </a:spcBef>
              <a:spcAft>
                <a:spcPts val="0"/>
              </a:spcAft>
              <a:buNone/>
            </a:pPr>
            <a:r>
              <a:rPr lang="en-US" sz="2000" dirty="0">
                <a:effectLst/>
                <a:latin typeface="Times New Roman" panose="02020603050405020304" pitchFamily="18" charset="0"/>
                <a:ea typeface="Times New Roman" panose="02020603050405020304" pitchFamily="18" charset="0"/>
              </a:rPr>
              <a:t>Specific</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goals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R="106680" lvl="0">
              <a:lnSpc>
                <a:spcPct val="140000"/>
              </a:lnSpc>
              <a:spcBef>
                <a:spcPts val="690"/>
              </a:spcBef>
              <a:spcAft>
                <a:spcPts val="0"/>
              </a:spcAft>
              <a:buSzPts val="1200"/>
              <a:buFont typeface="Wingdings" panose="05000000000000000000" pitchFamily="2" charset="2"/>
              <a:buChar char="Ø"/>
              <a:tabLst>
                <a:tab pos="180340" algn="l"/>
              </a:tabLst>
            </a:pPr>
            <a:r>
              <a:rPr lang="en-US" sz="2000" spc="-5"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7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produce</a:t>
            </a:r>
            <a:r>
              <a:rPr lang="en-US" sz="20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a:t>
            </a:r>
            <a:r>
              <a:rPr lang="en-US" sz="20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web-based</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that</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allow</a:t>
            </a:r>
            <a:r>
              <a:rPr lang="en-US" sz="2000" spc="-8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users to access the content depending upon the courses available which can be free and paid.</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R="106680" lvl="0">
              <a:spcBef>
                <a:spcPts val="690"/>
              </a:spcBef>
              <a:spcAft>
                <a:spcPts val="0"/>
              </a:spcAft>
              <a:buSzPts val="1200"/>
              <a:buFont typeface="Wingdings" panose="05000000000000000000" pitchFamily="2" charset="2"/>
              <a:buChar char="Ø"/>
              <a:tabLst>
                <a:tab pos="18034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produce</a:t>
            </a:r>
            <a:r>
              <a:rPr lang="en-US" sz="20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a:t>
            </a:r>
            <a:r>
              <a:rPr lang="en-US" sz="20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web-based</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that</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allow admins to add the contents in the existing courses and additional information. </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R="106680" lvl="0">
              <a:spcBef>
                <a:spcPts val="690"/>
              </a:spcBef>
              <a:spcAft>
                <a:spcPts val="0"/>
              </a:spcAft>
              <a:buSzPts val="1200"/>
              <a:buFont typeface="Wingdings" panose="05000000000000000000" pitchFamily="2" charset="2"/>
              <a:buChar char="Ø"/>
              <a:tabLst>
                <a:tab pos="18034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To maintain a track for the admin on the respective courses about the purchase ratios. And also keep tract upon the transactions.</a:t>
            </a:r>
            <a:endParaRPr lang="en-IN" sz="2000" dirty="0"/>
          </a:p>
        </p:txBody>
      </p:sp>
    </p:spTree>
    <p:extLst>
      <p:ext uri="{BB962C8B-B14F-4D97-AF65-F5344CB8AC3E}">
        <p14:creationId xmlns:p14="http://schemas.microsoft.com/office/powerpoint/2010/main" val="126129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C10A-932F-1EFE-A20A-3557D8AA4576}"/>
              </a:ext>
            </a:extLst>
          </p:cNvPr>
          <p:cNvSpPr>
            <a:spLocks noGrp="1"/>
          </p:cNvSpPr>
          <p:nvPr>
            <p:ph type="title"/>
          </p:nvPr>
        </p:nvSpPr>
        <p:spPr/>
        <p:txBody>
          <a:bodyPr>
            <a:normAutofit fontScale="90000"/>
          </a:bodyPr>
          <a:lstStyle/>
          <a:p>
            <a:r>
              <a:rPr lang="en-US" sz="6700" b="1" dirty="0">
                <a:effectLst/>
                <a:latin typeface="Arial Black" panose="020B0A04020102020204" pitchFamily="34" charset="0"/>
                <a:ea typeface="Times New Roman" panose="02020603050405020304" pitchFamily="18" charset="0"/>
              </a:rPr>
              <a:t>Overall Description</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241D8F-0541-AA6D-DC5A-91E96D612791}"/>
              </a:ext>
            </a:extLst>
          </p:cNvPr>
          <p:cNvSpPr>
            <a:spLocks noGrp="1"/>
          </p:cNvSpPr>
          <p:nvPr>
            <p:ph idx="1"/>
          </p:nvPr>
        </p:nvSpPr>
        <p:spPr>
          <a:xfrm>
            <a:off x="2589212" y="2133600"/>
            <a:ext cx="8915400" cy="4551680"/>
          </a:xfrm>
        </p:spPr>
        <p:txBody>
          <a:bodyPr>
            <a:normAutofit lnSpcReduction="10000"/>
          </a:bodyPr>
          <a:lstStyle/>
          <a:p>
            <a:pPr marL="0" marR="106680" lvl="0" indent="0">
              <a:spcBef>
                <a:spcPts val="690"/>
              </a:spcBef>
              <a:spcAft>
                <a:spcPts val="0"/>
              </a:spcAft>
              <a:buNone/>
              <a:tabLst>
                <a:tab pos="450215" algn="l"/>
              </a:tabLst>
            </a:pPr>
            <a:r>
              <a:rPr lang="en-US" sz="2000" dirty="0">
                <a:effectLst/>
                <a:latin typeface="Times New Roman" panose="02020603050405020304" pitchFamily="18" charset="0"/>
                <a:ea typeface="Times New Roman" panose="02020603050405020304" pitchFamily="18" charset="0"/>
              </a:rPr>
              <a:t>This programming tutorials website provides plenty of code snippets to make user familiar with the programming environment and programming syntax. Each code snippet is followed by a in depth explanation.</a:t>
            </a: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15000"/>
              </a:lnSpc>
              <a:spcBef>
                <a:spcPts val="690"/>
              </a:spcBef>
              <a:spcAft>
                <a:spcPts val="0"/>
              </a:spcAft>
              <a:buFont typeface="Symbol" panose="05050102010706020507" pitchFamily="18" charset="2"/>
              <a:buChar char=""/>
              <a:tabLst>
                <a:tab pos="450215" algn="l"/>
              </a:tabLst>
            </a:pPr>
            <a:r>
              <a:rPr lang="en-US" sz="2000" dirty="0">
                <a:effectLst/>
                <a:latin typeface="Times New Roman" panose="02020603050405020304" pitchFamily="18" charset="0"/>
                <a:ea typeface="Times New Roman" panose="02020603050405020304" pitchFamily="18" charset="0"/>
              </a:rPr>
              <a:t>The content is thoroughly tested and designed in a manner that assures easy understanding to leaners.</a:t>
            </a: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15000"/>
              </a:lnSpc>
              <a:spcBef>
                <a:spcPts val="690"/>
              </a:spcBef>
              <a:spcAft>
                <a:spcPts val="0"/>
              </a:spcAft>
              <a:buFont typeface="Symbol" panose="05050102010706020507" pitchFamily="18" charset="2"/>
              <a:buChar char=""/>
              <a:tabLst>
                <a:tab pos="450215" algn="l"/>
              </a:tabLst>
            </a:pPr>
            <a:r>
              <a:rPr lang="en-US" sz="2000" dirty="0">
                <a:effectLst/>
                <a:latin typeface="Times New Roman" panose="02020603050405020304" pitchFamily="18" charset="0"/>
                <a:ea typeface="Times New Roman" panose="02020603050405020304" pitchFamily="18" charset="0"/>
              </a:rPr>
              <a:t>An online coding compiler is made available for users with paid subscriptions for immediate hands on.</a:t>
            </a: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15000"/>
              </a:lnSpc>
              <a:spcBef>
                <a:spcPts val="690"/>
              </a:spcBef>
              <a:spcAft>
                <a:spcPts val="0"/>
              </a:spcAft>
              <a:buFont typeface="Symbol" panose="05050102010706020507" pitchFamily="18" charset="2"/>
              <a:buChar char=""/>
              <a:tabLst>
                <a:tab pos="450215" algn="l"/>
              </a:tabLst>
            </a:pPr>
            <a:r>
              <a:rPr lang="en-US" sz="2000" dirty="0">
                <a:effectLst/>
                <a:latin typeface="Times New Roman" panose="02020603050405020304" pitchFamily="18" charset="0"/>
                <a:ea typeface="Times New Roman" panose="02020603050405020304" pitchFamily="18" charset="0"/>
              </a:rPr>
              <a:t>Admins have right to access all the user profiles and other related </a:t>
            </a:r>
            <a:r>
              <a:rPr lang="en-US" sz="2000" dirty="0" err="1">
                <a:effectLst/>
                <a:latin typeface="Times New Roman" panose="02020603050405020304" pitchFamily="18" charset="0"/>
                <a:ea typeface="Times New Roman" panose="02020603050405020304" pitchFamily="18" charset="0"/>
              </a:rPr>
              <a:t>informations</a:t>
            </a:r>
            <a:r>
              <a:rPr lang="en-US" sz="2000" dirty="0">
                <a:effectLst/>
                <a:latin typeface="Times New Roman" panose="02020603050405020304" pitchFamily="18" charset="0"/>
                <a:ea typeface="Times New Roman" panose="02020603050405020304" pitchFamily="18" charset="0"/>
              </a:rPr>
              <a:t> such as progress tracking, course enrollments, payment transactions, etc. Admins can add new contents within the existing courses and also can add new courses.</a:t>
            </a:r>
            <a:endParaRPr lang="en-IN" sz="2000" dirty="0">
              <a:effectLst/>
              <a:latin typeface="Times New Roman" panose="02020603050405020304" pitchFamily="18" charset="0"/>
              <a:ea typeface="Times New Roman" panose="02020603050405020304" pitchFamily="18" charset="0"/>
            </a:endParaRPr>
          </a:p>
          <a:p>
            <a:pPr marL="342900" marR="106680" lvl="0" indent="-342900">
              <a:lnSpc>
                <a:spcPct val="115000"/>
              </a:lnSpc>
              <a:spcBef>
                <a:spcPts val="690"/>
              </a:spcBef>
              <a:spcAft>
                <a:spcPts val="0"/>
              </a:spcAft>
              <a:buFont typeface="Symbol" panose="05050102010706020507" pitchFamily="18" charset="2"/>
              <a:buChar char=""/>
              <a:tabLst>
                <a:tab pos="450215" algn="l"/>
              </a:tabLst>
            </a:pPr>
            <a:r>
              <a:rPr lang="en-US" sz="2000" dirty="0">
                <a:effectLst/>
                <a:latin typeface="Times New Roman" panose="02020603050405020304" pitchFamily="18" charset="0"/>
                <a:ea typeface="Times New Roman" panose="02020603050405020304" pitchFamily="18" charset="0"/>
              </a:rPr>
              <a:t>The users are provided various courses with specific contents and relative information as per requirements. Users registration is done for the purchase various paid contents and profile is maintained along with the progress tracking.</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7499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108F-77CD-711E-62CD-0784DD35B1B9}"/>
              </a:ext>
            </a:extLst>
          </p:cNvPr>
          <p:cNvSpPr>
            <a:spLocks noGrp="1"/>
          </p:cNvSpPr>
          <p:nvPr>
            <p:ph type="title"/>
          </p:nvPr>
        </p:nvSpPr>
        <p:spPr>
          <a:xfrm>
            <a:off x="2052320" y="624110"/>
            <a:ext cx="10139679" cy="1280890"/>
          </a:xfrm>
        </p:spPr>
        <p:txBody>
          <a:bodyPr>
            <a:noAutofit/>
          </a:bodyPr>
          <a:lstStyle/>
          <a:p>
            <a:r>
              <a:rPr lang="en-US" sz="6000" b="1" dirty="0">
                <a:effectLst/>
                <a:latin typeface="Arial Black" panose="020B0A04020102020204" pitchFamily="34" charset="0"/>
                <a:ea typeface="Times New Roman" panose="02020603050405020304" pitchFamily="18" charset="0"/>
              </a:rPr>
              <a:t>Operating Environment</a:t>
            </a:r>
            <a:br>
              <a:rPr lang="en-IN" sz="6000" dirty="0">
                <a:effectLst/>
                <a:latin typeface="Arial Black" panose="020B0A04020102020204" pitchFamily="34" charset="0"/>
                <a:ea typeface="Times New Roman" panose="02020603050405020304" pitchFamily="18" charset="0"/>
              </a:rPr>
            </a:br>
            <a:endParaRPr lang="en-IN" sz="6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CDDADEE-7C80-F433-049E-22B2F734229E}"/>
              </a:ext>
            </a:extLst>
          </p:cNvPr>
          <p:cNvSpPr>
            <a:spLocks noGrp="1"/>
          </p:cNvSpPr>
          <p:nvPr>
            <p:ph idx="1"/>
          </p:nvPr>
        </p:nvSpPr>
        <p:spPr>
          <a:xfrm>
            <a:off x="2589212" y="1676400"/>
            <a:ext cx="8915400" cy="4927600"/>
          </a:xfrm>
        </p:spPr>
        <p:txBody>
          <a:bodyPr>
            <a:normAutofit lnSpcReduction="10000"/>
          </a:bodyPr>
          <a:lstStyle/>
          <a:p>
            <a:pPr marL="0" marR="106680" indent="0">
              <a:spcBef>
                <a:spcPts val="45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marR="106680" indent="0">
              <a:spcBef>
                <a:spcPts val="450"/>
              </a:spcBef>
              <a:spcAft>
                <a:spcPts val="0"/>
              </a:spcAft>
              <a:buNone/>
            </a:pPr>
            <a:r>
              <a:rPr lang="en-US" sz="2000" u="sng" dirty="0">
                <a:effectLst/>
                <a:latin typeface="Times New Roman" panose="02020603050405020304" pitchFamily="18" charset="0"/>
                <a:ea typeface="Times New Roman" panose="02020603050405020304" pitchFamily="18" charset="0"/>
              </a:rPr>
              <a:t>Server</a:t>
            </a:r>
            <a:r>
              <a:rPr lang="en-US" sz="2000" u="sng" spc="-10"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Side:</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106680">
              <a:spcBef>
                <a:spcPts val="450"/>
              </a:spcBef>
              <a:spcAft>
                <a:spcPts val="0"/>
              </a:spcAft>
            </a:pPr>
            <a:r>
              <a:rPr lang="en-US" sz="2000" b="1" dirty="0">
                <a:effectLst/>
                <a:latin typeface="Times New Roman" panose="02020603050405020304" pitchFamily="18" charset="0"/>
                <a:ea typeface="Times New Roman" panose="02020603050405020304" pitchFamily="18" charset="0"/>
              </a:rPr>
              <a:t>Processor: </a:t>
            </a:r>
            <a:r>
              <a:rPr lang="en-US" sz="2000" dirty="0">
                <a:effectLst/>
                <a:latin typeface="Times New Roman" panose="02020603050405020304" pitchFamily="18" charset="0"/>
                <a:ea typeface="Times New Roman" panose="02020603050405020304" pitchFamily="18" charset="0"/>
              </a:rPr>
              <a:t>Intel®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Xeon®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3500</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series</a:t>
            </a:r>
            <a:endParaRPr lang="en-IN" sz="2000" dirty="0">
              <a:effectLst/>
              <a:latin typeface="Times New Roman" panose="02020603050405020304" pitchFamily="18" charset="0"/>
              <a:ea typeface="Times New Roman" panose="02020603050405020304" pitchFamily="18" charset="0"/>
            </a:endParaRPr>
          </a:p>
          <a:p>
            <a:pPr marR="106680">
              <a:spcBef>
                <a:spcPts val="685"/>
              </a:spcBef>
              <a:spcAft>
                <a:spcPts val="0"/>
              </a:spcAft>
            </a:pPr>
            <a:r>
              <a:rPr lang="en-US" sz="2000" b="1" dirty="0">
                <a:effectLst/>
                <a:latin typeface="Times New Roman" panose="02020603050405020304" pitchFamily="18" charset="0"/>
                <a:ea typeface="Times New Roman" panose="02020603050405020304" pitchFamily="18" charset="0"/>
              </a:rPr>
              <a:t>HDD:</a:t>
            </a:r>
            <a:r>
              <a:rPr lang="en-US" sz="2000" b="1"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Minimum 500GB Disk Space</a:t>
            </a:r>
            <a:endParaRPr lang="en-IN" sz="2000" dirty="0">
              <a:effectLst/>
              <a:latin typeface="Times New Roman" panose="02020603050405020304" pitchFamily="18" charset="0"/>
              <a:ea typeface="Times New Roman" panose="02020603050405020304" pitchFamily="18" charset="0"/>
            </a:endParaRPr>
          </a:p>
          <a:p>
            <a:pPr marR="106680"/>
            <a:r>
              <a:rPr lang="en-US" sz="2000" b="1" dirty="0">
                <a:effectLst/>
                <a:latin typeface="Times New Roman" panose="02020603050405020304" pitchFamily="18" charset="0"/>
                <a:ea typeface="Times New Roman" panose="02020603050405020304" pitchFamily="18" charset="0"/>
              </a:rPr>
              <a:t>RAM: </a:t>
            </a:r>
            <a:r>
              <a:rPr lang="en-US" sz="2000" dirty="0">
                <a:effectLst/>
                <a:latin typeface="Times New Roman" panose="02020603050405020304" pitchFamily="18" charset="0"/>
                <a:ea typeface="Times New Roman" panose="02020603050405020304" pitchFamily="18" charset="0"/>
              </a:rPr>
              <a:t>Minimum 4GB</a:t>
            </a:r>
            <a:endParaRPr lang="en-IN" sz="2000" dirty="0">
              <a:effectLst/>
              <a:latin typeface="Times New Roman" panose="02020603050405020304" pitchFamily="18" charset="0"/>
              <a:ea typeface="Times New Roman" panose="02020603050405020304" pitchFamily="18" charset="0"/>
            </a:endParaRPr>
          </a:p>
          <a:p>
            <a:pPr marR="106680"/>
            <a:r>
              <a:rPr lang="en-US" sz="2000" b="1" dirty="0">
                <a:effectLst/>
                <a:latin typeface="Times New Roman" panose="02020603050405020304" pitchFamily="18" charset="0"/>
                <a:ea typeface="Times New Roman" panose="02020603050405020304" pitchFamily="18" charset="0"/>
              </a:rPr>
              <a:t>OS: </a:t>
            </a:r>
            <a:r>
              <a:rPr lang="en-US" sz="2000" dirty="0">
                <a:effectLst/>
                <a:latin typeface="Times New Roman" panose="02020603050405020304" pitchFamily="18" charset="0"/>
                <a:ea typeface="Times New Roman" panose="02020603050405020304" pitchFamily="18" charset="0"/>
              </a:rPr>
              <a:t>Windows 10, Linux 6</a:t>
            </a:r>
            <a:endParaRPr lang="en-IN" sz="2000" dirty="0">
              <a:effectLst/>
              <a:latin typeface="Times New Roman" panose="02020603050405020304" pitchFamily="18" charset="0"/>
              <a:ea typeface="Times New Roman" panose="02020603050405020304" pitchFamily="18" charset="0"/>
            </a:endParaRPr>
          </a:p>
          <a:p>
            <a:pPr marR="106680"/>
            <a:r>
              <a:rPr lang="en-US" sz="2000" b="1" dirty="0">
                <a:effectLst/>
                <a:latin typeface="Times New Roman" panose="02020603050405020304" pitchFamily="18" charset="0"/>
                <a:ea typeface="Times New Roman" panose="02020603050405020304" pitchFamily="18" charset="0"/>
              </a:rPr>
              <a:t>Database:</a:t>
            </a:r>
            <a:r>
              <a:rPr lang="en-US" sz="2000" b="1"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MySQL</a:t>
            </a:r>
            <a:r>
              <a:rPr lang="en-US" sz="2000" b="1" dirty="0">
                <a:effectLst/>
                <a:latin typeface="Times New Roman" panose="02020603050405020304" pitchFamily="18" charset="0"/>
                <a:ea typeface="Times New Roman" panose="02020603050405020304" pitchFamily="18" charset="0"/>
              </a:rPr>
              <a:t> </a:t>
            </a:r>
          </a:p>
          <a:p>
            <a:pPr marL="0" marR="106680" indent="0">
              <a:buNone/>
            </a:pPr>
            <a:endParaRPr lang="en-US" sz="2000" b="1" dirty="0">
              <a:effectLst/>
              <a:latin typeface="Times New Roman" panose="02020603050405020304" pitchFamily="18" charset="0"/>
              <a:ea typeface="Times New Roman" panose="02020603050405020304" pitchFamily="18" charset="0"/>
            </a:endParaRPr>
          </a:p>
          <a:p>
            <a:pPr marL="0" marR="106680" indent="0">
              <a:buNone/>
            </a:pPr>
            <a:r>
              <a:rPr lang="en-US" sz="2000" u="sng" dirty="0">
                <a:effectLst/>
                <a:latin typeface="Times New Roman" panose="02020603050405020304" pitchFamily="18" charset="0"/>
                <a:ea typeface="Times New Roman" panose="02020603050405020304" pitchFamily="18" charset="0"/>
              </a:rPr>
              <a:t>Client</a:t>
            </a:r>
            <a:r>
              <a:rPr lang="en-US" sz="2000" u="sng" spc="-10"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Side</a:t>
            </a:r>
            <a:r>
              <a:rPr lang="en-US" sz="2000" u="sng" spc="-10"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(minimum</a:t>
            </a:r>
            <a:r>
              <a:rPr lang="en-US" sz="2000" u="sng" spc="-10"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requirement):</a:t>
            </a:r>
            <a:endParaRPr lang="en-IN" sz="2000" dirty="0">
              <a:effectLst/>
              <a:latin typeface="Times New Roman" panose="02020603050405020304" pitchFamily="18" charset="0"/>
              <a:ea typeface="Times New Roman" panose="02020603050405020304" pitchFamily="18" charset="0"/>
            </a:endParaRPr>
          </a:p>
          <a:p>
            <a:pPr marR="106680">
              <a:spcBef>
                <a:spcPts val="455"/>
              </a:spcBef>
              <a:spcAft>
                <a:spcPts val="0"/>
              </a:spcAft>
            </a:pPr>
            <a:r>
              <a:rPr lang="en-US" sz="2000" b="1" dirty="0">
                <a:effectLst/>
                <a:latin typeface="Times New Roman" panose="02020603050405020304" pitchFamily="18" charset="0"/>
                <a:ea typeface="Times New Roman" panose="02020603050405020304" pitchFamily="18" charset="0"/>
              </a:rPr>
              <a:t>Processor: </a:t>
            </a:r>
            <a:r>
              <a:rPr lang="en-US" sz="2000" dirty="0">
                <a:effectLst/>
                <a:latin typeface="Times New Roman" panose="02020603050405020304" pitchFamily="18" charset="0"/>
                <a:ea typeface="Times New Roman" panose="02020603050405020304" pitchFamily="18" charset="0"/>
              </a:rPr>
              <a:t>Intel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Dual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Core</a:t>
            </a:r>
            <a:endParaRPr lang="en-IN" sz="2000" dirty="0">
              <a:effectLst/>
              <a:latin typeface="Times New Roman" panose="02020603050405020304" pitchFamily="18" charset="0"/>
              <a:ea typeface="Times New Roman" panose="02020603050405020304" pitchFamily="18" charset="0"/>
            </a:endParaRPr>
          </a:p>
          <a:p>
            <a:pPr marR="106680">
              <a:spcBef>
                <a:spcPts val="710"/>
              </a:spcBef>
              <a:spcAft>
                <a:spcPts val="0"/>
              </a:spcAft>
            </a:pPr>
            <a:r>
              <a:rPr lang="en-US" sz="2000" b="1" dirty="0">
                <a:effectLst/>
                <a:latin typeface="Times New Roman" panose="02020603050405020304" pitchFamily="18" charset="0"/>
                <a:ea typeface="Times New Roman" panose="02020603050405020304" pitchFamily="18" charset="0"/>
              </a:rPr>
              <a:t>HDD:</a:t>
            </a:r>
            <a:r>
              <a:rPr lang="en-US" sz="2000" b="1"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Minimum 80GB Disk Space</a:t>
            </a:r>
            <a:endParaRPr lang="en-IN" sz="2000" dirty="0">
              <a:effectLst/>
              <a:latin typeface="Times New Roman" panose="02020603050405020304" pitchFamily="18" charset="0"/>
              <a:ea typeface="Times New Roman" panose="02020603050405020304" pitchFamily="18" charset="0"/>
            </a:endParaRPr>
          </a:p>
          <a:p>
            <a:pPr marR="106680">
              <a:spcBef>
                <a:spcPts val="685"/>
              </a:spcBef>
              <a:spcAft>
                <a:spcPts val="0"/>
              </a:spcAft>
            </a:pPr>
            <a:r>
              <a:rPr lang="en-US" sz="2000" b="1" dirty="0">
                <a:effectLst/>
                <a:latin typeface="Times New Roman" panose="02020603050405020304" pitchFamily="18" charset="0"/>
                <a:ea typeface="Times New Roman" panose="02020603050405020304" pitchFamily="18" charset="0"/>
              </a:rPr>
              <a:t>RAM:</a:t>
            </a:r>
            <a:r>
              <a:rPr lang="en-US" sz="2000" b="1"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Minimum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1GB</a:t>
            </a:r>
            <a:endParaRPr lang="en-IN" sz="2000" dirty="0">
              <a:effectLst/>
              <a:latin typeface="Times New Roman" panose="02020603050405020304" pitchFamily="18" charset="0"/>
              <a:ea typeface="Times New Roman" panose="02020603050405020304" pitchFamily="18" charset="0"/>
            </a:endParaRPr>
          </a:p>
          <a:p>
            <a:pPr marR="106680">
              <a:spcBef>
                <a:spcPts val="685"/>
              </a:spcBef>
              <a:spcAft>
                <a:spcPts val="0"/>
              </a:spcAft>
            </a:pPr>
            <a:r>
              <a:rPr lang="en-US" sz="2000" b="1" dirty="0">
                <a:effectLst/>
                <a:latin typeface="Times New Roman" panose="02020603050405020304" pitchFamily="18" charset="0"/>
                <a:ea typeface="Times New Roman" panose="02020603050405020304" pitchFamily="18" charset="0"/>
              </a:rPr>
              <a:t>OS:</a:t>
            </a:r>
            <a:r>
              <a:rPr lang="en-US" sz="2000" b="1"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Windows 8 and above, Linux</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5166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4058-A4E8-709B-3574-6CF61C050A7C}"/>
              </a:ext>
            </a:extLst>
          </p:cNvPr>
          <p:cNvSpPr>
            <a:spLocks noGrp="1"/>
          </p:cNvSpPr>
          <p:nvPr>
            <p:ph type="title"/>
          </p:nvPr>
        </p:nvSpPr>
        <p:spPr/>
        <p:txBody>
          <a:bodyPr>
            <a:noAutofit/>
          </a:bodyPr>
          <a:lstStyle/>
          <a:p>
            <a:r>
              <a:rPr lang="en-US" sz="4000" b="1" dirty="0">
                <a:effectLst/>
                <a:uFill>
                  <a:solidFill>
                    <a:srgbClr val="000000"/>
                  </a:solidFill>
                </a:uFill>
                <a:latin typeface="Arial Black" panose="020B0A04020102020204" pitchFamily="34" charset="0"/>
                <a:ea typeface="Times New Roman" panose="02020603050405020304" pitchFamily="18" charset="0"/>
              </a:rPr>
              <a:t>Design</a:t>
            </a:r>
            <a:r>
              <a:rPr lang="en-US" sz="4000" b="1" spc="-15" dirty="0">
                <a:effectLst/>
                <a:uFill>
                  <a:solidFill>
                    <a:srgbClr val="000000"/>
                  </a:solidFill>
                </a:uFill>
                <a:latin typeface="Arial Black" panose="020B0A04020102020204" pitchFamily="34" charset="0"/>
                <a:ea typeface="Times New Roman" panose="02020603050405020304" pitchFamily="18" charset="0"/>
              </a:rPr>
              <a:t> </a:t>
            </a:r>
            <a:r>
              <a:rPr lang="en-US" sz="4000" b="1" dirty="0">
                <a:effectLst/>
                <a:uFill>
                  <a:solidFill>
                    <a:srgbClr val="000000"/>
                  </a:solidFill>
                </a:uFill>
                <a:latin typeface="Arial Black" panose="020B0A04020102020204" pitchFamily="34" charset="0"/>
                <a:ea typeface="Times New Roman" panose="02020603050405020304" pitchFamily="18" charset="0"/>
              </a:rPr>
              <a:t>and</a:t>
            </a:r>
            <a:r>
              <a:rPr lang="en-US" sz="4000" b="1" spc="-20" dirty="0">
                <a:effectLst/>
                <a:uFill>
                  <a:solidFill>
                    <a:srgbClr val="000000"/>
                  </a:solidFill>
                </a:uFill>
                <a:latin typeface="Arial Black" panose="020B0A04020102020204" pitchFamily="34" charset="0"/>
                <a:ea typeface="Times New Roman" panose="02020603050405020304" pitchFamily="18" charset="0"/>
              </a:rPr>
              <a:t> </a:t>
            </a:r>
            <a:r>
              <a:rPr lang="en-US" sz="4000" b="1" dirty="0">
                <a:effectLst/>
                <a:uFill>
                  <a:solidFill>
                    <a:srgbClr val="000000"/>
                  </a:solidFill>
                </a:uFill>
                <a:latin typeface="Arial Black" panose="020B0A04020102020204" pitchFamily="34" charset="0"/>
                <a:ea typeface="Times New Roman" panose="02020603050405020304" pitchFamily="18" charset="0"/>
              </a:rPr>
              <a:t>Implementation</a:t>
            </a:r>
            <a:r>
              <a:rPr lang="en-US" sz="4000" b="1" spc="-15" dirty="0">
                <a:effectLst/>
                <a:uFill>
                  <a:solidFill>
                    <a:srgbClr val="000000"/>
                  </a:solidFill>
                </a:uFill>
                <a:latin typeface="Arial Black" panose="020B0A04020102020204" pitchFamily="34" charset="0"/>
                <a:ea typeface="Times New Roman" panose="02020603050405020304" pitchFamily="18" charset="0"/>
              </a:rPr>
              <a:t> </a:t>
            </a:r>
            <a:r>
              <a:rPr lang="en-US" sz="4000" b="1" dirty="0">
                <a:effectLst/>
                <a:uFill>
                  <a:solidFill>
                    <a:srgbClr val="000000"/>
                  </a:solidFill>
                </a:uFill>
                <a:latin typeface="Arial Black" panose="020B0A04020102020204" pitchFamily="34" charset="0"/>
                <a:ea typeface="Times New Roman" panose="02020603050405020304" pitchFamily="18" charset="0"/>
              </a:rPr>
              <a:t>Constraints:</a:t>
            </a:r>
            <a:br>
              <a:rPr lang="en-IN" sz="4000" b="1" dirty="0">
                <a:effectLst/>
                <a:uFill>
                  <a:solidFill>
                    <a:srgbClr val="000000"/>
                  </a:solidFill>
                </a:uFill>
                <a:latin typeface="Arial Black" panose="020B0A04020102020204" pitchFamily="34" charset="0"/>
                <a:ea typeface="Times New Roman" panose="02020603050405020304" pitchFamily="18" charset="0"/>
              </a:rPr>
            </a:br>
            <a:endParaRPr lang="en-IN"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E4911BD-CF6D-FF1E-4557-584E6E6C2B62}"/>
              </a:ext>
            </a:extLst>
          </p:cNvPr>
          <p:cNvSpPr>
            <a:spLocks noGrp="1"/>
          </p:cNvSpPr>
          <p:nvPr>
            <p:ph idx="1"/>
          </p:nvPr>
        </p:nvSpPr>
        <p:spPr>
          <a:xfrm>
            <a:off x="2589212" y="2133600"/>
            <a:ext cx="8915400" cy="4389120"/>
          </a:xfrm>
        </p:spPr>
        <p:txBody>
          <a:bodyPr>
            <a:normAutofit fontScale="85000" lnSpcReduction="20000"/>
          </a:bodyPr>
          <a:lstStyle/>
          <a:p>
            <a:pPr marR="106680" lvl="1">
              <a:spcBef>
                <a:spcPts val="500"/>
              </a:spcBef>
              <a:spcAft>
                <a:spcPts val="0"/>
              </a:spcAft>
              <a:buSzPts val="1200"/>
              <a:buFont typeface="Wingdings" panose="05000000000000000000" pitchFamily="2" charset="2"/>
              <a:buChar char="Ø"/>
              <a:tabLst>
                <a:tab pos="180340" algn="l"/>
              </a:tabLst>
            </a:pPr>
            <a:r>
              <a:rPr lang="en-US" sz="2600" spc="-5" dirty="0">
                <a:effectLst/>
                <a:latin typeface="Times New Roman" panose="02020603050405020304" pitchFamily="18" charset="0"/>
                <a:ea typeface="Symbol" panose="05050102010706020507" pitchFamily="18" charset="2"/>
                <a:cs typeface="Symbol" panose="05050102010706020507" pitchFamily="18" charset="2"/>
              </a:rPr>
              <a:t>The</a:t>
            </a:r>
            <a:r>
              <a:rPr lang="en-US" sz="26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600" spc="-5" dirty="0">
                <a:effectLst/>
                <a:latin typeface="Times New Roman" panose="02020603050405020304" pitchFamily="18" charset="0"/>
                <a:ea typeface="Symbol" panose="05050102010706020507" pitchFamily="18" charset="2"/>
                <a:cs typeface="Symbol" panose="05050102010706020507" pitchFamily="18" charset="2"/>
              </a:rPr>
              <a:t>application</a:t>
            </a:r>
            <a:r>
              <a:rPr lang="en-US" sz="26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600" spc="-5" dirty="0">
                <a:effectLst/>
                <a:latin typeface="Times New Roman" panose="02020603050405020304" pitchFamily="18" charset="0"/>
                <a:ea typeface="Symbol" panose="05050102010706020507" pitchFamily="18" charset="2"/>
                <a:cs typeface="Symbol" panose="05050102010706020507" pitchFamily="18" charset="2"/>
              </a:rPr>
              <a:t>will</a:t>
            </a:r>
            <a:r>
              <a:rPr lang="en-US" sz="26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use</a:t>
            </a:r>
            <a:r>
              <a:rPr lang="en-US" sz="2600" spc="-40" dirty="0">
                <a:effectLst/>
                <a:latin typeface="Times New Roman" panose="02020603050405020304" pitchFamily="18" charset="0"/>
                <a:ea typeface="Symbol" panose="05050102010706020507" pitchFamily="18" charset="2"/>
                <a:cs typeface="Symbol" panose="05050102010706020507" pitchFamily="18" charset="2"/>
              </a:rPr>
              <a:t> ReactJS, Spring Boot API, </a:t>
            </a:r>
            <a:r>
              <a:rPr lang="en-US" sz="2600" dirty="0">
                <a:effectLst/>
                <a:latin typeface="Times New Roman" panose="02020603050405020304" pitchFamily="18" charset="0"/>
                <a:ea typeface="Symbol" panose="05050102010706020507" pitchFamily="18" charset="2"/>
                <a:cs typeface="Symbol" panose="05050102010706020507" pitchFamily="18" charset="2"/>
              </a:rPr>
              <a:t>Ajax,</a:t>
            </a:r>
            <a:r>
              <a:rPr lang="en-US" sz="2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JavaScript,</a:t>
            </a:r>
            <a:r>
              <a:rPr lang="en-US" sz="2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jQuery</a:t>
            </a:r>
            <a:r>
              <a:rPr lang="en-US" sz="2600" spc="-10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and</a:t>
            </a:r>
            <a:r>
              <a:rPr lang="en-US" sz="2600" spc="-5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CSS</a:t>
            </a:r>
            <a:r>
              <a:rPr lang="en-US" sz="2600" spc="-7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as</a:t>
            </a:r>
            <a:r>
              <a:rPr lang="en-US" sz="2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main</a:t>
            </a:r>
            <a:r>
              <a:rPr lang="en-US" sz="2600" spc="-10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web</a:t>
            </a:r>
            <a:r>
              <a:rPr lang="en-US" sz="26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technologies.</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R="106680" lvl="1">
              <a:lnSpc>
                <a:spcPct val="143000"/>
              </a:lnSpc>
              <a:spcBef>
                <a:spcPts val="665"/>
              </a:spcBef>
              <a:spcAft>
                <a:spcPts val="0"/>
              </a:spcAft>
              <a:buSzPts val="1200"/>
              <a:buFont typeface="Wingdings" panose="05000000000000000000" pitchFamily="2" charset="2"/>
              <a:buChar char="Ø"/>
              <a:tabLst>
                <a:tab pos="180340" algn="l"/>
              </a:tabLst>
            </a:pPr>
            <a:r>
              <a:rPr lang="en-US" sz="2600" dirty="0">
                <a:effectLst/>
                <a:latin typeface="Times New Roman" panose="02020603050405020304" pitchFamily="18" charset="0"/>
                <a:ea typeface="Symbol" panose="05050102010706020507" pitchFamily="18" charset="2"/>
                <a:cs typeface="Symbol" panose="05050102010706020507" pitchFamily="18" charset="2"/>
              </a:rPr>
              <a:t>HTTP and FTP protocols are used as communication protocols. FTP is used to</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upload the web application in live domain and the client can access it via HTTP</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protocol.</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R="106680" lvl="1">
              <a:spcBef>
                <a:spcPts val="130"/>
              </a:spcBef>
              <a:spcAft>
                <a:spcPts val="0"/>
              </a:spcAft>
              <a:buSzPts val="1200"/>
              <a:buFont typeface="Wingdings" panose="05000000000000000000" pitchFamily="2" charset="2"/>
              <a:buChar char="Ø"/>
              <a:tabLst>
                <a:tab pos="180340" algn="l"/>
              </a:tabLst>
            </a:pPr>
            <a:r>
              <a:rPr lang="en-US" sz="2600" dirty="0">
                <a:effectLst/>
                <a:latin typeface="Times New Roman" panose="02020603050405020304" pitchFamily="18" charset="0"/>
                <a:ea typeface="Symbol" panose="05050102010706020507" pitchFamily="18" charset="2"/>
                <a:cs typeface="Symbol" panose="05050102010706020507" pitchFamily="18" charset="2"/>
              </a:rPr>
              <a:t>Several</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types</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of</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validations make</a:t>
            </a:r>
            <a:r>
              <a:rPr lang="en-US" sz="2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this</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web</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application a</a:t>
            </a:r>
            <a:r>
              <a:rPr lang="en-US" sz="2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secured</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one.</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R="106680" lvl="1">
              <a:lnSpc>
                <a:spcPct val="140000"/>
              </a:lnSpc>
              <a:spcBef>
                <a:spcPts val="690"/>
              </a:spcBef>
              <a:spcAft>
                <a:spcPts val="0"/>
              </a:spcAft>
              <a:buSzPts val="1200"/>
              <a:buFont typeface="Wingdings" panose="05000000000000000000" pitchFamily="2" charset="2"/>
              <a:buChar char="Ø"/>
              <a:tabLst>
                <a:tab pos="180340" algn="l"/>
              </a:tabLst>
            </a:pPr>
            <a:r>
              <a:rPr lang="en-US" sz="2600" dirty="0">
                <a:effectLst/>
                <a:latin typeface="Times New Roman" panose="02020603050405020304" pitchFamily="18" charset="0"/>
                <a:ea typeface="Symbol" panose="05050102010706020507" pitchFamily="18" charset="2"/>
                <a:cs typeface="Symbol" panose="05050102010706020507" pitchFamily="18" charset="2"/>
              </a:rPr>
              <a:t>Since </a:t>
            </a:r>
            <a:r>
              <a:rPr lang="en-US" sz="2600" dirty="0" err="1">
                <a:effectLst/>
                <a:latin typeface="Times New Roman" panose="02020603050405020304" pitchFamily="18" charset="0"/>
                <a:ea typeface="Symbol" panose="05050102010706020507" pitchFamily="18" charset="2"/>
                <a:cs typeface="Symbol" panose="05050102010706020507" pitchFamily="18" charset="2"/>
              </a:rPr>
              <a:t>BitCode</a:t>
            </a:r>
            <a:r>
              <a:rPr lang="en-US" sz="2600" dirty="0">
                <a:effectLst/>
                <a:latin typeface="Times New Roman" panose="02020603050405020304" pitchFamily="18" charset="0"/>
                <a:ea typeface="Symbol" panose="05050102010706020507" pitchFamily="18" charset="2"/>
                <a:cs typeface="Symbol" panose="05050102010706020507" pitchFamily="18" charset="2"/>
              </a:rPr>
              <a:t> Tutorials is a web-based application, internet connection</a:t>
            </a:r>
            <a:r>
              <a:rPr lang="en-US" sz="26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must be</a:t>
            </a:r>
            <a:r>
              <a:rPr lang="en-US" sz="2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established.</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R="106680" lvl="1">
              <a:lnSpc>
                <a:spcPct val="138000"/>
              </a:lnSpc>
              <a:spcBef>
                <a:spcPts val="140"/>
              </a:spcBef>
              <a:spcAft>
                <a:spcPts val="0"/>
              </a:spcAft>
              <a:buSzPts val="1200"/>
              <a:buFont typeface="Wingdings" panose="05000000000000000000" pitchFamily="2" charset="2"/>
              <a:buChar char="Ø"/>
              <a:tabLst>
                <a:tab pos="180340" algn="l"/>
              </a:tabLst>
            </a:pPr>
            <a:r>
              <a:rPr lang="en-US" sz="2600" dirty="0" err="1">
                <a:effectLst/>
                <a:latin typeface="Times New Roman" panose="02020603050405020304" pitchFamily="18" charset="0"/>
                <a:ea typeface="Symbol" panose="05050102010706020507" pitchFamily="18" charset="2"/>
                <a:cs typeface="Symbol" panose="05050102010706020507" pitchFamily="18" charset="2"/>
              </a:rPr>
              <a:t>BitCode</a:t>
            </a:r>
            <a:r>
              <a:rPr lang="en-US" sz="2600" dirty="0">
                <a:effectLst/>
                <a:latin typeface="Times New Roman" panose="02020603050405020304" pitchFamily="18" charset="0"/>
                <a:ea typeface="Symbol" panose="05050102010706020507" pitchFamily="18" charset="2"/>
                <a:cs typeface="Symbol" panose="05050102010706020507" pitchFamily="18" charset="2"/>
              </a:rPr>
              <a:t> Tutorials will</a:t>
            </a:r>
            <a:r>
              <a:rPr lang="en-US" sz="2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be</a:t>
            </a:r>
            <a:r>
              <a:rPr lang="en-US" sz="26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used</a:t>
            </a:r>
            <a:r>
              <a:rPr lang="en-US" sz="2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on</a:t>
            </a:r>
            <a:r>
              <a:rPr lang="en-US" sz="2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PCs</a:t>
            </a:r>
            <a:r>
              <a:rPr lang="en-US" sz="2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and</a:t>
            </a:r>
            <a:r>
              <a:rPr lang="en-US" sz="2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will</a:t>
            </a:r>
            <a:r>
              <a:rPr lang="en-US" sz="26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function</a:t>
            </a:r>
            <a:r>
              <a:rPr lang="en-US" sz="2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via</a:t>
            </a:r>
            <a:r>
              <a:rPr lang="en-US" sz="2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internet</a:t>
            </a:r>
            <a:r>
              <a:rPr lang="en-US" sz="2600" spc="-290"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or</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intranet</a:t>
            </a:r>
            <a:r>
              <a:rPr lang="en-US" sz="2600" spc="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in</a:t>
            </a:r>
            <a:r>
              <a:rPr lang="en-US" sz="2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any web</a:t>
            </a:r>
            <a:r>
              <a:rPr lang="en-US" sz="2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600" dirty="0">
                <a:effectLst/>
                <a:latin typeface="Times New Roman" panose="02020603050405020304" pitchFamily="18" charset="0"/>
                <a:ea typeface="Symbol" panose="05050102010706020507" pitchFamily="18" charset="2"/>
                <a:cs typeface="Symbol" panose="05050102010706020507" pitchFamily="18" charset="2"/>
              </a:rPr>
              <a:t>browser.</a:t>
            </a:r>
            <a:br>
              <a:rPr lang="en-US" sz="12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39045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B433-231A-D723-6D18-8E64035B7015}"/>
              </a:ext>
            </a:extLst>
          </p:cNvPr>
          <p:cNvSpPr>
            <a:spLocks noGrp="1"/>
          </p:cNvSpPr>
          <p:nvPr>
            <p:ph type="title"/>
          </p:nvPr>
        </p:nvSpPr>
        <p:spPr/>
        <p:txBody>
          <a:bodyPr>
            <a:normAutofit fontScale="90000"/>
          </a:bodyPr>
          <a:lstStyle/>
          <a:p>
            <a:r>
              <a:rPr lang="en-US" sz="6000" b="1" dirty="0">
                <a:effectLst/>
                <a:latin typeface="Arial Black" panose="020B0A04020102020204" pitchFamily="34" charset="0"/>
                <a:ea typeface="Times New Roman" panose="02020603050405020304" pitchFamily="18" charset="0"/>
              </a:rPr>
              <a:t>Specific</a:t>
            </a:r>
            <a:r>
              <a:rPr lang="en-US" sz="6000" b="1" spc="-15" dirty="0">
                <a:effectLst/>
                <a:latin typeface="Arial Black" panose="020B0A04020102020204" pitchFamily="34" charset="0"/>
                <a:ea typeface="Times New Roman" panose="02020603050405020304" pitchFamily="18" charset="0"/>
              </a:rPr>
              <a:t> </a:t>
            </a:r>
            <a:r>
              <a:rPr lang="en-US" sz="6000" b="1" dirty="0">
                <a:effectLst/>
                <a:latin typeface="Arial Black" panose="020B0A04020102020204" pitchFamily="34" charset="0"/>
                <a:ea typeface="Times New Roman" panose="02020603050405020304" pitchFamily="18" charset="0"/>
              </a:rPr>
              <a:t>Requirement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E4869F8-09D7-188D-FECD-7B924F6FEBAE}"/>
              </a:ext>
            </a:extLst>
          </p:cNvPr>
          <p:cNvSpPr>
            <a:spLocks noGrp="1"/>
          </p:cNvSpPr>
          <p:nvPr>
            <p:ph idx="1"/>
          </p:nvPr>
        </p:nvSpPr>
        <p:spPr>
          <a:xfrm>
            <a:off x="2589212" y="2133600"/>
            <a:ext cx="8915400" cy="4531360"/>
          </a:xfrm>
        </p:spPr>
        <p:txBody>
          <a:bodyPr>
            <a:noAutofit/>
          </a:bodyPr>
          <a:lstStyle/>
          <a:p>
            <a:pPr marL="260350" marR="106680" indent="0">
              <a:spcBef>
                <a:spcPts val="450"/>
              </a:spcBef>
              <a:spcAft>
                <a:spcPts val="0"/>
              </a:spcAft>
              <a:buNone/>
            </a:pPr>
            <a:r>
              <a:rPr lang="en-US" sz="2000" b="1" u="heavy" dirty="0">
                <a:effectLst/>
                <a:uFill>
                  <a:solidFill>
                    <a:srgbClr val="000000"/>
                  </a:solidFill>
                </a:uFill>
                <a:latin typeface="Times New Roman" panose="02020603050405020304" pitchFamily="18" charset="0"/>
                <a:ea typeface="Times New Roman" panose="02020603050405020304" pitchFamily="18" charset="0"/>
              </a:rPr>
              <a:t>External</a:t>
            </a:r>
            <a:r>
              <a:rPr lang="en-US" sz="2000" b="1" u="heavy" spc="-20" dirty="0">
                <a:effectLst/>
                <a:uFill>
                  <a:solidFill>
                    <a:srgbClr val="000000"/>
                  </a:solidFill>
                </a:uFill>
                <a:latin typeface="Times New Roman" panose="02020603050405020304" pitchFamily="18" charset="0"/>
                <a:ea typeface="Times New Roman" panose="02020603050405020304" pitchFamily="18" charset="0"/>
              </a:rPr>
              <a:t> </a:t>
            </a:r>
            <a:r>
              <a:rPr lang="en-US" sz="2000" b="1" u="heavy" dirty="0">
                <a:effectLst/>
                <a:uFill>
                  <a:solidFill>
                    <a:srgbClr val="000000"/>
                  </a:solidFill>
                </a:uFill>
                <a:latin typeface="Times New Roman" panose="02020603050405020304" pitchFamily="18" charset="0"/>
                <a:ea typeface="Times New Roman" panose="02020603050405020304" pitchFamily="18" charset="0"/>
              </a:rPr>
              <a:t>Interface</a:t>
            </a:r>
            <a:r>
              <a:rPr lang="en-US" sz="2000" b="1" u="heavy" spc="-25" dirty="0">
                <a:effectLst/>
                <a:uFill>
                  <a:solidFill>
                    <a:srgbClr val="000000"/>
                  </a:solidFill>
                </a:uFill>
                <a:latin typeface="Times New Roman" panose="02020603050405020304" pitchFamily="18" charset="0"/>
                <a:ea typeface="Times New Roman" panose="02020603050405020304" pitchFamily="18" charset="0"/>
              </a:rPr>
              <a:t> </a:t>
            </a:r>
            <a:r>
              <a:rPr lang="en-US" sz="2000" b="1" u="heavy" dirty="0">
                <a:effectLst/>
                <a:uFill>
                  <a:solidFill>
                    <a:srgbClr val="000000"/>
                  </a:solidFill>
                </a:uFill>
                <a:latin typeface="Times New Roman" panose="02020603050405020304" pitchFamily="18" charset="0"/>
                <a:ea typeface="Times New Roman" panose="02020603050405020304" pitchFamily="18" charset="0"/>
              </a:rPr>
              <a:t>Requirements:</a:t>
            </a:r>
            <a:endParaRPr lang="en-IN" sz="2000" b="1" u="sng" dirty="0">
              <a:effectLst/>
              <a:uFill>
                <a:solidFill>
                  <a:srgbClr val="000000"/>
                </a:solidFill>
              </a:uFill>
              <a:latin typeface="Times New Roman" panose="02020603050405020304" pitchFamily="18" charset="0"/>
              <a:ea typeface="Times New Roman" panose="02020603050405020304" pitchFamily="18" charset="0"/>
            </a:endParaRPr>
          </a:p>
          <a:p>
            <a:pPr marR="106680">
              <a:spcBef>
                <a:spcPts val="450"/>
              </a:spcBef>
              <a:spcAft>
                <a:spcPts val="0"/>
              </a:spcAft>
            </a:pPr>
            <a:r>
              <a:rPr lang="en-US" sz="2000" u="sng" dirty="0">
                <a:effectLst/>
                <a:latin typeface="Times New Roman" panose="02020603050405020304" pitchFamily="18" charset="0"/>
                <a:ea typeface="Times New Roman" panose="02020603050405020304" pitchFamily="18" charset="0"/>
              </a:rPr>
              <a:t>User</a:t>
            </a:r>
            <a:r>
              <a:rPr lang="en-US" sz="2000" u="sng" spc="-15"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Interfaces:</a:t>
            </a:r>
            <a:endParaRPr lang="en-IN" sz="2000" dirty="0">
              <a:effectLst/>
              <a:latin typeface="Times New Roman" panose="02020603050405020304" pitchFamily="18" charset="0"/>
              <a:ea typeface="Times New Roman" panose="02020603050405020304" pitchFamily="18" charset="0"/>
            </a:endParaRPr>
          </a:p>
          <a:p>
            <a:pPr marL="1143000" marR="106680" lvl="2" indent="-228600">
              <a:lnSpc>
                <a:spcPct val="138000"/>
              </a:lnSpc>
              <a:spcBef>
                <a:spcPts val="740"/>
              </a:spcBef>
              <a:spcAft>
                <a:spcPts val="0"/>
              </a:spcAft>
              <a:buSzPts val="1200"/>
              <a:buFont typeface="Symbol" panose="05050102010706020507" pitchFamily="18" charset="2"/>
              <a:buChar char=""/>
              <a:tabLst>
                <a:tab pos="18034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All the users will see the same page when they enter in this website. This page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asks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users a</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username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 a</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password.</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1143000" marR="106680" lvl="2" indent="-228600">
              <a:lnSpc>
                <a:spcPct val="136000"/>
              </a:lnSpc>
              <a:spcBef>
                <a:spcPts val="165"/>
              </a:spcBef>
              <a:spcAft>
                <a:spcPts val="0"/>
              </a:spcAft>
              <a:buSzPts val="1200"/>
              <a:buFont typeface="Symbol" panose="05050102010706020507" pitchFamily="18" charset="2"/>
              <a:buChar char=""/>
              <a:tabLst>
                <a:tab pos="18034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After being authenticated by correct username and password, user will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redirect</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 their</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corresponding</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profile</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where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they can</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various</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activities.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1143000" marR="106680" lvl="2" indent="-228600">
              <a:lnSpc>
                <a:spcPct val="145000"/>
              </a:lnSpc>
              <a:spcBef>
                <a:spcPts val="200"/>
              </a:spcBef>
              <a:spcAft>
                <a:spcPts val="0"/>
              </a:spcAft>
              <a:buSzPts val="1200"/>
              <a:buFont typeface="Symbol" panose="05050102010706020507" pitchFamily="18" charset="2"/>
              <a:buChar char=""/>
              <a:tabLst>
                <a:tab pos="180340" algn="l"/>
              </a:tabLst>
            </a:pPr>
            <a:r>
              <a:rPr lang="en-US" sz="2000" spc="-5"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user</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interface</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will</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be</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simple</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consistence,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using</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terminology</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commonly</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understood by intended users of the system. The system will have simple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interface,</a:t>
            </a:r>
            <a:r>
              <a:rPr lang="en-US" sz="2000" spc="-5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consistence</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with</a:t>
            </a:r>
            <a:r>
              <a:rPr lang="en-US" sz="20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standard</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interface,</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eliminate</a:t>
            </a:r>
            <a:r>
              <a:rPr lang="en-US" sz="2000" spc="-7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need</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for</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user training</a:t>
            </a:r>
            <a:r>
              <a:rPr lang="en-US" sz="2000" spc="-29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infrequent</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users.</a:t>
            </a:r>
          </a:p>
          <a:p>
            <a:pPr marL="1143000" marR="106680" lvl="2" indent="-228600">
              <a:lnSpc>
                <a:spcPct val="145000"/>
              </a:lnSpc>
              <a:spcBef>
                <a:spcPts val="200"/>
              </a:spcBef>
              <a:spcAft>
                <a:spcPts val="0"/>
              </a:spcAft>
              <a:buSzPts val="1200"/>
              <a:buFont typeface="Symbol" panose="05050102010706020507" pitchFamily="18" charset="2"/>
              <a:buChar char=""/>
              <a:tabLst>
                <a:tab pos="180340" algn="l"/>
              </a:tabLst>
            </a:pPr>
            <a:endParaRPr lang="en-US" sz="1800" dirty="0">
              <a:latin typeface="Times New Roman" panose="02020603050405020304" pitchFamily="18" charset="0"/>
              <a:ea typeface="Times New Roman" panose="02020603050405020304" pitchFamily="18" charset="0"/>
            </a:endParaRPr>
          </a:p>
          <a:p>
            <a:pPr marL="1143000" marR="106680" lvl="2" indent="-228600">
              <a:lnSpc>
                <a:spcPct val="145000"/>
              </a:lnSpc>
              <a:spcBef>
                <a:spcPts val="200"/>
              </a:spcBef>
              <a:spcAft>
                <a:spcPts val="0"/>
              </a:spcAft>
              <a:buSzPts val="1200"/>
              <a:buFont typeface="Symbol" panose="05050102010706020507" pitchFamily="18" charset="2"/>
              <a:buChar char=""/>
              <a:tabLst>
                <a:tab pos="180340" algn="l"/>
              </a:tabLst>
            </a:pPr>
            <a:endParaRPr lang="en-US" sz="1800" dirty="0">
              <a:effectLst/>
              <a:latin typeface="Times New Roman" panose="02020603050405020304" pitchFamily="18" charset="0"/>
              <a:ea typeface="Times New Roman" panose="02020603050405020304" pitchFamily="18" charset="0"/>
            </a:endParaRPr>
          </a:p>
          <a:p>
            <a:pPr marL="1143000" marR="106680" lvl="2" indent="-228600">
              <a:lnSpc>
                <a:spcPct val="145000"/>
              </a:lnSpc>
              <a:spcBef>
                <a:spcPts val="200"/>
              </a:spcBef>
              <a:spcAft>
                <a:spcPts val="0"/>
              </a:spcAft>
              <a:buSzPts val="1200"/>
              <a:buFont typeface="Symbol" panose="05050102010706020507" pitchFamily="18" charset="2"/>
              <a:buChar char=""/>
              <a:tabLst>
                <a:tab pos="180340" algn="l"/>
              </a:tabLst>
            </a:pPr>
            <a:endParaRPr lang="en-US" sz="1800" dirty="0">
              <a:latin typeface="Times New Roman" panose="02020603050405020304" pitchFamily="18" charset="0"/>
              <a:ea typeface="Times New Roman" panose="02020603050405020304" pitchFamily="18" charset="0"/>
            </a:endParaRPr>
          </a:p>
          <a:p>
            <a:pPr marL="1143000" marR="106680" lvl="2" indent="-228600">
              <a:lnSpc>
                <a:spcPct val="145000"/>
              </a:lnSpc>
              <a:spcBef>
                <a:spcPts val="200"/>
              </a:spcBef>
              <a:spcAft>
                <a:spcPts val="0"/>
              </a:spcAft>
              <a:buSzPts val="1200"/>
              <a:buFont typeface="Symbol" panose="05050102010706020507" pitchFamily="18" charset="2"/>
              <a:buChar char=""/>
              <a:tabLst>
                <a:tab pos="18034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41244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2677</TotalTime>
  <Words>1995</Words>
  <Application>Microsoft Office PowerPoint</Application>
  <PresentationFormat>Widescreen</PresentationFormat>
  <Paragraphs>141</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Black</vt:lpstr>
      <vt:lpstr>Calibri</vt:lpstr>
      <vt:lpstr>Calibri Light</vt:lpstr>
      <vt:lpstr>Century Gothic</vt:lpstr>
      <vt:lpstr>Symbol</vt:lpstr>
      <vt:lpstr>Times New Roman</vt:lpstr>
      <vt:lpstr>Wingdings</vt:lpstr>
      <vt:lpstr>Wingdings 3</vt:lpstr>
      <vt:lpstr>Wisp</vt:lpstr>
      <vt:lpstr>    BitCode Tutorials An Online Learning Platform for New Programmers  SUBMITTED IN PARTIAL FULFILLMENT OF DIPLOMA IN ADVANCED COMPUTING (PG-DAC)  UNDER THE GUIDANCE Of Mr. Jitesh Bafna  Presented By   </vt:lpstr>
      <vt:lpstr>Introduction</vt:lpstr>
      <vt:lpstr>Problem Statement </vt:lpstr>
      <vt:lpstr>Product Scope </vt:lpstr>
      <vt:lpstr>Aims &amp; Objectives   </vt:lpstr>
      <vt:lpstr>Overall Description </vt:lpstr>
      <vt:lpstr>Operating Environment </vt:lpstr>
      <vt:lpstr>Design and Implementation Constraints: </vt:lpstr>
      <vt:lpstr>Specific Requirement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 </vt:lpstr>
      <vt:lpstr>Activity Diagram</vt:lpstr>
      <vt:lpstr>Sequence Diagram </vt:lpstr>
      <vt:lpstr>Data Flow Diagram </vt:lpstr>
      <vt:lpstr>Class Diagram </vt:lpstr>
      <vt:lpstr>Use Case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BitCode Tutorials</dc:title>
  <dc:creator>prajwal patil</dc:creator>
  <cp:lastModifiedBy>Viraj More</cp:lastModifiedBy>
  <cp:revision>2</cp:revision>
  <dcterms:created xsi:type="dcterms:W3CDTF">2023-03-09T10:58:54Z</dcterms:created>
  <dcterms:modified xsi:type="dcterms:W3CDTF">2023-08-30T03:55:57Z</dcterms:modified>
</cp:coreProperties>
</file>