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1"/>
  </p:notesMasterIdLst>
  <p:sldIdLst>
    <p:sldId id="258" r:id="rId5"/>
    <p:sldId id="271" r:id="rId6"/>
    <p:sldId id="269" r:id="rId7"/>
    <p:sldId id="25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73" r:id="rId18"/>
    <p:sldId id="274" r:id="rId19"/>
    <p:sldId id="275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2D3"/>
    <a:srgbClr val="412D97"/>
    <a:srgbClr val="E232D3"/>
    <a:srgbClr val="C91CB3"/>
    <a:srgbClr val="2A283C"/>
    <a:srgbClr val="DBDA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518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8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C0324-B0C5-4608-91F8-17689F723977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63AA4-BDDC-4DE3-A473-D9AB6CF8B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84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">
            <a:extLst>
              <a:ext uri="{FF2B5EF4-FFF2-40B4-BE49-F238E27FC236}">
                <a16:creationId xmlns:a16="http://schemas.microsoft.com/office/drawing/2014/main" id="{A9D8F4DD-097D-4592-8CEA-8B64ED8DB3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512763"/>
            <a:ext cx="5539144" cy="1452837"/>
          </a:xfrm>
          <a:prstGeom prst="rect">
            <a:avLst/>
          </a:prstGeom>
        </p:spPr>
        <p:txBody>
          <a:bodyPr wrap="square" lIns="0" tIns="0" rIns="0" bIns="180000" anchor="b">
            <a:normAutofit/>
          </a:bodyPr>
          <a:lstStyle>
            <a:lvl1pPr algn="l">
              <a:lnSpc>
                <a:spcPct val="100000"/>
              </a:lnSpc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noProof="0"/>
              <a:t>Edit title</a:t>
            </a:r>
          </a:p>
        </p:txBody>
      </p:sp>
      <p:sp>
        <p:nvSpPr>
          <p:cNvPr id="20" name="Subtitle">
            <a:extLst>
              <a:ext uri="{FF2B5EF4-FFF2-40B4-BE49-F238E27FC236}">
                <a16:creationId xmlns:a16="http://schemas.microsoft.com/office/drawing/2014/main" id="{7D31FFB0-63B3-4583-97D8-F991BD83D4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934" y="1978819"/>
            <a:ext cx="5526713" cy="9155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noProof="0"/>
              <a:t>Edit subtitle</a:t>
            </a:r>
          </a:p>
        </p:txBody>
      </p:sp>
      <p:sp>
        <p:nvSpPr>
          <p:cNvPr id="21" name="Date &amp; Version">
            <a:extLst>
              <a:ext uri="{FF2B5EF4-FFF2-40B4-BE49-F238E27FC236}">
                <a16:creationId xmlns:a16="http://schemas.microsoft.com/office/drawing/2014/main" id="{FC04C94B-E4A3-410C-8BA9-F875E75455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453" y="2911696"/>
            <a:ext cx="5539144" cy="4008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CA" noProof="0"/>
              <a:t>Date | Version</a:t>
            </a:r>
          </a:p>
        </p:txBody>
      </p:sp>
      <p:cxnSp>
        <p:nvCxnSpPr>
          <p:cNvPr id="22" name="Straight Connector">
            <a:extLst>
              <a:ext uri="{FF2B5EF4-FFF2-40B4-BE49-F238E27FC236}">
                <a16:creationId xmlns:a16="http://schemas.microsoft.com/office/drawing/2014/main" id="{9C80198D-08DD-411E-924D-A1D8015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1124" y="3647631"/>
            <a:ext cx="5525473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FIP">
            <a:extLst>
              <a:ext uri="{FF2B5EF4-FFF2-40B4-BE49-F238E27FC236}">
                <a16:creationId xmlns:a16="http://schemas.microsoft.com/office/drawing/2014/main" id="{2DC7631A-A9E6-4402-B697-CC389066D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4" y="4091450"/>
            <a:ext cx="2747167" cy="219774"/>
          </a:xfrm>
          <a:prstGeom prst="rect">
            <a:avLst/>
          </a:prstGeom>
        </p:spPr>
      </p:pic>
      <p:pic>
        <p:nvPicPr>
          <p:cNvPr id="24" name="Canada Wordmark">
            <a:extLst>
              <a:ext uri="{FF2B5EF4-FFF2-40B4-BE49-F238E27FC236}">
                <a16:creationId xmlns:a16="http://schemas.microsoft.com/office/drawing/2014/main" id="{D13F25BC-7601-4A53-9419-EE8F6370E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03839" y="3982749"/>
            <a:ext cx="1386168" cy="328476"/>
          </a:xfrm>
          <a:prstGeom prst="rect">
            <a:avLst/>
          </a:prstGeom>
        </p:spPr>
      </p:pic>
      <p:pic>
        <p:nvPicPr>
          <p:cNvPr id="25" name="SSC Leaf">
            <a:extLst>
              <a:ext uri="{FF2B5EF4-FFF2-40B4-BE49-F238E27FC236}">
                <a16:creationId xmlns:a16="http://schemas.microsoft.com/office/drawing/2014/main" id="{570CB2FC-A0CC-4879-99AC-9929A6A4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76900" y="631140"/>
            <a:ext cx="1723638" cy="3678497"/>
          </a:xfrm>
          <a:prstGeom prst="rect">
            <a:avLst/>
          </a:prstGeom>
        </p:spPr>
      </p:pic>
      <p:sp>
        <p:nvSpPr>
          <p:cNvPr id="26" name="Rectangle">
            <a:extLst>
              <a:ext uri="{FF2B5EF4-FFF2-40B4-BE49-F238E27FC236}">
                <a16:creationId xmlns:a16="http://schemas.microsoft.com/office/drawing/2014/main" id="{751EDE7A-3CAA-4768-9C9F-D9565F3E3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066875"/>
            <a:ext cx="12192000" cy="791126"/>
          </a:xfrm>
          <a:prstGeom prst="rect">
            <a:avLst/>
          </a:prstGeom>
          <a:solidFill>
            <a:srgbClr val="1C1C2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CA" noProof="0" dirty="0">
              <a:ln>
                <a:noFill/>
              </a:ln>
            </a:endParaRPr>
          </a:p>
        </p:txBody>
      </p:sp>
      <p:sp>
        <p:nvSpPr>
          <p:cNvPr id="27" name="Gradient">
            <a:extLst>
              <a:ext uri="{FF2B5EF4-FFF2-40B4-BE49-F238E27FC236}">
                <a16:creationId xmlns:a16="http://schemas.microsoft.com/office/drawing/2014/main" id="{24BB49AB-728F-4438-9844-825431DF8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68740" y="6066874"/>
            <a:ext cx="4949050" cy="791126"/>
          </a:xfrm>
          <a:prstGeom prst="rect">
            <a:avLst/>
          </a:prstGeom>
          <a:gradFill>
            <a:gsLst>
              <a:gs pos="0">
                <a:srgbClr val="1C1C2A"/>
              </a:gs>
              <a:gs pos="50000">
                <a:srgbClr val="3F2D96"/>
              </a:gs>
              <a:gs pos="100000">
                <a:srgbClr val="E532D4"/>
              </a:gs>
            </a:gsLst>
            <a:lin ang="0" scaled="0"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CA" noProof="0" dirty="0">
              <a:ln>
                <a:noFill/>
              </a:ln>
            </a:endParaRPr>
          </a:p>
        </p:txBody>
      </p:sp>
      <p:pic>
        <p:nvPicPr>
          <p:cNvPr id="28" name="Rectrangle">
            <a:extLst>
              <a:ext uri="{FF2B5EF4-FFF2-40B4-BE49-F238E27FC236}">
                <a16:creationId xmlns:a16="http://schemas.microsoft.com/office/drawing/2014/main" id="{91727A7E-C3B1-41A1-BF82-6C84849D4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6309" y="6067074"/>
            <a:ext cx="4485579" cy="790925"/>
          </a:xfrm>
          <a:prstGeom prst="rect">
            <a:avLst/>
          </a:prstGeom>
        </p:spPr>
      </p:pic>
      <p:sp>
        <p:nvSpPr>
          <p:cNvPr id="30" name="Tagline">
            <a:extLst>
              <a:ext uri="{FF2B5EF4-FFF2-40B4-BE49-F238E27FC236}">
                <a16:creationId xmlns:a16="http://schemas.microsoft.com/office/drawing/2014/main" id="{61C9B5F7-CF7C-4934-AE31-4474AEA0DDCD}"/>
              </a:ext>
            </a:extLst>
          </p:cNvPr>
          <p:cNvSpPr txBox="1"/>
          <p:nvPr userDrawn="1"/>
        </p:nvSpPr>
        <p:spPr>
          <a:xfrm>
            <a:off x="5398477" y="6069683"/>
            <a:ext cx="6254612" cy="792713"/>
          </a:xfrm>
          <a:prstGeom prst="rect">
            <a:avLst/>
          </a:prstGeom>
          <a:noFill/>
        </p:spPr>
        <p:txBody>
          <a:bodyPr wrap="square" lIns="0" tIns="144000" rIns="0" bIns="0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0" kern="900" cap="none" spc="20" baseline="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Powering world-class technology for Government</a:t>
            </a:r>
          </a:p>
          <a:p>
            <a:pPr algn="r"/>
            <a:endParaRPr lang="en-CA" sz="1400" noProof="0" dirty="0"/>
          </a:p>
        </p:txBody>
      </p:sp>
      <p:pic>
        <p:nvPicPr>
          <p:cNvPr id="29" name="SSC 10 Years" descr="SSC celebrating 10 years">
            <a:extLst>
              <a:ext uri="{FF2B5EF4-FFF2-40B4-BE49-F238E27FC236}">
                <a16:creationId xmlns:a16="http://schemas.microsoft.com/office/drawing/2014/main" id="{7EEA3486-7727-4127-BD0C-A4259103066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0" b="19615"/>
          <a:stretch/>
        </p:blipFill>
        <p:spPr>
          <a:xfrm>
            <a:off x="314143" y="6065287"/>
            <a:ext cx="2412123" cy="79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89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9B7610E3-0161-4A79-A059-3C5581B22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1314450"/>
            <a:ext cx="11093450" cy="19970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Edit title</a:t>
            </a:r>
          </a:p>
        </p:txBody>
      </p:sp>
      <p:sp>
        <p:nvSpPr>
          <p:cNvPr id="4" name="Subtitle">
            <a:extLst>
              <a:ext uri="{FF2B5EF4-FFF2-40B4-BE49-F238E27FC236}">
                <a16:creationId xmlns:a16="http://schemas.microsoft.com/office/drawing/2014/main" id="{B56A3E4A-29C7-4F86-B81E-122F3798EA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3" y="3338513"/>
            <a:ext cx="11093450" cy="1252537"/>
          </a:xfrm>
          <a:prstGeom prst="rect">
            <a:avLst/>
          </a:prstGeom>
        </p:spPr>
        <p:txBody>
          <a:bodyPr lIns="0" tIns="180000" rIns="0" bIns="0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noProof="0"/>
              <a:t>Edit subtitle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D494E4A-739E-4CEA-AD01-73B2216A5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fld id="{901A5C5A-0510-4C91-884B-493304B904E2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024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F6E18A16-4956-42A9-B970-971A415B6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344" y="525381"/>
            <a:ext cx="5266194" cy="50724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noProof="0"/>
              <a:t>Edit title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CF3CBCCF-FDD4-4BD9-A400-AA4DD8B584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5875" y="512763"/>
            <a:ext cx="5286125" cy="5198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="0"/>
            </a:lvl1pPr>
          </a:lstStyle>
          <a:p>
            <a:pPr lvl="0"/>
            <a:r>
              <a:rPr lang="en-CA" noProof="0" dirty="0"/>
              <a:t>Edit subtitle</a:t>
            </a:r>
          </a:p>
        </p:txBody>
      </p:sp>
      <p:cxnSp>
        <p:nvCxnSpPr>
          <p:cNvPr id="9" name="Straight Connector">
            <a:extLst>
              <a:ext uri="{FF2B5EF4-FFF2-40B4-BE49-F238E27FC236}">
                <a16:creationId xmlns:a16="http://schemas.microsoft.com/office/drawing/2014/main" id="{CAA0D912-3A38-46AA-89D5-6D0CB31B2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6895" y="1032623"/>
            <a:ext cx="11115105" cy="0"/>
          </a:xfrm>
          <a:prstGeom prst="line">
            <a:avLst/>
          </a:prstGeom>
          <a:ln w="28575">
            <a:solidFill>
              <a:srgbClr val="2A283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E540B21-1F7E-4A1E-A0A2-CBC54DCFF5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8344" y="1414387"/>
            <a:ext cx="11093656" cy="4351338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sz="3200" b="1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600" b="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200" b="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800" b="0">
                <a:solidFill>
                  <a:schemeClr val="tx1"/>
                </a:solidFill>
              </a:defRPr>
            </a:lvl4pPr>
          </a:lstStyle>
          <a:p>
            <a:pPr lvl="0"/>
            <a:r>
              <a:rPr lang="en-CA" noProof="0"/>
              <a:t>Heading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93D0B56-C280-4208-A637-B7ADC0046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fld id="{901A5C5A-0510-4C91-884B-493304B904E2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78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DB70B14A-247E-47A1-A166-7E652C2DAF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344" y="525381"/>
            <a:ext cx="5266194" cy="50724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noProof="0"/>
              <a:t>Edit title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502CC646-0C49-4F6D-8342-A02CBE1B8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5875" y="512763"/>
            <a:ext cx="5286125" cy="5198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="0"/>
            </a:lvl1pPr>
          </a:lstStyle>
          <a:p>
            <a:pPr lvl="0"/>
            <a:r>
              <a:rPr lang="en-CA" noProof="0"/>
              <a:t>Edit subtitle</a:t>
            </a: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289FAEAE-C67A-456A-B917-8F7233C8C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6895" y="1032623"/>
            <a:ext cx="11115105" cy="0"/>
          </a:xfrm>
          <a:prstGeom prst="line">
            <a:avLst/>
          </a:prstGeom>
          <a:ln w="28575">
            <a:solidFill>
              <a:srgbClr val="2A283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0755308-4D90-486C-A881-BD33886E2C3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58344" y="1414386"/>
            <a:ext cx="5266194" cy="4607497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sz="3200" b="1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600" b="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200" b="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800" b="0">
                <a:solidFill>
                  <a:schemeClr val="tx1"/>
                </a:solidFill>
              </a:defRPr>
            </a:lvl4pPr>
          </a:lstStyle>
          <a:p>
            <a:pPr lvl="0"/>
            <a:r>
              <a:rPr lang="en-CA" noProof="0"/>
              <a:t>Heading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</p:txBody>
      </p:sp>
      <p:sp>
        <p:nvSpPr>
          <p:cNvPr id="13" name="Picture Placeholder">
            <a:extLst>
              <a:ext uri="{FF2B5EF4-FFF2-40B4-BE49-F238E27FC236}">
                <a16:creationId xmlns:a16="http://schemas.microsoft.com/office/drawing/2014/main" id="{075D00F3-091A-4C8B-8C51-F084E49C971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375400" y="1314450"/>
            <a:ext cx="5258256" cy="47074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noProof="0"/>
              <a:t>Insert picture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809CFEE-B3CE-434B-BE96-35F21DC5B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fld id="{901A5C5A-0510-4C91-884B-493304B904E2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720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g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>
            <a:extLst>
              <a:ext uri="{FF2B5EF4-FFF2-40B4-BE49-F238E27FC236}">
                <a16:creationId xmlns:a16="http://schemas.microsoft.com/office/drawing/2014/main" id="{77B2E37D-3B54-46C0-ABB5-6B18F9FF6D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932" y="525381"/>
            <a:ext cx="5266194" cy="50724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noProof="0"/>
              <a:t>Edit title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5AF7F176-F135-4C88-803C-DEC3D4FB6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5875" y="512763"/>
            <a:ext cx="5286125" cy="5198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="0"/>
            </a:lvl1pPr>
          </a:lstStyle>
          <a:p>
            <a:pPr lvl="0"/>
            <a:r>
              <a:rPr lang="en-CA" noProof="0"/>
              <a:t>Edit subtitle</a:t>
            </a:r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56E19AFC-14DA-427C-B996-D71E40D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36895" y="1032623"/>
            <a:ext cx="11115105" cy="0"/>
          </a:xfrm>
          <a:prstGeom prst="line">
            <a:avLst/>
          </a:prstGeom>
          <a:ln w="28575">
            <a:solidFill>
              <a:srgbClr val="2A283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7B5E0DA8-5EE7-48B3-9D94-ECD86E9F9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fld id="{901A5C5A-0510-4C91-884B-493304B904E2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889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nex">
            <a:extLst>
              <a:ext uri="{FF2B5EF4-FFF2-40B4-BE49-F238E27FC236}">
                <a16:creationId xmlns:a16="http://schemas.microsoft.com/office/drawing/2014/main" id="{63B4F51E-A672-485A-B6C0-278A1A7619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" r="893" b="44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2" name="Title" descr="Annex">
            <a:extLst>
              <a:ext uri="{FF2B5EF4-FFF2-40B4-BE49-F238E27FC236}">
                <a16:creationId xmlns:a16="http://schemas.microsoft.com/office/drawing/2014/main" id="{0DB6BDFA-2B8B-4301-BEAE-DACA76C1F050}"/>
              </a:ext>
            </a:extLst>
          </p:cNvPr>
          <p:cNvSpPr txBox="1"/>
          <p:nvPr userDrawn="1"/>
        </p:nvSpPr>
        <p:spPr>
          <a:xfrm>
            <a:off x="547686" y="2752917"/>
            <a:ext cx="110934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3600" b="1" noProof="0" dirty="0">
                <a:solidFill>
                  <a:schemeClr val="tx1"/>
                </a:solidFill>
              </a:rPr>
              <a:t>Annex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707F11FB-7788-4047-B1AE-C24B953370B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3" y="3338513"/>
            <a:ext cx="11093450" cy="1252537"/>
          </a:xfrm>
          <a:prstGeom prst="rect">
            <a:avLst/>
          </a:prstGeom>
        </p:spPr>
        <p:txBody>
          <a:bodyPr lIns="0" tIns="180000" rIns="0" bIns="0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noProof="0" dirty="0"/>
              <a:t>Edit subtitle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5AC884F-7451-4A8E-B820-A8BC0F2B3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fld id="{901A5C5A-0510-4C91-884B-493304B904E2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865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and Pag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0086EC0A-325D-4BEF-9D0E-74F1261D5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fld id="{901A5C5A-0510-4C91-884B-493304B904E2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111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A680E9CD-B490-4109-B11E-0BCD052ED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0819" y="-1"/>
            <a:ext cx="12202819" cy="79514"/>
          </a:xfrm>
          <a:prstGeom prst="rect">
            <a:avLst/>
          </a:prstGeom>
          <a:gradFill flip="none" rotWithShape="1">
            <a:gsLst>
              <a:gs pos="53000">
                <a:schemeClr val="accent1"/>
              </a:gs>
              <a:gs pos="0">
                <a:srgbClr val="3D2252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3" name="Rectangle">
            <a:extLst>
              <a:ext uri="{FF2B5EF4-FFF2-40B4-BE49-F238E27FC236}">
                <a16:creationId xmlns:a16="http://schemas.microsoft.com/office/drawing/2014/main" id="{40E34A70-C765-4357-8C9B-D3A68606A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819" y="-1"/>
            <a:ext cx="12202819" cy="79514"/>
          </a:xfrm>
          <a:prstGeom prst="rect">
            <a:avLst/>
          </a:prstGeom>
          <a:gradFill flip="none" rotWithShape="1">
            <a:gsLst>
              <a:gs pos="53000">
                <a:schemeClr val="accent1"/>
              </a:gs>
              <a:gs pos="0">
                <a:srgbClr val="3D2252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57432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0" r:id="rId2"/>
    <p:sldLayoutId id="2147483661" r:id="rId3"/>
    <p:sldLayoutId id="2147483663" r:id="rId4"/>
    <p:sldLayoutId id="2147483664" r:id="rId5"/>
    <p:sldLayoutId id="2147483671" r:id="rId6"/>
    <p:sldLayoutId id="214748366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db-4534383367152914.14.azuredatabricks.net/?o=4534383367152914#notebook/1890319551892571/command/3405192072871311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78EB-1290-4623-B240-0B95ACD7F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Toolkit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3A851-5D1E-44B1-9C46-B12C2C123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ETL, Document Summarization, PII detection </a:t>
            </a:r>
          </a:p>
          <a:p>
            <a:r>
              <a:rPr lang="en-US" dirty="0"/>
              <a:t>and sentiment analysis.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DB835-5C3D-4671-80AF-D462153896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Version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64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7626870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summarization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56232" y="512763"/>
            <a:ext cx="3395767" cy="519861"/>
          </a:xfrm>
        </p:spPr>
        <p:txBody>
          <a:bodyPr/>
          <a:lstStyle/>
          <a:p>
            <a:r>
              <a:rPr lang="en-US" dirty="0"/>
              <a:t>Function execution</a:t>
            </a:r>
            <a:endParaRPr lang="en-CA" dirty="0"/>
          </a:p>
          <a:p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43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Model: </a:t>
            </a:r>
            <a:r>
              <a:rPr lang="en-CA" sz="2400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knkarthick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/MEETING_SUMMARY</a:t>
            </a:r>
          </a:p>
          <a:p>
            <a:pPr marL="0" marR="0" indent="0">
              <a:buNone/>
            </a:pPr>
            <a:r>
              <a:rPr lang="en-CA" sz="180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Sample data and execution time: 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Summarization for 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2021-08-23 Doris Paquin (Spectrum) meeting notes.docx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5.20 seconds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Summarization for 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ICT-ACR meeting notes 2020-11-12.docx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5.82 seconds</a:t>
            </a:r>
            <a:endParaRPr lang="en-CA" sz="1800" b="0" dirty="0">
              <a:solidFill>
                <a:srgbClr val="2A283C"/>
              </a:solidFill>
              <a:highlight>
                <a:srgbClr val="FFFF00"/>
              </a:highlight>
              <a:latin typeface="+mj-lt"/>
              <a:cs typeface="Times New Roman" panose="02020603050405020304" pitchFamily="18" charset="0"/>
            </a:endParaRP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Summarization for 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2020-11-16 GSA USAB meeting notes.docx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10.81 seconds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Summarization for </a:t>
            </a:r>
            <a:r>
              <a:rPr lang="en-US" sz="1800" b="0" u="sng" dirty="0" err="1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ebidm-dsai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meeting notes 2022-01-21.docx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9.10 seconds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Summarization for 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2022-06-15 Onyx demo from Curtis ONeil.txt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2.96 seconds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Summarization for 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2021-10-15 ESD assumptions meeting notes.txt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2.03 seconds</a:t>
            </a:r>
          </a:p>
        </p:txBody>
      </p:sp>
    </p:spTree>
    <p:extLst>
      <p:ext uri="{BB962C8B-B14F-4D97-AF65-F5344CB8AC3E}">
        <p14:creationId xmlns:p14="http://schemas.microsoft.com/office/powerpoint/2010/main" val="305020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7316151" cy="50724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summarization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output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Summarization output: </a:t>
            </a:r>
            <a:r>
              <a:rPr lang="en-CA" sz="2400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knkarthick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/MEETING_SUMMARY</a:t>
            </a:r>
          </a:p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 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3142E-3779-4C81-8E3C-FA97668F7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31" y="1868506"/>
            <a:ext cx="8551748" cy="41845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BF3BF0-4A5A-493F-BD08-4258A52533F4}"/>
              </a:ext>
            </a:extLst>
          </p:cNvPr>
          <p:cNvSpPr txBox="1"/>
          <p:nvPr/>
        </p:nvSpPr>
        <p:spPr>
          <a:xfrm>
            <a:off x="5484865" y="6024826"/>
            <a:ext cx="12206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 7</a:t>
            </a:r>
          </a:p>
        </p:txBody>
      </p:sp>
    </p:spTree>
    <p:extLst>
      <p:ext uri="{BB962C8B-B14F-4D97-AF65-F5344CB8AC3E}">
        <p14:creationId xmlns:p14="http://schemas.microsoft.com/office/powerpoint/2010/main" val="192372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7316151" cy="50724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summarization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output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Summarization output: </a:t>
            </a:r>
            <a:r>
              <a:rPr lang="en-CA" sz="2400" b="1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knkarthick</a:t>
            </a:r>
            <a:r>
              <a:rPr lang="en-CA" sz="2400" b="1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/MEETING_SUMMARY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 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BF3BF0-4A5A-493F-BD08-4258A52533F4}"/>
              </a:ext>
            </a:extLst>
          </p:cNvPr>
          <p:cNvSpPr txBox="1"/>
          <p:nvPr/>
        </p:nvSpPr>
        <p:spPr>
          <a:xfrm>
            <a:off x="5484865" y="5990988"/>
            <a:ext cx="12206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 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1E358-4AC6-41AC-A7E1-14FFB990F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32" y="2028554"/>
            <a:ext cx="9697746" cy="323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79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7626870" cy="507243"/>
          </a:xfrm>
        </p:spPr>
        <p:txBody>
          <a:bodyPr>
            <a:normAutofit fontScale="90000"/>
          </a:bodyPr>
          <a:lstStyle/>
          <a:p>
            <a:r>
              <a:rPr lang="en-CA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PII detection </a:t>
            </a:r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Presidio analyzer-</a:t>
            </a:r>
            <a:r>
              <a:rPr lang="en-CA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AnalyzerEngine</a:t>
            </a:r>
            <a:b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56232" y="512763"/>
            <a:ext cx="3395767" cy="519861"/>
          </a:xfrm>
        </p:spPr>
        <p:txBody>
          <a:bodyPr/>
          <a:lstStyle/>
          <a:p>
            <a:r>
              <a:rPr lang="en-US" dirty="0"/>
              <a:t>Function execution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API: Presidio analyzer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Sample data and execution time: 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PII analysis for </a:t>
            </a:r>
            <a:r>
              <a:rPr lang="en-US" sz="1800" b="0" u="sng" dirty="0" err="1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ebidm-dsai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meeting notes 2022-01-21.docx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0.18 seconds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PII analysis for 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2021-08-23 Doris Paquin (Spectrum) meeting notes.docx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0.11 seconds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PII analysis for 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2020-11-16 GSA USAB meeting notes.docx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0.18 seconds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PII analysis for 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2022-06-15 Onyx demo from Curtis ONeil.txt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0.06 seconds</a:t>
            </a:r>
          </a:p>
        </p:txBody>
      </p:sp>
    </p:spTree>
    <p:extLst>
      <p:ext uri="{BB962C8B-B14F-4D97-AF65-F5344CB8AC3E}">
        <p14:creationId xmlns:p14="http://schemas.microsoft.com/office/powerpoint/2010/main" val="3471695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output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P</a:t>
            </a:r>
            <a:r>
              <a:rPr lang="en-CA" sz="2400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residio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 analyzer output:  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F2837-4172-42D1-805E-0E22115B6E76}"/>
              </a:ext>
            </a:extLst>
          </p:cNvPr>
          <p:cNvSpPr txBox="1"/>
          <p:nvPr/>
        </p:nvSpPr>
        <p:spPr>
          <a:xfrm>
            <a:off x="5485660" y="6033637"/>
            <a:ext cx="12206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 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44892-68F4-49F8-A79A-EF202406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3" y="525380"/>
            <a:ext cx="6286340" cy="507243"/>
          </a:xfrm>
        </p:spPr>
        <p:txBody>
          <a:bodyPr>
            <a:normAutofit fontScale="90000"/>
          </a:bodyPr>
          <a:lstStyle/>
          <a:p>
            <a:r>
              <a:rPr lang="en-CA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PII detection using Presidio analyzer-</a:t>
            </a:r>
            <a:r>
              <a:rPr lang="en-CA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AnalyzerEngine</a:t>
            </a:r>
            <a:br>
              <a:rPr lang="en-C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dirty="0"/>
            </a:b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C5ADDD-19E4-4D2A-A725-6B227F1C3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37" y="1856580"/>
            <a:ext cx="8609338" cy="397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6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output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15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P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II </a:t>
            </a:r>
            <a:r>
              <a:rPr lang="en-CA" sz="2400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DataFrame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:  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F2837-4172-42D1-805E-0E22115B6E76}"/>
              </a:ext>
            </a:extLst>
          </p:cNvPr>
          <p:cNvSpPr txBox="1"/>
          <p:nvPr/>
        </p:nvSpPr>
        <p:spPr>
          <a:xfrm>
            <a:off x="5485660" y="6033637"/>
            <a:ext cx="12206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 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44892-68F4-49F8-A79A-EF202406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3" y="525380"/>
            <a:ext cx="6286340" cy="507243"/>
          </a:xfrm>
        </p:spPr>
        <p:txBody>
          <a:bodyPr>
            <a:normAutofit fontScale="90000"/>
          </a:bodyPr>
          <a:lstStyle/>
          <a:p>
            <a:r>
              <a:rPr lang="en-CA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PII detection using Presidio analyzer-</a:t>
            </a:r>
            <a:r>
              <a:rPr lang="en-CA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AnalyzerEngine</a:t>
            </a:r>
            <a:br>
              <a:rPr lang="en-C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dirty="0"/>
            </a:b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04EF4-B2BA-4349-B150-B39FF3DA0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449" y="1571818"/>
            <a:ext cx="6539514" cy="2252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4A4C52-6DA9-4B36-88CE-AA745400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449" y="3823836"/>
            <a:ext cx="6539514" cy="200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62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78EB-1290-4623-B240-0B95ACD7F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856" y="2119621"/>
            <a:ext cx="5539144" cy="1452837"/>
          </a:xfrm>
        </p:spPr>
        <p:txBody>
          <a:bodyPr>
            <a:normAutofit/>
          </a:bodyPr>
          <a:lstStyle/>
          <a:p>
            <a:r>
              <a:rPr lang="en-US" sz="4000" dirty="0"/>
              <a:t>Thank you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30359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NLP Toolkit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0D6EB78-2F91-48D1-B1C4-D30AAF9774F4}"/>
              </a:ext>
            </a:extLst>
          </p:cNvPr>
          <p:cNvSpPr txBox="1">
            <a:spLocks/>
          </p:cNvSpPr>
          <p:nvPr/>
        </p:nvSpPr>
        <p:spPr>
          <a:xfrm>
            <a:off x="548583" y="1181624"/>
            <a:ext cx="11093451" cy="64822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Agenda:</a:t>
            </a:r>
            <a:endParaRPr lang="en-CA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DDDD8-C120-48E3-B89D-1CCD3306A8FE}"/>
              </a:ext>
            </a:extLst>
          </p:cNvPr>
          <p:cNvSpPr txBox="1"/>
          <p:nvPr/>
        </p:nvSpPr>
        <p:spPr>
          <a:xfrm>
            <a:off x="856219" y="1942559"/>
            <a:ext cx="60989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2"/>
                </a:solidFill>
              </a:rPr>
              <a:t>ETL function</a:t>
            </a:r>
          </a:p>
          <a:p>
            <a:pPr marL="514350" indent="-514350">
              <a:buAutoNum type="arabicPeriod"/>
            </a:pPr>
            <a:r>
              <a:rPr lang="en-CA" sz="2400" dirty="0">
                <a:solidFill>
                  <a:schemeClr val="accent2"/>
                </a:solidFill>
              </a:rPr>
              <a:t>Sentiment analysis </a:t>
            </a:r>
          </a:p>
          <a:p>
            <a:pPr marL="514350" indent="-514350">
              <a:buAutoNum type="arabicPeriod"/>
            </a:pPr>
            <a:r>
              <a:rPr lang="en-CA" sz="2400" dirty="0">
                <a:solidFill>
                  <a:schemeClr val="accent2"/>
                </a:solidFill>
              </a:rPr>
              <a:t>Document summarization </a:t>
            </a:r>
          </a:p>
          <a:p>
            <a:pPr marL="514350" indent="-514350">
              <a:buAutoNum type="arabicPeriod"/>
            </a:pPr>
            <a:r>
              <a:rPr lang="en-CA" sz="2400" dirty="0">
                <a:solidFill>
                  <a:schemeClr val="accent2"/>
                </a:solidFill>
              </a:rPr>
              <a:t>PII detection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B57A6BE-C5D0-4525-A66C-0705A496A1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Functions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F19182-892B-4026-A0AC-BA143ADC03A9}"/>
              </a:ext>
            </a:extLst>
          </p:cNvPr>
          <p:cNvSpPr txBox="1"/>
          <p:nvPr/>
        </p:nvSpPr>
        <p:spPr>
          <a:xfrm>
            <a:off x="856219" y="4658948"/>
            <a:ext cx="6098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hlinkClick r:id="rId2"/>
              </a:rPr>
              <a:t>All_functions_import_test</a:t>
            </a:r>
            <a:r>
              <a:rPr lang="en-US" sz="2400" dirty="0">
                <a:hlinkClick r:id="rId2"/>
              </a:rPr>
              <a:t> - Databricks (azuredatabricks.net)</a:t>
            </a:r>
            <a:endParaRPr lang="en-CA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103196-3C08-4F62-A826-1148CF58C531}"/>
              </a:ext>
            </a:extLst>
          </p:cNvPr>
          <p:cNvSpPr txBox="1"/>
          <p:nvPr/>
        </p:nvSpPr>
        <p:spPr>
          <a:xfrm>
            <a:off x="548583" y="3917189"/>
            <a:ext cx="6098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2800" b="1" kern="0" dirty="0">
                <a:solidFill>
                  <a:srgbClr val="2A283C"/>
                </a:solidFill>
                <a:latin typeface="+mj-lt"/>
                <a:cs typeface="Arial" panose="020B0604020202020204" pitchFamily="34" charset="0"/>
              </a:rPr>
              <a:t>N</a:t>
            </a:r>
            <a:r>
              <a:rPr lang="en-CA" sz="2800" b="1" kern="0" dirty="0" err="1">
                <a:solidFill>
                  <a:srgbClr val="2A283C"/>
                </a:solidFill>
                <a:latin typeface="+mj-lt"/>
                <a:cs typeface="Arial" panose="020B0604020202020204" pitchFamily="34" charset="0"/>
              </a:rPr>
              <a:t>otebook</a:t>
            </a:r>
            <a:r>
              <a:rPr lang="en-CA" sz="2800" b="1" kern="0" dirty="0">
                <a:solidFill>
                  <a:srgbClr val="2A283C"/>
                </a:solidFill>
                <a:latin typeface="+mj-lt"/>
                <a:cs typeface="Arial" panose="020B0604020202020204" pitchFamily="34" charset="0"/>
              </a:rPr>
              <a:t> link:</a:t>
            </a:r>
          </a:p>
        </p:txBody>
      </p:sp>
    </p:spTree>
    <p:extLst>
      <p:ext uri="{BB962C8B-B14F-4D97-AF65-F5344CB8AC3E}">
        <p14:creationId xmlns:p14="http://schemas.microsoft.com/office/powerpoint/2010/main" val="46516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ETL – Docx, pdf, html, txt.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ETL process 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22DAA0-EA6B-4E83-888E-5D3A3F7DA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887" y="1126377"/>
            <a:ext cx="4403798" cy="48328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F116DE-0FDD-4FB7-8FD9-2E3F78499013}"/>
              </a:ext>
            </a:extLst>
          </p:cNvPr>
          <p:cNvSpPr txBox="1"/>
          <p:nvPr/>
        </p:nvSpPr>
        <p:spPr>
          <a:xfrm>
            <a:off x="558342" y="1252978"/>
            <a:ext cx="6801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ETL process flowchart: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7738B-7837-4B17-AB99-621D8CE7E29D}"/>
              </a:ext>
            </a:extLst>
          </p:cNvPr>
          <p:cNvSpPr txBox="1"/>
          <p:nvPr/>
        </p:nvSpPr>
        <p:spPr>
          <a:xfrm>
            <a:off x="5266233" y="6179616"/>
            <a:ext cx="165953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Flowchart.1</a:t>
            </a:r>
          </a:p>
        </p:txBody>
      </p:sp>
    </p:spTree>
    <p:extLst>
      <p:ext uri="{BB962C8B-B14F-4D97-AF65-F5344CB8AC3E}">
        <p14:creationId xmlns:p14="http://schemas.microsoft.com/office/powerpoint/2010/main" val="366960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execution</a:t>
            </a:r>
            <a:endParaRPr lang="en-CA" dirty="0"/>
          </a:p>
          <a:p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72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Model: Distilbert-base-uncased-finetuned-sst-2-english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Sample data: 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The_Apollo_11_Conspiracy.docx (Size 14.5kb)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James_Webb_Space_Telescope.html (100 kb/ 9200 words approx.)</a:t>
            </a:r>
          </a:p>
          <a:p>
            <a:pPr marL="0" marR="0" indent="0">
              <a:buNone/>
            </a:pPr>
            <a:r>
              <a:rPr lang="en-CA" sz="180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Execution time: </a:t>
            </a:r>
          </a:p>
          <a:p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Sentiment analysis for </a:t>
            </a:r>
            <a:r>
              <a:rPr lang="en-CA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The_Apollo_11_Conspiracy.docx</a:t>
            </a:r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in: </a:t>
            </a:r>
            <a:r>
              <a:rPr lang="en-CA" sz="1800" b="0" dirty="0"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0.32 seconds</a:t>
            </a:r>
          </a:p>
          <a:p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Sentiment analysis for </a:t>
            </a:r>
            <a:r>
              <a:rPr lang="en-CA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James_Webb_Space_Telescope.html</a:t>
            </a:r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in: </a:t>
            </a:r>
            <a:r>
              <a:rPr lang="en-CA" sz="1800" b="0" dirty="0"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2.49 seconds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902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output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Plots: Distilbert-base-uncased-finetuned-sst-2-english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93F13-C4DB-4DB8-8429-E68B03A5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22" y="1910652"/>
            <a:ext cx="4703307" cy="4142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5BD52B-21F7-40FD-9163-B29DF682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805" y="1815454"/>
            <a:ext cx="4060453" cy="42961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F325B3-67AD-4FF9-9686-D2AA0B790346}"/>
              </a:ext>
            </a:extLst>
          </p:cNvPr>
          <p:cNvSpPr txBox="1"/>
          <p:nvPr/>
        </p:nvSpPr>
        <p:spPr>
          <a:xfrm>
            <a:off x="2726035" y="6111556"/>
            <a:ext cx="12206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741DA-C957-463E-8AEF-A923F16CC4E1}"/>
              </a:ext>
            </a:extLst>
          </p:cNvPr>
          <p:cNvSpPr txBox="1"/>
          <p:nvPr/>
        </p:nvSpPr>
        <p:spPr>
          <a:xfrm>
            <a:off x="8404963" y="6111556"/>
            <a:ext cx="110527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Figure.2</a:t>
            </a:r>
          </a:p>
        </p:txBody>
      </p:sp>
    </p:spTree>
    <p:extLst>
      <p:ext uri="{BB962C8B-B14F-4D97-AF65-F5344CB8AC3E}">
        <p14:creationId xmlns:p14="http://schemas.microsoft.com/office/powerpoint/2010/main" val="142682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output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Data frame: Distilbert-base-uncased-finetuned-sst-2-english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09B7F2-EA1D-4FDC-BB08-A4E32EE60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860" y="1705255"/>
            <a:ext cx="4946400" cy="43513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9F2837-4172-42D1-805E-0E22115B6E76}"/>
              </a:ext>
            </a:extLst>
          </p:cNvPr>
          <p:cNvSpPr txBox="1"/>
          <p:nvPr/>
        </p:nvSpPr>
        <p:spPr>
          <a:xfrm>
            <a:off x="5376113" y="6176423"/>
            <a:ext cx="12206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82906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execution</a:t>
            </a:r>
            <a:endParaRPr lang="en-CA" dirty="0"/>
          </a:p>
          <a:p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72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Model: </a:t>
            </a:r>
            <a:r>
              <a:rPr lang="en-CA" sz="2400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nlptown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/</a:t>
            </a:r>
            <a:r>
              <a:rPr lang="en-CA" sz="2400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bert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-base-multilingual-uncased-sentiment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Sample data: 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The_Apollo_11_Conspiracy.docx (Size 14.5kb)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James_Webb_Space_Telescope.html (100 kb/ 9200 words approx.)</a:t>
            </a:r>
          </a:p>
          <a:p>
            <a:pPr marL="0" marR="0" indent="0">
              <a:buNone/>
            </a:pPr>
            <a:r>
              <a:rPr lang="en-CA" sz="180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Execution time: </a:t>
            </a:r>
          </a:p>
          <a:p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Sentiment analysis for </a:t>
            </a:r>
            <a:r>
              <a:rPr lang="en-CA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The_Apollo_11_Conspiracy.docx</a:t>
            </a:r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in: </a:t>
            </a:r>
            <a:r>
              <a:rPr lang="en-CA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0.56 seconds </a:t>
            </a:r>
          </a:p>
          <a:p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Sentiment analysis for </a:t>
            </a:r>
            <a:r>
              <a:rPr lang="en-CA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James_Webb_Space_Telescope.html</a:t>
            </a:r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in: </a:t>
            </a:r>
            <a:r>
              <a:rPr lang="en-CA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5.43 seconds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29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output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Plots: </a:t>
            </a:r>
            <a:r>
              <a:rPr lang="en-CA" sz="2400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nlptown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/</a:t>
            </a:r>
            <a:r>
              <a:rPr lang="en-CA" sz="2400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bert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-base-multilingual-uncased-sentiment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F325B3-67AD-4FF9-9686-D2AA0B790346}"/>
              </a:ext>
            </a:extLst>
          </p:cNvPr>
          <p:cNvSpPr txBox="1"/>
          <p:nvPr/>
        </p:nvSpPr>
        <p:spPr>
          <a:xfrm>
            <a:off x="2711452" y="6082285"/>
            <a:ext cx="12206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741DA-C957-463E-8AEF-A923F16CC4E1}"/>
              </a:ext>
            </a:extLst>
          </p:cNvPr>
          <p:cNvSpPr txBox="1"/>
          <p:nvPr/>
        </p:nvSpPr>
        <p:spPr>
          <a:xfrm>
            <a:off x="8493740" y="6082285"/>
            <a:ext cx="110527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Figure.5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3E3E5-61D0-401D-888A-E57486BCB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45" y="1801169"/>
            <a:ext cx="5253120" cy="4120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870EF3-6984-494E-A2F9-E287022A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06" y="2369966"/>
            <a:ext cx="5253121" cy="35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7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output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Data frame: </a:t>
            </a:r>
            <a:r>
              <a:rPr lang="en-CA" sz="2400" b="1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Distilbert-base-uncased-finetuned-sst-2-english</a:t>
            </a:r>
          </a:p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 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F2837-4172-42D1-805E-0E22115B6E76}"/>
              </a:ext>
            </a:extLst>
          </p:cNvPr>
          <p:cNvSpPr txBox="1"/>
          <p:nvPr/>
        </p:nvSpPr>
        <p:spPr>
          <a:xfrm>
            <a:off x="5376113" y="6082285"/>
            <a:ext cx="12206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 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2EFCF0-8E4D-42E1-8F55-0972C0820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37" y="1823727"/>
            <a:ext cx="4730232" cy="413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779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3421764|-14129459|-10013765|-16738424|-16728873|Shared Services Canada&quot;,&quot;Id&quot;:&quot;6215154f3743377bc0b8319e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SSC Theme">
  <a:themeElements>
    <a:clrScheme name="SSC">
      <a:dk1>
        <a:srgbClr val="2A283C"/>
      </a:dk1>
      <a:lt1>
        <a:sysClr val="window" lastClr="FFFFFF"/>
      </a:lt1>
      <a:dk2>
        <a:srgbClr val="515068"/>
      </a:dk2>
      <a:lt2>
        <a:srgbClr val="FFFFFF"/>
      </a:lt2>
      <a:accent1>
        <a:srgbClr val="4530A8"/>
      </a:accent1>
      <a:accent2>
        <a:srgbClr val="C91CB3"/>
      </a:accent2>
      <a:accent3>
        <a:srgbClr val="0572AF"/>
      </a:accent3>
      <a:accent4>
        <a:srgbClr val="2A283C"/>
      </a:accent4>
      <a:accent5>
        <a:srgbClr val="2B44D4"/>
      </a:accent5>
      <a:accent6>
        <a:srgbClr val="47476C"/>
      </a:accent6>
      <a:hlink>
        <a:srgbClr val="0070C0"/>
      </a:hlink>
      <a:folHlink>
        <a:srgbClr val="8F32F6"/>
      </a:folHlink>
    </a:clrScheme>
    <a:fontScheme name="SSC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C-Powerpoint-Template-Blank Classification (2022)" id="{358C1F59-D8BA-4F3F-8BC9-97E81F7C2108}" vid="{583E8575-4914-454E-AB77-E6F6571FDB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b1d29c6-a309-4658-a5f5-7150c14c22c0" xsi:nil="true"/>
    <lcf76f155ced4ddcb4097134ff3c332f xmlns="fd66286f-cd2f-4628-8e8b-4f713f67fae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A5861C9B80AD4E9BC127B0A7E1A047" ma:contentTypeVersion="15" ma:contentTypeDescription="Create a new document." ma:contentTypeScope="" ma:versionID="83c9eebe7af554fad3a9df2d964e4855">
  <xsd:schema xmlns:xsd="http://www.w3.org/2001/XMLSchema" xmlns:xs="http://www.w3.org/2001/XMLSchema" xmlns:p="http://schemas.microsoft.com/office/2006/metadata/properties" xmlns:ns2="fd66286f-cd2f-4628-8e8b-4f713f67fae0" xmlns:ns3="1b1d29c6-a309-4658-a5f5-7150c14c22c0" targetNamespace="http://schemas.microsoft.com/office/2006/metadata/properties" ma:root="true" ma:fieldsID="84b09aba8d0575bf7638669be24cff07" ns2:_="" ns3:_="">
    <xsd:import namespace="fd66286f-cd2f-4628-8e8b-4f713f67fae0"/>
    <xsd:import namespace="1b1d29c6-a309-4658-a5f5-7150c14c22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6286f-cd2f-4628-8e8b-4f713f67fa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44945db-1062-49f2-aa89-5404156f68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1d29c6-a309-4658-a5f5-7150c14c22c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28e7e6d-236d-408e-a764-530aadabd7c2}" ma:internalName="TaxCatchAll" ma:showField="CatchAllData" ma:web="1b1d29c6-a309-4658-a5f5-7150c14c22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1DC259-59B5-459A-B335-86E4DF64B3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118351-5B25-441D-9890-908C751A3A08}">
  <ds:schemaRefs>
    <ds:schemaRef ds:uri="http://purl.org/dc/elements/1.1/"/>
    <ds:schemaRef ds:uri="http://schemas.microsoft.com/office/2006/metadata/properties"/>
    <ds:schemaRef ds:uri="fd66286f-cd2f-4628-8e8b-4f713f67fae0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1b1d29c6-a309-4658-a5f5-7150c14c22c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B28C7F4-3574-4128-8632-4A88A7B04D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6286f-cd2f-4628-8e8b-4f713f67fae0"/>
    <ds:schemaRef ds:uri="1b1d29c6-a309-4658-a5f5-7150c14c22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</Template>
  <TotalTime>1425</TotalTime>
  <Words>579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SSC Theme</vt:lpstr>
      <vt:lpstr>NLP Toolkit</vt:lpstr>
      <vt:lpstr>NLP Toolkit </vt:lpstr>
      <vt:lpstr>ETL – Docx, pdf, html, txt. </vt:lpstr>
      <vt:lpstr>Sentiment analysis using pre-trained deep learning models </vt:lpstr>
      <vt:lpstr>Sentiment analysis using pre-trained deep learning models </vt:lpstr>
      <vt:lpstr>Sentiment analysis using pre-trained deep learning models </vt:lpstr>
      <vt:lpstr>Sentiment analysis using pre-trained deep learning models </vt:lpstr>
      <vt:lpstr>Sentiment analysis using pre-trained deep learning models </vt:lpstr>
      <vt:lpstr>Sentiment analysis using pre-trained deep learning models </vt:lpstr>
      <vt:lpstr>Document summarization using pre-trained deep learning models </vt:lpstr>
      <vt:lpstr>Document summarization using pre-trained deep learning models </vt:lpstr>
      <vt:lpstr>Document summarization using pre-trained deep learning models </vt:lpstr>
      <vt:lpstr>PII detection using Presidio analyzer-AnalyzerEngine  </vt:lpstr>
      <vt:lpstr>PII detection using Presidio analyzer-AnalyzerEngine   </vt:lpstr>
      <vt:lpstr>PII detection using Presidio analyzer-AnalyzerEngine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Toolkit</dc:title>
  <dc:creator>Viraj Sunil Oke</dc:creator>
  <cp:lastModifiedBy>Viraj Sunil Oke</cp:lastModifiedBy>
  <cp:revision>8</cp:revision>
  <dcterms:created xsi:type="dcterms:W3CDTF">2022-08-29T18:10:53Z</dcterms:created>
  <dcterms:modified xsi:type="dcterms:W3CDTF">2022-08-30T17:56:41Z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0x01010067A5861C9B80AD4E9BC127B0A7E1A047</vt:lpwstr>
  </property>
</Properties>
</file>