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omments/modernComment_102_171AFFB9.xml" ContentType="application/vnd.ms-powerpoint.comments+xml"/>
  <Override PartName="/ppt/comments/modernComment_10F_1BB9CDD6.xml" ContentType="application/vnd.ms-powerpoint.comments+xml"/>
  <Override PartName="/ppt/comments/modernComment_10D_DAB9B5F1.xml" ContentType="application/vnd.ms-powerpoint.comments+xml"/>
  <Override PartName="/ppt/comments/modernComment_101_EA303811.xml" ContentType="application/vnd.ms-powerpoint.comments+xml"/>
  <Override PartName="/ppt/comments/modernComment_114_4719384E.xml" ContentType="application/vnd.ms-powerpoint.comments+xml"/>
  <Override PartName="/ppt/comments/modernComment_106_316A7C37.xml" ContentType="application/vnd.ms-powerpoint.comments+xml"/>
  <Override PartName="/ppt/comments/modernComment_107_4C9245B.xml" ContentType="application/vnd.ms-powerpoint.comments+xml"/>
  <Override PartName="/ppt/comments/modernComment_109_3FB2BB38.xml" ContentType="application/vnd.ms-powerpoint.comments+xml"/>
  <Override PartName="/ppt/comments/modernComment_10A_B5CE641F.xml" ContentType="application/vnd.ms-powerpoint.comments+xml"/>
  <Override PartName="/ppt/comments/modernComment_115_E6D964C0.xml" ContentType="application/vnd.ms-powerpoint.comments+xml"/>
  <Override PartName="/ppt/comments/modernComment_10C_46243B2D.xml" ContentType="application/vnd.ms-powerpoint.comments+xml"/>
  <Override PartName="/ppt/comments/modernComment_110_CEEDDE7F.xml" ContentType="application/vnd.ms-powerpoint.comments+xml"/>
  <Override PartName="/ppt/comments/modernComment_112_454E57BE.xml" ContentType="application/vnd.ms-powerpoint.comments+xml"/>
  <Override PartName="/ppt/comments/modernComment_113_894E16F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24"/>
  </p:notesMasterIdLst>
  <p:sldIdLst>
    <p:sldId id="258" r:id="rId5"/>
    <p:sldId id="271" r:id="rId6"/>
    <p:sldId id="269" r:id="rId7"/>
    <p:sldId id="257" r:id="rId8"/>
    <p:sldId id="276" r:id="rId9"/>
    <p:sldId id="261" r:id="rId10"/>
    <p:sldId id="262" r:id="rId11"/>
    <p:sldId id="263" r:id="rId12"/>
    <p:sldId id="264" r:id="rId13"/>
    <p:sldId id="265" r:id="rId14"/>
    <p:sldId id="266" r:id="rId15"/>
    <p:sldId id="277" r:id="rId16"/>
    <p:sldId id="267" r:id="rId17"/>
    <p:sldId id="268" r:id="rId18"/>
    <p:sldId id="272" r:id="rId19"/>
    <p:sldId id="278" r:id="rId20"/>
    <p:sldId id="273" r:id="rId21"/>
    <p:sldId id="274" r:id="rId22"/>
    <p:sldId id="275"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21D4CA-8023-BEAD-A4F2-DCFA4F2EA25A}" name="Jules Kuehn" initials="JK" userId="S::Jules.Kuehn@ssc-spc.gc.ca::909bdb52-e1bb-4abd-a9ed-2785c67daef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A283C"/>
    <a:srgbClr val="FFFFFF"/>
    <a:srgbClr val="E332D3"/>
    <a:srgbClr val="412D97"/>
    <a:srgbClr val="E232D3"/>
    <a:srgbClr val="C91CB3"/>
    <a:srgbClr val="DBDA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00559-C130-C1C6-911A-229BA8A77660}" v="22" dt="2022-09-06T14:05:59.163"/>
    <p1510:client id="{76B8F0BD-4DD6-6871-CF11-B7A0374781BD}" v="1736" dt="2022-09-02T20:03:18.0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omments/modernComment_101_EA303811.xml><?xml version="1.0" encoding="utf-8"?>
<p188:cmLst xmlns:a="http://schemas.openxmlformats.org/drawingml/2006/main" xmlns:r="http://schemas.openxmlformats.org/officeDocument/2006/relationships" xmlns:p188="http://schemas.microsoft.com/office/powerpoint/2018/8/main">
  <p188:cm id="{83B5EDE0-FC95-4129-A65F-12440542C136}" authorId="{CA21D4CA-8023-BEAD-A4F2-DCFA4F2EA25A}" created="2022-09-01T15:17:34.661">
    <ac:txMkLst xmlns:ac="http://schemas.microsoft.com/office/drawing/2013/main/command">
      <pc:docMk xmlns:pc="http://schemas.microsoft.com/office/powerpoint/2013/main/command"/>
      <pc:sldMk xmlns:pc="http://schemas.microsoft.com/office/powerpoint/2013/main/command" cId="3929028625" sldId="257"/>
      <ac:spMk id="7" creationId="{43B25AB8-E67A-4DA5-A786-C1B9BDB2C529}"/>
      <ac:txMk cp="0">
        <ac:context len="1" hash="13"/>
      </ac:txMk>
    </ac:txMkLst>
    <p188:pos x="8176539" y="273912"/>
    <p188:txBody>
      <a:bodyPr/>
      <a:lstStyle/>
      <a:p>
        <a:r>
          <a:rPr lang="en-CA"/>
          <a:t>Link to model (TensorFlow docs or HuggingFace etc?)</a:t>
        </a:r>
      </a:p>
    </p188:txBody>
  </p188:cm>
  <p188:cm id="{EE0BFBFF-C568-4073-9C72-373183130F03}" authorId="{CA21D4CA-8023-BEAD-A4F2-DCFA4F2EA25A}" created="2022-09-01T15:19:24.627">
    <ac:deMkLst xmlns:ac="http://schemas.microsoft.com/office/drawing/2013/main/command">
      <pc:docMk xmlns:pc="http://schemas.microsoft.com/office/powerpoint/2013/main/command"/>
      <pc:sldMk xmlns:pc="http://schemas.microsoft.com/office/powerpoint/2013/main/command" cId="3929028625" sldId="257"/>
      <ac:spMk id="7" creationId="{43B25AB8-E67A-4DA5-A786-C1B9BDB2C529}"/>
    </ac:deMkLst>
    <p188:txBody>
      <a:bodyPr/>
      <a:lstStyle/>
      <a:p>
        <a:r>
          <a:rPr lang="en-CA"/>
          <a:t>What is your feeling about the quality of the results? Accurate? Will help us to understand how you compared the models.</a:t>
        </a:r>
      </a:p>
    </p188:txBody>
  </p188:cm>
</p188:cmLst>
</file>

<file path=ppt/comments/modernComment_102_171AFFB9.xml><?xml version="1.0" encoding="utf-8"?>
<p188:cmLst xmlns:a="http://schemas.openxmlformats.org/drawingml/2006/main" xmlns:r="http://schemas.openxmlformats.org/officeDocument/2006/relationships" xmlns:p188="http://schemas.microsoft.com/office/powerpoint/2018/8/main">
  <p188:cm id="{FFC168AE-9A51-43A7-AEBA-1C4AB6C1C190}" authorId="{CA21D4CA-8023-BEAD-A4F2-DCFA4F2EA25A}" status="resolved" created="2022-09-01T15:08:15.223" complete="100000">
    <ac:txMkLst xmlns:ac="http://schemas.microsoft.com/office/drawing/2013/main/command">
      <pc:docMk xmlns:pc="http://schemas.microsoft.com/office/powerpoint/2013/main/command"/>
      <pc:sldMk xmlns:pc="http://schemas.microsoft.com/office/powerpoint/2013/main/command" cId="387645369" sldId="258"/>
      <ac:spMk id="4" creationId="{2EDDB835-5C3D-4671-80AF-D462153896D7}"/>
      <ac:txMk cp="0" len="9">
        <ac:context len="23" hash="3303545961"/>
      </ac:txMk>
    </ac:txMkLst>
    <p188:pos x="1047611" y="376253"/>
    <p188:txBody>
      <a:bodyPr/>
      <a:lstStyle/>
      <a:p>
        <a:r>
          <a:rPr lang="en-CA"/>
          <a:t>Add a date</a:t>
        </a:r>
      </a:p>
    </p188:txBody>
  </p188:cm>
</p188:cmLst>
</file>

<file path=ppt/comments/modernComment_106_316A7C37.xml><?xml version="1.0" encoding="utf-8"?>
<p188:cmLst xmlns:a="http://schemas.openxmlformats.org/drawingml/2006/main" xmlns:r="http://schemas.openxmlformats.org/officeDocument/2006/relationships" xmlns:p188="http://schemas.microsoft.com/office/powerpoint/2018/8/main">
  <p188:cm id="{79F07B47-D471-4276-8D6D-E1832355D626}" authorId="{CA21D4CA-8023-BEAD-A4F2-DCFA4F2EA25A}" created="2022-09-01T15:16:32.165">
    <ac:deMkLst xmlns:ac="http://schemas.microsoft.com/office/drawing/2013/main/command">
      <pc:docMk xmlns:pc="http://schemas.microsoft.com/office/powerpoint/2013/main/command"/>
      <pc:sldMk xmlns:pc="http://schemas.microsoft.com/office/powerpoint/2013/main/command" cId="829062199" sldId="262"/>
      <ac:picMk id="9" creationId="{5609B7F2-EA1D-4FDC-BB08-A4E32EE60F35}"/>
    </ac:deMkLst>
    <p188:txBody>
      <a:bodyPr/>
      <a:lstStyle/>
      <a:p>
        <a:r>
          <a:rPr lang="en-CA"/>
          <a:t>Does this not output sentences as well? It should. Otherwise, how do we know what sentences were positive or negative? There should be a column with a sentence in it for each sentiment I think.</a:t>
        </a:r>
      </a:p>
    </p188:txBody>
  </p188:cm>
</p188:cmLst>
</file>

<file path=ppt/comments/modernComment_107_4C9245B.xml><?xml version="1.0" encoding="utf-8"?>
<p188:cmLst xmlns:a="http://schemas.openxmlformats.org/drawingml/2006/main" xmlns:r="http://schemas.openxmlformats.org/officeDocument/2006/relationships" xmlns:p188="http://schemas.microsoft.com/office/powerpoint/2018/8/main">
  <p188:cm id="{4EA03B14-30D7-44BF-8954-749E026F85E0}" authorId="{CA21D4CA-8023-BEAD-A4F2-DCFA4F2EA25A}" created="2022-09-01T15:17:57.315">
    <ac:txMkLst xmlns:ac="http://schemas.microsoft.com/office/drawing/2013/main/command">
      <pc:docMk xmlns:pc="http://schemas.microsoft.com/office/powerpoint/2013/main/command"/>
      <pc:sldMk xmlns:pc="http://schemas.microsoft.com/office/powerpoint/2013/main/command" cId="80290907" sldId="263"/>
      <ac:spMk id="7" creationId="{43B25AB8-E67A-4DA5-A786-C1B9BDB2C529}"/>
      <ac:txMk cp="0">
        <ac:context len="2" hash="442"/>
      </ac:txMk>
    </ac:txMkLst>
    <p188:pos x="9392496" y="3386763"/>
    <p188:txBody>
      <a:bodyPr/>
      <a:lstStyle/>
      <a:p>
        <a:r>
          <a:rPr lang="en-CA"/>
          <a:t>Add a bullet pointing out that this takes roughly 2x as long.</a:t>
        </a:r>
      </a:p>
    </p188:txBody>
  </p188:cm>
  <p188:cm id="{2C92E4B9-3837-4C6E-85A8-0EC847260960}" authorId="{CA21D4CA-8023-BEAD-A4F2-DCFA4F2EA25A}" created="2022-09-01T15:19:45.453">
    <ac:deMkLst xmlns:ac="http://schemas.microsoft.com/office/drawing/2013/main/command">
      <pc:docMk xmlns:pc="http://schemas.microsoft.com/office/powerpoint/2013/main/command"/>
      <pc:sldMk xmlns:pc="http://schemas.microsoft.com/office/powerpoint/2013/main/command" cId="80290907" sldId="263"/>
      <ac:spMk id="7" creationId="{43B25AB8-E67A-4DA5-A786-C1B9BDB2C529}"/>
    </ac:deMkLst>
    <p188:txBody>
      <a:bodyPr/>
      <a:lstStyle/>
      <a:p>
        <a:r>
          <a:rPr lang="en-CA"/>
          <a:t>Add your subjective opinion about the accuracy / usefulness vs. the other model.</a:t>
        </a:r>
      </a:p>
    </p188:txBody>
  </p188:cm>
</p188:cmLst>
</file>

<file path=ppt/comments/modernComment_109_3FB2BB38.xml><?xml version="1.0" encoding="utf-8"?>
<p188:cmLst xmlns:a="http://schemas.openxmlformats.org/drawingml/2006/main" xmlns:r="http://schemas.openxmlformats.org/officeDocument/2006/relationships" xmlns:p188="http://schemas.microsoft.com/office/powerpoint/2018/8/main">
  <p188:cm id="{42933DDD-9378-471D-9012-083B6F00F932}" authorId="{CA21D4CA-8023-BEAD-A4F2-DCFA4F2EA25A}" created="2022-09-01T15:18:27.043">
    <ac:deMkLst xmlns:ac="http://schemas.microsoft.com/office/drawing/2013/main/command">
      <pc:docMk xmlns:pc="http://schemas.microsoft.com/office/powerpoint/2013/main/command"/>
      <pc:sldMk xmlns:pc="http://schemas.microsoft.com/office/powerpoint/2013/main/command" cId="1068677944" sldId="265"/>
      <ac:picMk id="13" creationId="{632EFCF0-8E4D-42E1-8F55-0972C082058E}"/>
    </ac:deMkLst>
    <p188:txBody>
      <a:bodyPr/>
      <a:lstStyle/>
      <a:p>
        <a:r>
          <a:rPr lang="en-CA"/>
          <a:t>As before, there should be a column "sentence"</a:t>
        </a:r>
      </a:p>
    </p188:txBody>
  </p188:cm>
</p188:cmLst>
</file>

<file path=ppt/comments/modernComment_10A_B5CE641F.xml><?xml version="1.0" encoding="utf-8"?>
<p188:cmLst xmlns:a="http://schemas.openxmlformats.org/drawingml/2006/main" xmlns:r="http://schemas.openxmlformats.org/officeDocument/2006/relationships" xmlns:p188="http://schemas.microsoft.com/office/powerpoint/2018/8/main">
  <p188:cm id="{3CA75150-0DF6-43C5-898A-721A57D04747}" authorId="{CA21D4CA-8023-BEAD-A4F2-DCFA4F2EA25A}" created="2022-09-01T15:22:30.567">
    <ac:txMkLst xmlns:ac="http://schemas.microsoft.com/office/drawing/2013/main/command">
      <pc:docMk xmlns:pc="http://schemas.microsoft.com/office/powerpoint/2013/main/command"/>
      <pc:sldMk xmlns:pc="http://schemas.microsoft.com/office/powerpoint/2013/main/command" cId="3050202143" sldId="266"/>
      <ac:spMk id="7" creationId="{43B25AB8-E67A-4DA5-A786-C1B9BDB2C529}"/>
      <ac:txMk cp="12" len="10">
        <ac:context len="597" hash="550116056"/>
      </ac:txMk>
    </ac:txMkLst>
    <p188:pos x="2710151" y="273912"/>
    <p188:txBody>
      <a:bodyPr/>
      <a:lstStyle/>
      <a:p>
        <a:r>
          <a:rPr lang="en-CA"/>
          <a:t>Link to model again</a:t>
        </a:r>
      </a:p>
    </p188:txBody>
  </p188:cm>
  <p188:cm id="{8417827E-7DD4-4F68-A8DB-74F952580489}" authorId="{CA21D4CA-8023-BEAD-A4F2-DCFA4F2EA25A}" created="2022-09-01T15:24:19.819">
    <pc:sldMkLst xmlns:pc="http://schemas.microsoft.com/office/powerpoint/2013/main/command">
      <pc:docMk/>
      <pc:sldMk cId="3050202143" sldId="266"/>
    </pc:sldMkLst>
    <p188:txBody>
      <a:bodyPr/>
      <a:lstStyle/>
      <a:p>
        <a:r>
          <a:rPr lang="en-CA"/>
          <a:t>A total word count (all docs) and total time would help to know the efficiency, since other people don't know how big these documents are. For example you did this in the James Webb html on another slide which was useful</a:t>
        </a:r>
      </a:p>
    </p188:txBody>
  </p188:cm>
  <p188:cm id="{015B356A-C12F-424B-87CE-1731A4B214AA}" authorId="{CA21D4CA-8023-BEAD-A4F2-DCFA4F2EA25A}" created="2022-09-01T15:25:00.391">
    <pc:sldMkLst xmlns:pc="http://schemas.microsoft.com/office/powerpoint/2013/main/command">
      <pc:docMk/>
      <pc:sldMk cId="3050202143" sldId="266"/>
    </pc:sldMkLst>
    <p188:txBody>
      <a:bodyPr/>
      <a:lstStyle/>
      <a:p>
        <a:r>
          <a:rPr lang="en-CA"/>
          <a:t>People will likely ask if the summarizer works on documents that aren't meeting notes... does it?</a:t>
        </a:r>
      </a:p>
    </p188:txBody>
  </p188:cm>
</p188:cmLst>
</file>

<file path=ppt/comments/modernComment_10C_46243B2D.xml><?xml version="1.0" encoding="utf-8"?>
<p188:cmLst xmlns:a="http://schemas.openxmlformats.org/drawingml/2006/main" xmlns:r="http://schemas.openxmlformats.org/officeDocument/2006/relationships" xmlns:p188="http://schemas.microsoft.com/office/powerpoint/2018/8/main">
  <p188:cm id="{FAFDADCB-D74C-47CD-93B1-34358CEC73F1}" authorId="{CA21D4CA-8023-BEAD-A4F2-DCFA4F2EA25A}" created="2022-09-01T15:21:43.936">
    <ac:txMkLst xmlns:ac="http://schemas.microsoft.com/office/drawing/2013/main/command">
      <pc:docMk xmlns:pc="http://schemas.microsoft.com/office/powerpoint/2013/main/command"/>
      <pc:sldMk xmlns:pc="http://schemas.microsoft.com/office/powerpoint/2013/main/command" cId="1176779565" sldId="268"/>
      <ac:spMk id="14" creationId="{C5BF3BF0-4A5A-493F-BD08-4258A52533F4}"/>
      <ac:txMk cp="0" len="8">
        <ac:context len="9" hash="3538425063"/>
      </ac:txMk>
    </ac:txMkLst>
    <p188:pos x="1032667" y="273625"/>
    <p188:txBody>
      <a:bodyPr/>
      <a:lstStyle/>
      <a:p>
        <a:r>
          <a:rPr lang="en-CA"/>
          <a:t>You don't need to do these captions. It isn't really a problem to have them, but they don't add anything since there is no list of figures, and they are hard to maintain because if you reorder slides etc. you would have to update all the numbers. Better to leave it out</a:t>
        </a:r>
      </a:p>
    </p188:txBody>
  </p188:cm>
</p188:cmLst>
</file>

<file path=ppt/comments/modernComment_10D_DAB9B5F1.xml><?xml version="1.0" encoding="utf-8"?>
<p188:cmLst xmlns:a="http://schemas.openxmlformats.org/drawingml/2006/main" xmlns:r="http://schemas.openxmlformats.org/officeDocument/2006/relationships" xmlns:p188="http://schemas.microsoft.com/office/powerpoint/2018/8/main">
  <p188:cm id="{53F64BDD-273C-49CF-B9B0-951B1124C018}" authorId="{CA21D4CA-8023-BEAD-A4F2-DCFA4F2EA25A}" created="2022-09-01T15:13:16.786">
    <pc:sldMkLst xmlns:pc="http://schemas.microsoft.com/office/powerpoint/2013/main/command">
      <pc:docMk/>
      <pc:sldMk cId="3669603825" sldId="269"/>
    </pc:sldMkLst>
    <p188:txBody>
      <a:bodyPr/>
      <a:lstStyle/>
      <a:p>
        <a:r>
          <a:rPr lang="en-CA"/>
          <a:t>As I said before I like the diagram!
I don't think this is really a Database. It is a file system, and the flow of data is unidirectional. Replace "Multiple documents &lt;-&gt; Database" with "Folder containing DOCX, PDF, TXT, HTML files" and have a one direction arrow. 
Also functions should be lowercase if they are invoked in lowercase, e.g. "doc_to_text()"
On another slide, show an example of how the function is called, contents of the input folder (listing of files) and the output (a portion of the dictionary)</a:t>
        </a:r>
      </a:p>
    </p188:txBody>
  </p188:cm>
</p188:cmLst>
</file>

<file path=ppt/comments/modernComment_10F_1BB9CDD6.xml><?xml version="1.0" encoding="utf-8"?>
<p188:cmLst xmlns:a="http://schemas.openxmlformats.org/drawingml/2006/main" xmlns:r="http://schemas.openxmlformats.org/officeDocument/2006/relationships" xmlns:p188="http://schemas.microsoft.com/office/powerpoint/2018/8/main">
  <p188:cm id="{FE4DEE4B-3B61-468B-8EDB-8721BBE74F61}" authorId="{CA21D4CA-8023-BEAD-A4F2-DCFA4F2EA25A}" created="2022-09-01T15:09:18.034">
    <ac:deMkLst xmlns:ac="http://schemas.microsoft.com/office/drawing/2013/main/command">
      <pc:docMk xmlns:pc="http://schemas.microsoft.com/office/powerpoint/2013/main/command"/>
      <pc:sldMk xmlns:pc="http://schemas.microsoft.com/office/powerpoint/2013/main/command" cId="465161686" sldId="271"/>
      <ac:spMk id="4" creationId="{7E0AB6E5-8565-4ED5-9E53-C71D6968A576}"/>
    </ac:deMkLst>
    <p188:replyLst>
      <p188:reply id="{C39B0913-07D5-45B3-AF99-96DF2CDC93EA}" authorId="{CA21D4CA-8023-BEAD-A4F2-DCFA4F2EA25A}" created="2022-09-01T15:22:11.822">
        <p188:txBody>
          <a:bodyPr/>
          <a:lstStyle/>
          <a:p>
            <a:r>
              <a:rPr lang="en-CA"/>
              <a:t>(all slides have this problem)</a:t>
            </a:r>
          </a:p>
        </p188:txBody>
      </p188:reply>
    </p188:replyLst>
    <p188:txBody>
      <a:bodyPr/>
      <a:lstStyle/>
      <a:p>
        <a:r>
          <a:rPr lang="en-CA"/>
          <a:t>Use the same font throughout (Arial)</a:t>
        </a:r>
      </a:p>
    </p188:txBody>
  </p188:cm>
  <p188:cm id="{DFB39E36-9E3B-44CC-A0EA-89D050695FC3}" authorId="{CA21D4CA-8023-BEAD-A4F2-DCFA4F2EA25A}" created="2022-09-01T15:09:35.541">
    <ac:deMkLst xmlns:ac="http://schemas.microsoft.com/office/drawing/2013/main/command">
      <pc:docMk xmlns:pc="http://schemas.microsoft.com/office/powerpoint/2013/main/command"/>
      <pc:sldMk xmlns:pc="http://schemas.microsoft.com/office/powerpoint/2013/main/command" cId="465161686" sldId="271"/>
      <ac:spMk id="14" creationId="{79F19182-892B-4026-A0AC-BA143ADC03A9}"/>
    </ac:deMkLst>
    <p188:txBody>
      <a:bodyPr/>
      <a:lstStyle/>
      <a:p>
        <a:r>
          <a:rPr lang="en-CA"/>
          <a:t>This is great, add a link to the GitHub repo too</a:t>
        </a:r>
      </a:p>
    </p188:txBody>
  </p188:cm>
</p188:cmLst>
</file>

<file path=ppt/comments/modernComment_110_CEEDDE7F.xml><?xml version="1.0" encoding="utf-8"?>
<p188:cmLst xmlns:a="http://schemas.openxmlformats.org/drawingml/2006/main" xmlns:r="http://schemas.openxmlformats.org/officeDocument/2006/relationships" xmlns:p188="http://schemas.microsoft.com/office/powerpoint/2018/8/main">
  <p188:cm id="{7B4CFB62-00AC-4C8E-9964-072DAE05F7B1}" authorId="{CA21D4CA-8023-BEAD-A4F2-DCFA4F2EA25A}" created="2022-09-01T15:26:34.892">
    <pc:sldMkLst xmlns:pc="http://schemas.microsoft.com/office/powerpoint/2013/main/command">
      <pc:docMk/>
      <pc:sldMk cId="3471695487" sldId="272"/>
    </pc:sldMkLst>
    <p188:txBody>
      <a:bodyPr/>
      <a:lstStyle/>
      <a:p>
        <a:r>
          <a:rPr lang="en-CA"/>
          <a:t>Add your subjective opinion about how well it works. Did it miss anything?
It also isn't clear that you had to use a separate function to remove dates. Because of the title, people would assume that Presidio API does it all. Add a bullet that mentions that.</a:t>
        </a:r>
      </a:p>
    </p188:txBody>
  </p188:cm>
</p188:cmLst>
</file>

<file path=ppt/comments/modernComment_112_454E57BE.xml><?xml version="1.0" encoding="utf-8"?>
<p188:cmLst xmlns:a="http://schemas.openxmlformats.org/drawingml/2006/main" xmlns:r="http://schemas.openxmlformats.org/officeDocument/2006/relationships" xmlns:p188="http://schemas.microsoft.com/office/powerpoint/2018/8/main">
  <p188:cm id="{D48550E0-CFF2-4AFC-8110-713E491FC4F4}" authorId="{CA21D4CA-8023-BEAD-A4F2-DCFA4F2EA25A}" created="2022-09-01T15:27:03.019">
    <ac:deMkLst xmlns:ac="http://schemas.microsoft.com/office/drawing/2013/main/command">
      <pc:docMk xmlns:pc="http://schemas.microsoft.com/office/powerpoint/2013/main/command"/>
      <pc:sldMk xmlns:pc="http://schemas.microsoft.com/office/powerpoint/2013/main/command" cId="1162762174" sldId="274"/>
      <ac:picMk id="9" creationId="{494A4C52-6DA9-4B36-88CE-AA745400F6C5}"/>
    </ac:deMkLst>
    <p188:txBody>
      <a:bodyPr/>
      <a:lstStyle/>
      <a:p>
        <a:r>
          <a:rPr lang="en-CA"/>
          <a:t>Looks great</a:t>
        </a:r>
      </a:p>
    </p188:txBody>
  </p188:cm>
</p188:cmLst>
</file>

<file path=ppt/comments/modernComment_113_894E16FF.xml><?xml version="1.0" encoding="utf-8"?>
<p188:cmLst xmlns:a="http://schemas.openxmlformats.org/drawingml/2006/main" xmlns:r="http://schemas.openxmlformats.org/officeDocument/2006/relationships" xmlns:p188="http://schemas.microsoft.com/office/powerpoint/2018/8/main">
  <p188:cm id="{718EF8D2-ED31-4CD2-87AA-2278BE124B33}" authorId="{CA21D4CA-8023-BEAD-A4F2-DCFA4F2EA25A}" created="2022-09-01T15:28:23.533">
    <ac:deMkLst xmlns:ac="http://schemas.microsoft.com/office/drawing/2013/main/command">
      <pc:docMk xmlns:pc="http://schemas.microsoft.com/office/powerpoint/2013/main/command"/>
      <pc:sldMk xmlns:pc="http://schemas.microsoft.com/office/powerpoint/2013/main/command" cId="2303596287" sldId="275"/>
      <ac:spMk id="2" creationId="{900378EB-1290-4623-B240-0B95ACD7F5BC}"/>
    </ac:deMkLst>
    <p188:txBody>
      <a:bodyPr/>
      <a:lstStyle/>
      <a:p>
        <a:r>
          <a:rPr lang="en-CA"/>
          <a:t>Great presentation Viraj.
I left a lot of comments just to share my experience from presentations and make it even better.
It is already quite good and we are just trying to go from good to great! ☺️</a:t>
        </a:r>
      </a:p>
    </p188:txBody>
  </p188:cm>
</p188:cmLst>
</file>

<file path=ppt/comments/modernComment_114_4719384E.xml><?xml version="1.0" encoding="utf-8"?>
<p188:cmLst xmlns:a="http://schemas.openxmlformats.org/drawingml/2006/main" xmlns:r="http://schemas.openxmlformats.org/officeDocument/2006/relationships" xmlns:p188="http://schemas.microsoft.com/office/powerpoint/2018/8/main">
  <p188:cm id="{1F894B0C-B73A-4162-9CA0-FD7FAE55D7AF}" authorId="{CA21D4CA-8023-BEAD-A4F2-DCFA4F2EA25A}" created="2022-09-01T15:15:27.860">
    <pc:sldMkLst xmlns:pc="http://schemas.microsoft.com/office/powerpoint/2013/main/command">
      <pc:docMk/>
      <pc:sldMk cId="1192835150" sldId="276"/>
    </pc:sldMkLst>
    <p188:txBody>
      <a:bodyPr/>
      <a:lstStyle/>
      <a:p>
        <a:r>
          <a:rPr lang="en-CA"/>
          <a:t>Same thing re: ETL function with "Multiple Documents and Database" but function names are lowercase here, great!
What is the "preprocess_data()" step for? Why wasn't this done in the previous function ETL function? I know the answers to this but it may not be clear to somebody else.</a:t>
        </a:r>
      </a:p>
    </p188:txBody>
  </p188:cm>
</p188:cmLst>
</file>

<file path=ppt/comments/modernComment_115_E6D964C0.xml><?xml version="1.0" encoding="utf-8"?>
<p188:cmLst xmlns:a="http://schemas.openxmlformats.org/drawingml/2006/main" xmlns:r="http://schemas.openxmlformats.org/officeDocument/2006/relationships" xmlns:p188="http://schemas.microsoft.com/office/powerpoint/2018/8/main">
  <p188:cm id="{25A37196-D5A5-4DD2-9061-5D12D0868B3B}" authorId="{CA21D4CA-8023-BEAD-A4F2-DCFA4F2EA25A}" created="2022-09-01T15:20:45.908">
    <ac:deMkLst xmlns:ac="http://schemas.microsoft.com/office/drawing/2013/main/command">
      <pc:docMk xmlns:pc="http://schemas.microsoft.com/office/powerpoint/2013/main/command"/>
      <pc:sldMk xmlns:pc="http://schemas.microsoft.com/office/powerpoint/2013/main/command" cId="3873006784" sldId="277"/>
      <ac:picMk id="3" creationId="{08B10D70-5A2C-4423-8BBC-F682BD617402}"/>
    </ac:deMkLst>
    <p188:txBody>
      <a:bodyPr/>
      <a:lstStyle/>
      <a:p>
        <a:r>
          <a:rPr lang="en-CA"/>
          <a:t>Same comment re: multiple documents-&gt; database
Otherwise looks great and explains how the splitting/merging works nicely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FC0324-B0C5-4608-91F8-17689F723977}" type="datetimeFigureOut">
              <a:rPr lang="en-CA" smtClean="0"/>
              <a:t>2022-09-06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63AA4-BDDC-4DE3-A473-D9AB6CF8B043}" type="slidenum">
              <a:rPr lang="en-CA" smtClean="0"/>
              <a:t>‹#›</a:t>
            </a:fld>
            <a:endParaRPr lang="en-CA"/>
          </a:p>
        </p:txBody>
      </p:sp>
    </p:spTree>
    <p:extLst>
      <p:ext uri="{BB962C8B-B14F-4D97-AF65-F5344CB8AC3E}">
        <p14:creationId xmlns:p14="http://schemas.microsoft.com/office/powerpoint/2010/main" val="1071847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18" name="Title">
            <a:extLst>
              <a:ext uri="{FF2B5EF4-FFF2-40B4-BE49-F238E27FC236}">
                <a16:creationId xmlns:a16="http://schemas.microsoft.com/office/drawing/2014/main" id="{A9D8F4DD-097D-4592-8CEA-8B64ED8DB337}"/>
              </a:ext>
            </a:extLst>
          </p:cNvPr>
          <p:cNvSpPr>
            <a:spLocks noGrp="1"/>
          </p:cNvSpPr>
          <p:nvPr>
            <p:ph type="ctrTitle" hasCustomPrompt="1"/>
          </p:nvPr>
        </p:nvSpPr>
        <p:spPr>
          <a:xfrm>
            <a:off x="550863" y="512763"/>
            <a:ext cx="5539144" cy="1452837"/>
          </a:xfrm>
          <a:prstGeom prst="rect">
            <a:avLst/>
          </a:prstGeom>
        </p:spPr>
        <p:txBody>
          <a:bodyPr wrap="square" lIns="0" tIns="0" rIns="0" bIns="180000" anchor="b">
            <a:normAutofit/>
          </a:bodyPr>
          <a:lstStyle>
            <a:lvl1pPr algn="l">
              <a:lnSpc>
                <a:spcPct val="100000"/>
              </a:lnSpc>
              <a:defRPr sz="3600" b="1">
                <a:latin typeface="Arial" panose="020B0604020202020204" pitchFamily="34" charset="0"/>
                <a:cs typeface="Arial" panose="020B0604020202020204" pitchFamily="34" charset="0"/>
              </a:defRPr>
            </a:lvl1pPr>
          </a:lstStyle>
          <a:p>
            <a:r>
              <a:rPr lang="en-CA" noProof="0"/>
              <a:t>Edit title</a:t>
            </a:r>
          </a:p>
        </p:txBody>
      </p:sp>
      <p:sp>
        <p:nvSpPr>
          <p:cNvPr id="20" name="Subtitle">
            <a:extLst>
              <a:ext uri="{FF2B5EF4-FFF2-40B4-BE49-F238E27FC236}">
                <a16:creationId xmlns:a16="http://schemas.microsoft.com/office/drawing/2014/main" id="{7D31FFB0-63B3-4583-97D8-F991BD83D41A}"/>
              </a:ext>
            </a:extLst>
          </p:cNvPr>
          <p:cNvSpPr>
            <a:spLocks noGrp="1"/>
          </p:cNvSpPr>
          <p:nvPr>
            <p:ph type="subTitle" idx="1" hasCustomPrompt="1"/>
          </p:nvPr>
        </p:nvSpPr>
        <p:spPr>
          <a:xfrm>
            <a:off x="554934" y="1978819"/>
            <a:ext cx="5526713" cy="915580"/>
          </a:xfrm>
          <a:prstGeom prst="rect">
            <a:avLst/>
          </a:prstGeom>
        </p:spPr>
        <p:txBody>
          <a:bodyPr lIns="0" tIns="0" rIns="0" bIns="0">
            <a:normAutofit/>
          </a:bodyPr>
          <a:lstStyle>
            <a:lvl1pPr marL="0" indent="0" algn="l">
              <a:lnSpc>
                <a:spcPct val="100000"/>
              </a:lnSpc>
              <a:buNone/>
              <a:defRPr sz="2800" b="0">
                <a:solidFill>
                  <a:schemeClr val="accent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CA" noProof="0"/>
              <a:t>Edit subtitle</a:t>
            </a:r>
          </a:p>
        </p:txBody>
      </p:sp>
      <p:sp>
        <p:nvSpPr>
          <p:cNvPr id="21" name="Date &amp; Version">
            <a:extLst>
              <a:ext uri="{FF2B5EF4-FFF2-40B4-BE49-F238E27FC236}">
                <a16:creationId xmlns:a16="http://schemas.microsoft.com/office/drawing/2014/main" id="{FC04C94B-E4A3-410C-8BA9-F875E7545532}"/>
              </a:ext>
            </a:extLst>
          </p:cNvPr>
          <p:cNvSpPr>
            <a:spLocks noGrp="1"/>
          </p:cNvSpPr>
          <p:nvPr>
            <p:ph type="body" sz="quarter" idx="13" hasCustomPrompt="1"/>
          </p:nvPr>
        </p:nvSpPr>
        <p:spPr>
          <a:xfrm>
            <a:off x="557453" y="2911696"/>
            <a:ext cx="5539144" cy="400818"/>
          </a:xfrm>
          <a:prstGeom prst="rect">
            <a:avLst/>
          </a:prstGeom>
          <a:noFill/>
          <a:ln>
            <a:noFill/>
          </a:ln>
        </p:spPr>
        <p:txBody>
          <a:bodyPr lIns="0" tIns="0" rIns="0" bIns="0" anchor="b">
            <a:normAutofit/>
          </a:bodyPr>
          <a:lstStyle>
            <a:lvl1pPr marL="0" indent="0">
              <a:buNone/>
              <a:defRPr sz="1800" b="0">
                <a:solidFill>
                  <a:schemeClr val="tx1"/>
                </a:solidFill>
                <a:latin typeface="Arial" panose="020B0604020202020204" pitchFamily="34" charset="0"/>
                <a:cs typeface="Arial" panose="020B0604020202020204" pitchFamily="34" charset="0"/>
              </a:defRPr>
            </a:lvl1pPr>
          </a:lstStyle>
          <a:p>
            <a:pPr lvl="0"/>
            <a:r>
              <a:rPr lang="en-CA" noProof="0"/>
              <a:t>Date | Version</a:t>
            </a:r>
          </a:p>
        </p:txBody>
      </p:sp>
      <p:cxnSp>
        <p:nvCxnSpPr>
          <p:cNvPr id="22" name="Straight Connector">
            <a:extLst>
              <a:ext uri="{FF2B5EF4-FFF2-40B4-BE49-F238E27FC236}">
                <a16:creationId xmlns:a16="http://schemas.microsoft.com/office/drawing/2014/main" id="{9C80198D-08DD-411E-924D-A1D80159A599}"/>
              </a:ext>
              <a:ext uri="{C183D7F6-B498-43B3-948B-1728B52AA6E4}">
                <adec:decorative xmlns:adec="http://schemas.microsoft.com/office/drawing/2017/decorative" val="1"/>
              </a:ext>
            </a:extLst>
          </p:cNvPr>
          <p:cNvCxnSpPr>
            <a:cxnSpLocks/>
          </p:cNvCxnSpPr>
          <p:nvPr/>
        </p:nvCxnSpPr>
        <p:spPr>
          <a:xfrm>
            <a:off x="571124" y="3647631"/>
            <a:ext cx="5525473"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pic>
        <p:nvPicPr>
          <p:cNvPr id="23" name="FIP">
            <a:extLst>
              <a:ext uri="{FF2B5EF4-FFF2-40B4-BE49-F238E27FC236}">
                <a16:creationId xmlns:a16="http://schemas.microsoft.com/office/drawing/2014/main" id="{2DC7631A-A9E6-4402-B697-CC389066D0C6}"/>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124" y="4091450"/>
            <a:ext cx="2747167" cy="219774"/>
          </a:xfrm>
          <a:prstGeom prst="rect">
            <a:avLst/>
          </a:prstGeom>
        </p:spPr>
      </p:pic>
      <p:pic>
        <p:nvPicPr>
          <p:cNvPr id="24" name="Canada Wordmark">
            <a:extLst>
              <a:ext uri="{FF2B5EF4-FFF2-40B4-BE49-F238E27FC236}">
                <a16:creationId xmlns:a16="http://schemas.microsoft.com/office/drawing/2014/main" id="{D13F25BC-7601-4A53-9419-EE8F6370E605}"/>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03839" y="3982749"/>
            <a:ext cx="1386168" cy="328476"/>
          </a:xfrm>
          <a:prstGeom prst="rect">
            <a:avLst/>
          </a:prstGeom>
        </p:spPr>
      </p:pic>
      <p:pic>
        <p:nvPicPr>
          <p:cNvPr id="25" name="SSC Leaf">
            <a:extLst>
              <a:ext uri="{FF2B5EF4-FFF2-40B4-BE49-F238E27FC236}">
                <a16:creationId xmlns:a16="http://schemas.microsoft.com/office/drawing/2014/main" id="{570CB2FC-A0CC-4879-99AC-9929A6A474A8}"/>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476900" y="631140"/>
            <a:ext cx="1723638" cy="3678497"/>
          </a:xfrm>
          <a:prstGeom prst="rect">
            <a:avLst/>
          </a:prstGeom>
        </p:spPr>
      </p:pic>
      <p:sp>
        <p:nvSpPr>
          <p:cNvPr id="26" name="Rectangle">
            <a:extLst>
              <a:ext uri="{FF2B5EF4-FFF2-40B4-BE49-F238E27FC236}">
                <a16:creationId xmlns:a16="http://schemas.microsoft.com/office/drawing/2014/main" id="{751EDE7A-3CAA-4768-9C9F-D9565F3E3368}"/>
              </a:ext>
              <a:ext uri="{C183D7F6-B498-43B3-948B-1728B52AA6E4}">
                <adec:decorative xmlns:adec="http://schemas.microsoft.com/office/drawing/2017/decorative" val="1"/>
              </a:ext>
            </a:extLst>
          </p:cNvPr>
          <p:cNvSpPr/>
          <p:nvPr userDrawn="1"/>
        </p:nvSpPr>
        <p:spPr>
          <a:xfrm>
            <a:off x="0" y="6066875"/>
            <a:ext cx="12192000" cy="791126"/>
          </a:xfrm>
          <a:prstGeom prst="rect">
            <a:avLst/>
          </a:prstGeom>
          <a:solidFill>
            <a:srgbClr val="1C1C2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noProof="0">
              <a:ln>
                <a:noFill/>
              </a:ln>
            </a:endParaRPr>
          </a:p>
        </p:txBody>
      </p:sp>
      <p:sp>
        <p:nvSpPr>
          <p:cNvPr id="27" name="Gradient">
            <a:extLst>
              <a:ext uri="{FF2B5EF4-FFF2-40B4-BE49-F238E27FC236}">
                <a16:creationId xmlns:a16="http://schemas.microsoft.com/office/drawing/2014/main" id="{24BB49AB-728F-4438-9844-825431DF836F}"/>
              </a:ext>
              <a:ext uri="{C183D7F6-B498-43B3-948B-1728B52AA6E4}">
                <adec:decorative xmlns:adec="http://schemas.microsoft.com/office/drawing/2017/decorative" val="1"/>
              </a:ext>
            </a:extLst>
          </p:cNvPr>
          <p:cNvSpPr/>
          <p:nvPr userDrawn="1"/>
        </p:nvSpPr>
        <p:spPr>
          <a:xfrm>
            <a:off x="1468740" y="6066874"/>
            <a:ext cx="4949050" cy="791126"/>
          </a:xfrm>
          <a:prstGeom prst="rect">
            <a:avLst/>
          </a:prstGeom>
          <a:gradFill>
            <a:gsLst>
              <a:gs pos="0">
                <a:srgbClr val="1C1C2A"/>
              </a:gs>
              <a:gs pos="50000">
                <a:srgbClr val="3F2D96"/>
              </a:gs>
              <a:gs pos="100000">
                <a:srgbClr val="E532D4"/>
              </a:gs>
            </a:gsLst>
            <a:lin ang="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CA" noProof="0">
              <a:ln>
                <a:noFill/>
              </a:ln>
            </a:endParaRPr>
          </a:p>
        </p:txBody>
      </p:sp>
      <p:pic>
        <p:nvPicPr>
          <p:cNvPr id="28" name="Rectrangle">
            <a:extLst>
              <a:ext uri="{FF2B5EF4-FFF2-40B4-BE49-F238E27FC236}">
                <a16:creationId xmlns:a16="http://schemas.microsoft.com/office/drawing/2014/main" id="{91727A7E-C3B1-41A1-BF82-6C84849D4187}"/>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536309" y="6067074"/>
            <a:ext cx="4485579" cy="790925"/>
          </a:xfrm>
          <a:prstGeom prst="rect">
            <a:avLst/>
          </a:prstGeom>
        </p:spPr>
      </p:pic>
      <p:sp>
        <p:nvSpPr>
          <p:cNvPr id="30" name="Tagline">
            <a:extLst>
              <a:ext uri="{FF2B5EF4-FFF2-40B4-BE49-F238E27FC236}">
                <a16:creationId xmlns:a16="http://schemas.microsoft.com/office/drawing/2014/main" id="{61C9B5F7-CF7C-4934-AE31-4474AEA0DDCD}"/>
              </a:ext>
            </a:extLst>
          </p:cNvPr>
          <p:cNvSpPr txBox="1"/>
          <p:nvPr userDrawn="1"/>
        </p:nvSpPr>
        <p:spPr>
          <a:xfrm>
            <a:off x="5398477" y="6069683"/>
            <a:ext cx="6254612" cy="792713"/>
          </a:xfrm>
          <a:prstGeom prst="rect">
            <a:avLst/>
          </a:prstGeom>
          <a:noFill/>
        </p:spPr>
        <p:txBody>
          <a:bodyPr wrap="square" lIns="0" tIns="144000" rIns="0" bIns="0" rtlCol="0" anchor="ctr" anchorCtr="0">
            <a:norm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CA" sz="1800" b="0" kern="900" cap="none" spc="20" baseline="0" noProof="0">
                <a:solidFill>
                  <a:schemeClr val="bg1"/>
                </a:solidFill>
                <a:latin typeface="Arial" panose="020B0604020202020204" pitchFamily="34" charset="0"/>
                <a:cs typeface="Arial" panose="020B0604020202020204" pitchFamily="34" charset="0"/>
              </a:rPr>
              <a:t>Powering world-class technology for Government</a:t>
            </a:r>
          </a:p>
          <a:p>
            <a:pPr algn="r"/>
            <a:endParaRPr lang="en-CA" sz="1400" noProof="0"/>
          </a:p>
        </p:txBody>
      </p:sp>
      <p:pic>
        <p:nvPicPr>
          <p:cNvPr id="29" name="SSC 10 Years" descr="SSC celebrating 10 years">
            <a:extLst>
              <a:ext uri="{FF2B5EF4-FFF2-40B4-BE49-F238E27FC236}">
                <a16:creationId xmlns:a16="http://schemas.microsoft.com/office/drawing/2014/main" id="{7EEA3486-7727-4127-BD0C-A42591030664}"/>
              </a:ext>
              <a:ext uri="{C183D7F6-B498-43B3-948B-1728B52AA6E4}">
                <adec:decorative xmlns:adec="http://schemas.microsoft.com/office/drawing/2017/decorative" val="0"/>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21960" b="19615"/>
          <a:stretch/>
        </p:blipFill>
        <p:spPr>
          <a:xfrm>
            <a:off x="314143" y="6065287"/>
            <a:ext cx="2412123" cy="792714"/>
          </a:xfrm>
          <a:prstGeom prst="rect">
            <a:avLst/>
          </a:prstGeom>
        </p:spPr>
      </p:pic>
    </p:spTree>
    <p:extLst>
      <p:ext uri="{BB962C8B-B14F-4D97-AF65-F5344CB8AC3E}">
        <p14:creationId xmlns:p14="http://schemas.microsoft.com/office/powerpoint/2010/main" val="2631389202"/>
      </p:ext>
    </p:extLst>
  </p:cSld>
  <p:clrMapOvr>
    <a:masterClrMapping/>
  </p:clrMapOvr>
  <p:extLst>
    <p:ext uri="{DCECCB84-F9BA-43D5-87BE-67443E8EF086}">
      <p15:sldGuideLst xmlns:p15="http://schemas.microsoft.com/office/powerpoint/2012/main">
        <p15:guide id="1" pos="551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B7610E3-0161-4A79-A059-3C5581B22867}"/>
              </a:ext>
            </a:extLst>
          </p:cNvPr>
          <p:cNvSpPr>
            <a:spLocks noGrp="1"/>
          </p:cNvSpPr>
          <p:nvPr>
            <p:ph type="title" hasCustomPrompt="1"/>
          </p:nvPr>
        </p:nvSpPr>
        <p:spPr>
          <a:xfrm>
            <a:off x="550863" y="1314450"/>
            <a:ext cx="11093450" cy="1997075"/>
          </a:xfrm>
          <a:prstGeom prst="rect">
            <a:avLst/>
          </a:prstGeom>
        </p:spPr>
        <p:txBody>
          <a:bodyPr lIns="0" tIns="0" rIns="0" bIns="0" anchor="b">
            <a:normAutofit/>
          </a:bodyPr>
          <a:lstStyle>
            <a:lvl1pPr>
              <a:defRPr sz="3600" b="1">
                <a:solidFill>
                  <a:schemeClr val="tx1"/>
                </a:solidFill>
              </a:defRPr>
            </a:lvl1pPr>
          </a:lstStyle>
          <a:p>
            <a:r>
              <a:rPr lang="en-CA" noProof="0"/>
              <a:t>Edit title</a:t>
            </a:r>
          </a:p>
        </p:txBody>
      </p:sp>
      <p:sp>
        <p:nvSpPr>
          <p:cNvPr id="4" name="Subtitle">
            <a:extLst>
              <a:ext uri="{FF2B5EF4-FFF2-40B4-BE49-F238E27FC236}">
                <a16:creationId xmlns:a16="http://schemas.microsoft.com/office/drawing/2014/main" id="{B56A3E4A-29C7-4F86-B81E-122F3798EABE}"/>
              </a:ext>
            </a:extLst>
          </p:cNvPr>
          <p:cNvSpPr>
            <a:spLocks noGrp="1"/>
          </p:cNvSpPr>
          <p:nvPr>
            <p:ph type="body" idx="1" hasCustomPrompt="1"/>
          </p:nvPr>
        </p:nvSpPr>
        <p:spPr>
          <a:xfrm>
            <a:off x="550863" y="3338513"/>
            <a:ext cx="11093450" cy="1252537"/>
          </a:xfrm>
          <a:prstGeom prst="rect">
            <a:avLst/>
          </a:prstGeom>
        </p:spPr>
        <p:txBody>
          <a:bodyPr lIns="0" tIns="180000" rIns="0" bIns="0">
            <a:normAutofit/>
          </a:bodyPr>
          <a:lstStyle>
            <a:lvl1pPr marL="0" indent="0">
              <a:buNone/>
              <a:defRPr sz="3200" b="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noProof="0"/>
              <a:t>Edit subtitle</a:t>
            </a:r>
          </a:p>
        </p:txBody>
      </p:sp>
      <p:sp>
        <p:nvSpPr>
          <p:cNvPr id="6" name="Slide Number Placeholder">
            <a:extLst>
              <a:ext uri="{FF2B5EF4-FFF2-40B4-BE49-F238E27FC236}">
                <a16:creationId xmlns:a16="http://schemas.microsoft.com/office/drawing/2014/main" id="{6D494E4A-739E-4CEA-AD01-73B2216A5420}"/>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40024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F6E18A16-4956-42A9-B970-971A415B6A20}"/>
              </a:ext>
            </a:extLst>
          </p:cNvPr>
          <p:cNvSpPr>
            <a:spLocks noGrp="1"/>
          </p:cNvSpPr>
          <p:nvPr>
            <p:ph type="title" hasCustomPrompt="1"/>
          </p:nvPr>
        </p:nvSpPr>
        <p:spPr>
          <a:xfrm>
            <a:off x="558344"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5" name="Subtitle">
            <a:extLst>
              <a:ext uri="{FF2B5EF4-FFF2-40B4-BE49-F238E27FC236}">
                <a16:creationId xmlns:a16="http://schemas.microsoft.com/office/drawing/2014/main" id="{CF3CBCCF-FDD4-4BD9-A400-AA4DD8B58428}"/>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9" name="Straight Connector">
            <a:extLst>
              <a:ext uri="{FF2B5EF4-FFF2-40B4-BE49-F238E27FC236}">
                <a16:creationId xmlns:a16="http://schemas.microsoft.com/office/drawing/2014/main" id="{CAA0D912-3A38-46AA-89D5-6D0CB31B21AB}"/>
              </a:ext>
              <a:ext uri="{C183D7F6-B498-43B3-948B-1728B52AA6E4}">
                <adec:decorative xmlns:adec="http://schemas.microsoft.com/office/drawing/2017/decorative" val="1"/>
              </a:ext>
            </a:extLst>
          </p:cNvPr>
          <p:cNvCxnSpPr/>
          <p:nvPr/>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17" name="Content Placeholder 2">
            <a:extLst>
              <a:ext uri="{FF2B5EF4-FFF2-40B4-BE49-F238E27FC236}">
                <a16:creationId xmlns:a16="http://schemas.microsoft.com/office/drawing/2014/main" id="{8E540B21-1F7E-4A1E-A0A2-CBC54DCFF5DF}"/>
              </a:ext>
            </a:extLst>
          </p:cNvPr>
          <p:cNvSpPr>
            <a:spLocks noGrp="1"/>
          </p:cNvSpPr>
          <p:nvPr>
            <p:ph idx="1" hasCustomPrompt="1"/>
          </p:nvPr>
        </p:nvSpPr>
        <p:spPr>
          <a:xfrm>
            <a:off x="558344" y="1414387"/>
            <a:ext cx="11093656" cy="4351338"/>
          </a:xfrm>
          <a:prstGeom prst="rect">
            <a:avLst/>
          </a:prstGeom>
        </p:spPr>
        <p:txBody>
          <a:bodyPr/>
          <a:lstStyle>
            <a:lvl1pPr>
              <a:spcAft>
                <a:spcPts val="1200"/>
              </a:spcAft>
              <a:defRPr sz="3200" b="1">
                <a:solidFill>
                  <a:schemeClr val="tx1"/>
                </a:solidFill>
              </a:defRPr>
            </a:lvl1pPr>
            <a:lvl2pPr>
              <a:spcAft>
                <a:spcPts val="1200"/>
              </a:spcAft>
              <a:defRPr sz="2600" b="0">
                <a:solidFill>
                  <a:schemeClr val="tx1"/>
                </a:solidFill>
              </a:defRPr>
            </a:lvl2pPr>
            <a:lvl3pPr>
              <a:spcAft>
                <a:spcPts val="1200"/>
              </a:spcAft>
              <a:defRPr sz="2200" b="0">
                <a:solidFill>
                  <a:schemeClr val="tx1"/>
                </a:solidFill>
              </a:defRPr>
            </a:lvl3pPr>
            <a:lvl4pPr>
              <a:spcAft>
                <a:spcPts val="1200"/>
              </a:spcAft>
              <a:defRPr sz="1800" b="0">
                <a:solidFill>
                  <a:schemeClr val="tx1"/>
                </a:solidFill>
              </a:defRPr>
            </a:lvl4pPr>
          </a:lstStyle>
          <a:p>
            <a:pPr lvl="0"/>
            <a:r>
              <a:rPr lang="en-CA" noProof="0"/>
              <a:t>Heading</a:t>
            </a:r>
          </a:p>
          <a:p>
            <a:pPr lvl="1"/>
            <a:r>
              <a:rPr lang="en-CA" noProof="0"/>
              <a:t>Second level</a:t>
            </a:r>
          </a:p>
          <a:p>
            <a:pPr lvl="2"/>
            <a:r>
              <a:rPr lang="en-CA" noProof="0"/>
              <a:t>Third level</a:t>
            </a:r>
          </a:p>
          <a:p>
            <a:pPr lvl="3"/>
            <a:r>
              <a:rPr lang="en-CA" noProof="0"/>
              <a:t>Fourth level</a:t>
            </a:r>
          </a:p>
        </p:txBody>
      </p:sp>
      <p:sp>
        <p:nvSpPr>
          <p:cNvPr id="8" name="Slide Number Placeholder">
            <a:extLst>
              <a:ext uri="{FF2B5EF4-FFF2-40B4-BE49-F238E27FC236}">
                <a16:creationId xmlns:a16="http://schemas.microsoft.com/office/drawing/2014/main" id="{B93D0B56-C280-4208-A637-B7ADC0046D5F}"/>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356788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8" name="Title">
            <a:extLst>
              <a:ext uri="{FF2B5EF4-FFF2-40B4-BE49-F238E27FC236}">
                <a16:creationId xmlns:a16="http://schemas.microsoft.com/office/drawing/2014/main" id="{DB70B14A-247E-47A1-A166-7E652C2DAF4C}"/>
              </a:ext>
            </a:extLst>
          </p:cNvPr>
          <p:cNvSpPr>
            <a:spLocks noGrp="1"/>
          </p:cNvSpPr>
          <p:nvPr>
            <p:ph type="title" hasCustomPrompt="1"/>
          </p:nvPr>
        </p:nvSpPr>
        <p:spPr>
          <a:xfrm>
            <a:off x="558344"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4" name="Subtitle">
            <a:extLst>
              <a:ext uri="{FF2B5EF4-FFF2-40B4-BE49-F238E27FC236}">
                <a16:creationId xmlns:a16="http://schemas.microsoft.com/office/drawing/2014/main" id="{502CC646-0C49-4F6D-8342-A02CBE1B8169}"/>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10" name="Straight Connector">
            <a:extLst>
              <a:ext uri="{FF2B5EF4-FFF2-40B4-BE49-F238E27FC236}">
                <a16:creationId xmlns:a16="http://schemas.microsoft.com/office/drawing/2014/main" id="{289FAEAE-C67A-456A-B917-8F7233C8C9C1}"/>
              </a:ext>
              <a:ext uri="{C183D7F6-B498-43B3-948B-1728B52AA6E4}">
                <adec:decorative xmlns:adec="http://schemas.microsoft.com/office/drawing/2017/decorative" val="1"/>
              </a:ext>
            </a:extLst>
          </p:cNvPr>
          <p:cNvCxnSpPr/>
          <p:nvPr/>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15" name="Content Placeholder 2">
            <a:extLst>
              <a:ext uri="{FF2B5EF4-FFF2-40B4-BE49-F238E27FC236}">
                <a16:creationId xmlns:a16="http://schemas.microsoft.com/office/drawing/2014/main" id="{E0755308-4D90-486C-A881-BD33886E2C3E}"/>
              </a:ext>
            </a:extLst>
          </p:cNvPr>
          <p:cNvSpPr>
            <a:spLocks noGrp="1"/>
          </p:cNvSpPr>
          <p:nvPr>
            <p:ph idx="14" hasCustomPrompt="1"/>
          </p:nvPr>
        </p:nvSpPr>
        <p:spPr>
          <a:xfrm>
            <a:off x="558344" y="1414386"/>
            <a:ext cx="5266194" cy="4607497"/>
          </a:xfrm>
          <a:prstGeom prst="rect">
            <a:avLst/>
          </a:prstGeom>
        </p:spPr>
        <p:txBody>
          <a:bodyPr/>
          <a:lstStyle>
            <a:lvl1pPr>
              <a:spcAft>
                <a:spcPts val="1200"/>
              </a:spcAft>
              <a:defRPr sz="3200" b="1">
                <a:solidFill>
                  <a:schemeClr val="tx1"/>
                </a:solidFill>
              </a:defRPr>
            </a:lvl1pPr>
            <a:lvl2pPr>
              <a:spcAft>
                <a:spcPts val="1200"/>
              </a:spcAft>
              <a:defRPr sz="2600" b="0">
                <a:solidFill>
                  <a:schemeClr val="tx1"/>
                </a:solidFill>
              </a:defRPr>
            </a:lvl2pPr>
            <a:lvl3pPr>
              <a:spcAft>
                <a:spcPts val="1200"/>
              </a:spcAft>
              <a:defRPr sz="2200" b="0">
                <a:solidFill>
                  <a:schemeClr val="tx1"/>
                </a:solidFill>
              </a:defRPr>
            </a:lvl3pPr>
            <a:lvl4pPr>
              <a:spcAft>
                <a:spcPts val="1200"/>
              </a:spcAft>
              <a:defRPr sz="1800" b="0">
                <a:solidFill>
                  <a:schemeClr val="tx1"/>
                </a:solidFill>
              </a:defRPr>
            </a:lvl4pPr>
          </a:lstStyle>
          <a:p>
            <a:pPr lvl="0"/>
            <a:r>
              <a:rPr lang="en-CA" noProof="0"/>
              <a:t>Heading</a:t>
            </a:r>
          </a:p>
          <a:p>
            <a:pPr lvl="1"/>
            <a:r>
              <a:rPr lang="en-CA" noProof="0"/>
              <a:t>Second level</a:t>
            </a:r>
          </a:p>
          <a:p>
            <a:pPr lvl="2"/>
            <a:r>
              <a:rPr lang="en-CA" noProof="0"/>
              <a:t>Third level</a:t>
            </a:r>
          </a:p>
          <a:p>
            <a:pPr lvl="3"/>
            <a:r>
              <a:rPr lang="en-CA" noProof="0"/>
              <a:t>Fourth level</a:t>
            </a:r>
          </a:p>
        </p:txBody>
      </p:sp>
      <p:sp>
        <p:nvSpPr>
          <p:cNvPr id="13" name="Picture Placeholder">
            <a:extLst>
              <a:ext uri="{FF2B5EF4-FFF2-40B4-BE49-F238E27FC236}">
                <a16:creationId xmlns:a16="http://schemas.microsoft.com/office/drawing/2014/main" id="{075D00F3-091A-4C8B-8C51-F084E49C9713}"/>
              </a:ext>
            </a:extLst>
          </p:cNvPr>
          <p:cNvSpPr>
            <a:spLocks noGrp="1"/>
          </p:cNvSpPr>
          <p:nvPr>
            <p:ph type="pic" idx="1" hasCustomPrompt="1"/>
          </p:nvPr>
        </p:nvSpPr>
        <p:spPr>
          <a:xfrm>
            <a:off x="6375400" y="1314450"/>
            <a:ext cx="5258256" cy="4707442"/>
          </a:xfrm>
          <a:prstGeom prst="rect">
            <a:avLst/>
          </a:prstGeom>
        </p:spPr>
        <p:txBody>
          <a:bodyPr>
            <a:normAutofit/>
          </a:bodyPr>
          <a:lstStyle>
            <a:lvl1pPr marL="0" indent="0" algn="ctr">
              <a:buNone/>
              <a:defRPr sz="1800" b="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noProof="0"/>
              <a:t>Insert picture</a:t>
            </a:r>
          </a:p>
        </p:txBody>
      </p:sp>
      <p:sp>
        <p:nvSpPr>
          <p:cNvPr id="11" name="Slide Number Placeholder">
            <a:extLst>
              <a:ext uri="{FF2B5EF4-FFF2-40B4-BE49-F238E27FC236}">
                <a16:creationId xmlns:a16="http://schemas.microsoft.com/office/drawing/2014/main" id="{2809CFEE-B3CE-434B-BE96-35F21DC5B943}"/>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69720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pagination">
    <p:spTree>
      <p:nvGrpSpPr>
        <p:cNvPr id="1" name=""/>
        <p:cNvGrpSpPr/>
        <p:nvPr/>
      </p:nvGrpSpPr>
      <p:grpSpPr>
        <a:xfrm>
          <a:off x="0" y="0"/>
          <a:ext cx="0" cy="0"/>
          <a:chOff x="0" y="0"/>
          <a:chExt cx="0" cy="0"/>
        </a:xfrm>
      </p:grpSpPr>
      <p:sp>
        <p:nvSpPr>
          <p:cNvPr id="10" name="Title">
            <a:extLst>
              <a:ext uri="{FF2B5EF4-FFF2-40B4-BE49-F238E27FC236}">
                <a16:creationId xmlns:a16="http://schemas.microsoft.com/office/drawing/2014/main" id="{77B2E37D-3B54-46C0-ABB5-6B18F9FF6D90}"/>
              </a:ext>
            </a:extLst>
          </p:cNvPr>
          <p:cNvSpPr>
            <a:spLocks noGrp="1"/>
          </p:cNvSpPr>
          <p:nvPr>
            <p:ph type="title" hasCustomPrompt="1"/>
          </p:nvPr>
        </p:nvSpPr>
        <p:spPr>
          <a:xfrm>
            <a:off x="559932" y="525381"/>
            <a:ext cx="5266194" cy="507242"/>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CA" noProof="0"/>
              <a:t>Edit title</a:t>
            </a:r>
          </a:p>
        </p:txBody>
      </p:sp>
      <p:sp>
        <p:nvSpPr>
          <p:cNvPr id="13" name="Subtitle">
            <a:extLst>
              <a:ext uri="{FF2B5EF4-FFF2-40B4-BE49-F238E27FC236}">
                <a16:creationId xmlns:a16="http://schemas.microsoft.com/office/drawing/2014/main" id="{5AF7F176-F135-4C88-803C-DEC3D4FB6A30}"/>
              </a:ext>
            </a:extLst>
          </p:cNvPr>
          <p:cNvSpPr>
            <a:spLocks noGrp="1"/>
          </p:cNvSpPr>
          <p:nvPr>
            <p:ph type="body" sz="quarter" idx="13" hasCustomPrompt="1"/>
          </p:nvPr>
        </p:nvSpPr>
        <p:spPr>
          <a:xfrm>
            <a:off x="6365875" y="512763"/>
            <a:ext cx="5286125" cy="519861"/>
          </a:xfrm>
          <a:prstGeom prst="rect">
            <a:avLst/>
          </a:prstGeom>
        </p:spPr>
        <p:txBody>
          <a:bodyPr>
            <a:normAutofit/>
          </a:bodyPr>
          <a:lstStyle>
            <a:lvl1pPr marL="0" indent="0" algn="r">
              <a:buNone/>
              <a:defRPr sz="2000" b="0"/>
            </a:lvl1pPr>
          </a:lstStyle>
          <a:p>
            <a:pPr lvl="0"/>
            <a:r>
              <a:rPr lang="en-CA" noProof="0"/>
              <a:t>Edit subtitle</a:t>
            </a:r>
          </a:p>
        </p:txBody>
      </p:sp>
      <p:cxnSp>
        <p:nvCxnSpPr>
          <p:cNvPr id="8" name="Straight Connector">
            <a:extLst>
              <a:ext uri="{FF2B5EF4-FFF2-40B4-BE49-F238E27FC236}">
                <a16:creationId xmlns:a16="http://schemas.microsoft.com/office/drawing/2014/main" id="{56E19AFC-14DA-427C-B996-D71E40D58CFA}"/>
              </a:ext>
              <a:ext uri="{C183D7F6-B498-43B3-948B-1728B52AA6E4}">
                <adec:decorative xmlns:adec="http://schemas.microsoft.com/office/drawing/2017/decorative" val="1"/>
              </a:ext>
            </a:extLst>
          </p:cNvPr>
          <p:cNvCxnSpPr/>
          <p:nvPr userDrawn="1"/>
        </p:nvCxnSpPr>
        <p:spPr>
          <a:xfrm>
            <a:off x="536895" y="1032623"/>
            <a:ext cx="11115105" cy="0"/>
          </a:xfrm>
          <a:prstGeom prst="line">
            <a:avLst/>
          </a:prstGeom>
          <a:ln w="28575">
            <a:solidFill>
              <a:srgbClr val="2A283C"/>
            </a:solidFill>
          </a:ln>
        </p:spPr>
        <p:style>
          <a:lnRef idx="1">
            <a:schemeClr val="dk1"/>
          </a:lnRef>
          <a:fillRef idx="0">
            <a:schemeClr val="dk1"/>
          </a:fillRef>
          <a:effectRef idx="0">
            <a:schemeClr val="dk1"/>
          </a:effectRef>
          <a:fontRef idx="minor">
            <a:schemeClr val="tx1"/>
          </a:fontRef>
        </p:style>
      </p:cxnSp>
      <p:sp>
        <p:nvSpPr>
          <p:cNvPr id="9" name="Slide Number Placeholder">
            <a:extLst>
              <a:ext uri="{FF2B5EF4-FFF2-40B4-BE49-F238E27FC236}">
                <a16:creationId xmlns:a16="http://schemas.microsoft.com/office/drawing/2014/main" id="{7B5E0DA8-5EE7-48B3-9D94-ECD86E9F980C}"/>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04889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nnex">
    <p:bg>
      <p:bgPr>
        <a:solidFill>
          <a:schemeClr val="bg1"/>
        </a:solidFill>
        <a:effectLst/>
      </p:bgPr>
    </p:bg>
    <p:spTree>
      <p:nvGrpSpPr>
        <p:cNvPr id="1" name=""/>
        <p:cNvGrpSpPr/>
        <p:nvPr/>
      </p:nvGrpSpPr>
      <p:grpSpPr>
        <a:xfrm>
          <a:off x="0" y="0"/>
          <a:ext cx="0" cy="0"/>
          <a:chOff x="0" y="0"/>
          <a:chExt cx="0" cy="0"/>
        </a:xfrm>
      </p:grpSpPr>
      <p:pic>
        <p:nvPicPr>
          <p:cNvPr id="5" name="Picture 4" descr="Annex">
            <a:extLst>
              <a:ext uri="{FF2B5EF4-FFF2-40B4-BE49-F238E27FC236}">
                <a16:creationId xmlns:a16="http://schemas.microsoft.com/office/drawing/2014/main" id="{63B4F51E-A672-485A-B6C0-278A1A7619D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47" r="893" b="447"/>
          <a:stretch/>
        </p:blipFill>
        <p:spPr>
          <a:xfrm>
            <a:off x="0" y="-1"/>
            <a:ext cx="12192000" cy="6858001"/>
          </a:xfrm>
          <a:prstGeom prst="rect">
            <a:avLst/>
          </a:prstGeom>
        </p:spPr>
      </p:pic>
      <p:sp>
        <p:nvSpPr>
          <p:cNvPr id="12" name="Title" descr="Annex">
            <a:extLst>
              <a:ext uri="{FF2B5EF4-FFF2-40B4-BE49-F238E27FC236}">
                <a16:creationId xmlns:a16="http://schemas.microsoft.com/office/drawing/2014/main" id="{0DB6BDFA-2B8B-4301-BEAE-DACA76C1F050}"/>
              </a:ext>
            </a:extLst>
          </p:cNvPr>
          <p:cNvSpPr txBox="1"/>
          <p:nvPr userDrawn="1"/>
        </p:nvSpPr>
        <p:spPr>
          <a:xfrm>
            <a:off x="547686" y="2752917"/>
            <a:ext cx="11093449" cy="553998"/>
          </a:xfrm>
          <a:prstGeom prst="rect">
            <a:avLst/>
          </a:prstGeom>
          <a:noFill/>
        </p:spPr>
        <p:txBody>
          <a:bodyPr wrap="square" lIns="0" tIns="0" rIns="0" bIns="0" rtlCol="0">
            <a:spAutoFit/>
          </a:bodyPr>
          <a:lstStyle/>
          <a:p>
            <a:r>
              <a:rPr lang="en-CA" sz="3600" b="1" noProof="0">
                <a:solidFill>
                  <a:schemeClr val="tx1"/>
                </a:solidFill>
              </a:rPr>
              <a:t>Annex</a:t>
            </a:r>
          </a:p>
        </p:txBody>
      </p:sp>
      <p:sp>
        <p:nvSpPr>
          <p:cNvPr id="8" name="Subtitle">
            <a:extLst>
              <a:ext uri="{FF2B5EF4-FFF2-40B4-BE49-F238E27FC236}">
                <a16:creationId xmlns:a16="http://schemas.microsoft.com/office/drawing/2014/main" id="{707F11FB-7788-4047-B1AE-C24B953370BA}"/>
              </a:ext>
            </a:extLst>
          </p:cNvPr>
          <p:cNvSpPr>
            <a:spLocks noGrp="1"/>
          </p:cNvSpPr>
          <p:nvPr>
            <p:ph type="body" idx="1" hasCustomPrompt="1"/>
          </p:nvPr>
        </p:nvSpPr>
        <p:spPr>
          <a:xfrm>
            <a:off x="550863" y="3338513"/>
            <a:ext cx="11093450" cy="1252537"/>
          </a:xfrm>
          <a:prstGeom prst="rect">
            <a:avLst/>
          </a:prstGeom>
        </p:spPr>
        <p:txBody>
          <a:bodyPr lIns="0" tIns="180000" rIns="0" bIns="0">
            <a:normAutofit/>
          </a:bodyPr>
          <a:lstStyle>
            <a:lvl1pPr marL="0" indent="0">
              <a:buNone/>
              <a:defRPr sz="3200" b="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CA" noProof="0"/>
              <a:t>Edit subtitle</a:t>
            </a:r>
          </a:p>
        </p:txBody>
      </p:sp>
      <p:sp>
        <p:nvSpPr>
          <p:cNvPr id="6" name="Slide Number Placeholder">
            <a:extLst>
              <a:ext uri="{FF2B5EF4-FFF2-40B4-BE49-F238E27FC236}">
                <a16:creationId xmlns:a16="http://schemas.microsoft.com/office/drawing/2014/main" id="{55AC884F-7451-4A8E-B820-A8BC0F2B3B54}"/>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948654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and Pagination">
    <p:spTree>
      <p:nvGrpSpPr>
        <p:cNvPr id="1" name=""/>
        <p:cNvGrpSpPr/>
        <p:nvPr/>
      </p:nvGrpSpPr>
      <p:grpSpPr>
        <a:xfrm>
          <a:off x="0" y="0"/>
          <a:ext cx="0" cy="0"/>
          <a:chOff x="0" y="0"/>
          <a:chExt cx="0" cy="0"/>
        </a:xfrm>
      </p:grpSpPr>
      <p:sp>
        <p:nvSpPr>
          <p:cNvPr id="4" name="Slide Number Placeholder">
            <a:extLst>
              <a:ext uri="{FF2B5EF4-FFF2-40B4-BE49-F238E27FC236}">
                <a16:creationId xmlns:a16="http://schemas.microsoft.com/office/drawing/2014/main" id="{0086EC0A-325D-4BEF-9D0E-74F1261D536D}"/>
              </a:ext>
            </a:extLst>
          </p:cNvPr>
          <p:cNvSpPr>
            <a:spLocks noGrp="1"/>
          </p:cNvSpPr>
          <p:nvPr>
            <p:ph type="sldNum" sz="quarter" idx="4"/>
          </p:nvPr>
        </p:nvSpPr>
        <p:spPr>
          <a:xfrm>
            <a:off x="11241861" y="6053015"/>
            <a:ext cx="400173" cy="400173"/>
          </a:xfrm>
          <a:prstGeom prst="ellipse">
            <a:avLst/>
          </a:prstGeom>
          <a:solidFill>
            <a:schemeClr val="tx1"/>
          </a:solidFill>
        </p:spPr>
        <p:txBody>
          <a:bodyPr vert="horz" lIns="0" tIns="0" rIns="0" bIns="0" rtlCol="0" anchor="ctr">
            <a:normAutofit/>
          </a:bodyPr>
          <a:lstStyle>
            <a:lvl1pPr algn="ctr">
              <a:defRPr sz="1800" b="0">
                <a:solidFill>
                  <a:schemeClr val="bg1"/>
                </a:solidFill>
              </a:defRPr>
            </a:lvl1pPr>
          </a:lstStyle>
          <a:p>
            <a:fld id="{901A5C5A-0510-4C91-884B-493304B904E2}" type="slidenum">
              <a:rPr lang="en-CA" smtClean="0"/>
              <a:pPr/>
              <a:t>‹#›</a:t>
            </a:fld>
            <a:endParaRPr lang="en-CA"/>
          </a:p>
        </p:txBody>
      </p:sp>
    </p:spTree>
    <p:extLst>
      <p:ext uri="{BB962C8B-B14F-4D97-AF65-F5344CB8AC3E}">
        <p14:creationId xmlns:p14="http://schemas.microsoft.com/office/powerpoint/2010/main" val="2761110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A680E9CD-B490-4109-B11E-0BCD052ED561}"/>
              </a:ext>
              <a:ext uri="{C183D7F6-B498-43B3-948B-1728B52AA6E4}">
                <adec:decorative xmlns:adec="http://schemas.microsoft.com/office/drawing/2017/decorative" val="1"/>
              </a:ext>
            </a:extLst>
          </p:cNvPr>
          <p:cNvSpPr/>
          <p:nvPr/>
        </p:nvSpPr>
        <p:spPr>
          <a:xfrm>
            <a:off x="-10819" y="-1"/>
            <a:ext cx="12202819" cy="79514"/>
          </a:xfrm>
          <a:prstGeom prst="rect">
            <a:avLst/>
          </a:prstGeom>
          <a:gradFill flip="none" rotWithShape="1">
            <a:gsLst>
              <a:gs pos="53000">
                <a:schemeClr val="accent1"/>
              </a:gs>
              <a:gs pos="0">
                <a:srgbClr val="3D2252"/>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
        <p:nvSpPr>
          <p:cNvPr id="3" name="Rectangle">
            <a:extLst>
              <a:ext uri="{FF2B5EF4-FFF2-40B4-BE49-F238E27FC236}">
                <a16:creationId xmlns:a16="http://schemas.microsoft.com/office/drawing/2014/main" id="{40E34A70-C765-4357-8C9B-D3A68606AB71}"/>
              </a:ext>
              <a:ext uri="{C183D7F6-B498-43B3-948B-1728B52AA6E4}">
                <adec:decorative xmlns:adec="http://schemas.microsoft.com/office/drawing/2017/decorative" val="1"/>
              </a:ext>
            </a:extLst>
          </p:cNvPr>
          <p:cNvSpPr/>
          <p:nvPr userDrawn="1"/>
        </p:nvSpPr>
        <p:spPr>
          <a:xfrm>
            <a:off x="-10819" y="-1"/>
            <a:ext cx="12202819" cy="79514"/>
          </a:xfrm>
          <a:prstGeom prst="rect">
            <a:avLst/>
          </a:prstGeom>
          <a:gradFill flip="none" rotWithShape="1">
            <a:gsLst>
              <a:gs pos="53000">
                <a:schemeClr val="accent1"/>
              </a:gs>
              <a:gs pos="0">
                <a:srgbClr val="3D2252"/>
              </a:gs>
              <a:gs pos="100000">
                <a:schemeClr val="accent2"/>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noProof="0"/>
          </a:p>
        </p:txBody>
      </p:sp>
    </p:spTree>
    <p:extLst>
      <p:ext uri="{BB962C8B-B14F-4D97-AF65-F5344CB8AC3E}">
        <p14:creationId xmlns:p14="http://schemas.microsoft.com/office/powerpoint/2010/main" val="574323213"/>
      </p:ext>
    </p:extLst>
  </p:cSld>
  <p:clrMap bg1="lt1" tx1="dk1" bg2="lt2" tx2="dk2" accent1="accent1" accent2="accent2" accent3="accent3" accent4="accent4" accent5="accent5" accent6="accent6" hlink="hlink" folHlink="folHlink"/>
  <p:sldLayoutIdLst>
    <p:sldLayoutId id="2147483672" r:id="rId1"/>
    <p:sldLayoutId id="2147483660" r:id="rId2"/>
    <p:sldLayoutId id="2147483661" r:id="rId3"/>
    <p:sldLayoutId id="2147483663" r:id="rId4"/>
    <p:sldLayoutId id="2147483664" r:id="rId5"/>
    <p:sldLayoutId id="2147483671" r:id="rId6"/>
    <p:sldLayoutId id="2147483665" r:id="rId7"/>
  </p:sldLayoutIdLst>
  <p:hf hdr="0" ftr="0" dt="0"/>
  <p:txStyles>
    <p:titleStyle>
      <a:lvl1pPr algn="l" defTabSz="9144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2_171AFFB9.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8/10/relationships/comments" Target="../comments/modernComment_109_3FB2BB3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A_B5CE641F.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microsoft.com/office/2018/10/relationships/comments" Target="../comments/modernComment_115_E6D964C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microsoft.com/office/2018/10/relationships/comments" Target="../comments/modernComment_10C_46243B2D.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10_CEEDDE7F.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8/10/relationships/comments" Target="../comments/modernComment_112_454E57BE.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microsoft.com/office/2018/10/relationships/comments" Target="../comments/modernComment_113_894E16FF.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db-4534383367152914.14.azuredatabricks.net/?o=4534383367152914#notebook/1890319551892571/command/3405192072871311" TargetMode="External"/><Relationship Id="rId2" Type="http://schemas.microsoft.com/office/2018/10/relationships/comments" Target="../comments/modernComment_10F_1BB9CDD6.xml"/><Relationship Id="rId1" Type="http://schemas.openxmlformats.org/officeDocument/2006/relationships/slideLayout" Target="../slideLayouts/slideLayout3.xml"/><Relationship Id="rId4" Type="http://schemas.openxmlformats.org/officeDocument/2006/relationships/hyperlink" Target="https://github.com/ssc-dsai/nlp-exploration-noteboo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0D_DAB9B5F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distilbert-base-uncased-finetuned-sst-2-english" TargetMode="External"/><Relationship Id="rId2" Type="http://schemas.microsoft.com/office/2018/10/relationships/comments" Target="../comments/modernComment_101_EA303811.xml"/><Relationship Id="rId1" Type="http://schemas.openxmlformats.org/officeDocument/2006/relationships/slideLayout" Target="../slideLayouts/slideLayout3.xml"/><Relationship Id="rId4" Type="http://schemas.openxmlformats.org/officeDocument/2006/relationships/hyperlink" Target="https://huggingface.co/distilbert-base-uncased-finetuned-sst-2-english#model-detai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14_4719384E.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microsoft.com/office/2018/10/relationships/comments" Target="../comments/modernComment_106_316A7C3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huggingface.co/nlptown/bert-base-multilingual-uncased-sentiment" TargetMode="External"/><Relationship Id="rId2" Type="http://schemas.microsoft.com/office/2018/10/relationships/comments" Target="../comments/modernComment_107_4C9245B.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78EB-1290-4623-B240-0B95ACD7F5BC}"/>
              </a:ext>
            </a:extLst>
          </p:cNvPr>
          <p:cNvSpPr>
            <a:spLocks noGrp="1"/>
          </p:cNvSpPr>
          <p:nvPr>
            <p:ph type="ctrTitle"/>
          </p:nvPr>
        </p:nvSpPr>
        <p:spPr/>
        <p:txBody>
          <a:bodyPr/>
          <a:lstStyle/>
          <a:p>
            <a:r>
              <a:rPr lang="en-US"/>
              <a:t>NLP Toolkit</a:t>
            </a:r>
            <a:endParaRPr lang="en-CA"/>
          </a:p>
        </p:txBody>
      </p:sp>
      <p:sp>
        <p:nvSpPr>
          <p:cNvPr id="3" name="Subtitle 2">
            <a:extLst>
              <a:ext uri="{FF2B5EF4-FFF2-40B4-BE49-F238E27FC236}">
                <a16:creationId xmlns:a16="http://schemas.microsoft.com/office/drawing/2014/main" id="{BB23A851-5D1E-44B1-9C46-B12C2C12390B}"/>
              </a:ext>
            </a:extLst>
          </p:cNvPr>
          <p:cNvSpPr>
            <a:spLocks noGrp="1"/>
          </p:cNvSpPr>
          <p:nvPr>
            <p:ph type="subTitle" idx="1"/>
          </p:nvPr>
        </p:nvSpPr>
        <p:spPr/>
        <p:txBody>
          <a:bodyPr>
            <a:normAutofit fontScale="70000" lnSpcReduction="20000"/>
          </a:bodyPr>
          <a:lstStyle/>
          <a:p>
            <a:r>
              <a:rPr lang="en-US"/>
              <a:t>ETL, Document Summarization, PII detection </a:t>
            </a:r>
          </a:p>
          <a:p>
            <a:r>
              <a:rPr lang="en-US"/>
              <a:t>and sentiment analysis.</a:t>
            </a:r>
          </a:p>
        </p:txBody>
      </p:sp>
      <p:sp>
        <p:nvSpPr>
          <p:cNvPr id="4" name="Text Placeholder 3">
            <a:extLst>
              <a:ext uri="{FF2B5EF4-FFF2-40B4-BE49-F238E27FC236}">
                <a16:creationId xmlns:a16="http://schemas.microsoft.com/office/drawing/2014/main" id="{2EDDB835-5C3D-4671-80AF-D462153896D7}"/>
              </a:ext>
            </a:extLst>
          </p:cNvPr>
          <p:cNvSpPr>
            <a:spLocks noGrp="1"/>
          </p:cNvSpPr>
          <p:nvPr>
            <p:ph type="body" sz="quarter" idx="13"/>
          </p:nvPr>
        </p:nvSpPr>
        <p:spPr/>
        <p:txBody>
          <a:bodyPr lIns="0" tIns="0" rIns="0" bIns="0" anchor="b">
            <a:noAutofit/>
          </a:bodyPr>
          <a:lstStyle/>
          <a:p>
            <a:r>
              <a:rPr lang="en-US" dirty="0">
                <a:latin typeface="Arial"/>
                <a:cs typeface="Arial"/>
              </a:rPr>
              <a:t>Version 1 : 2022-09-02</a:t>
            </a:r>
            <a:endParaRPr lang="en-CA" dirty="0">
              <a:latin typeface="Arial"/>
              <a:cs typeface="Arial"/>
            </a:endParaRPr>
          </a:p>
        </p:txBody>
      </p:sp>
    </p:spTree>
    <p:extLst>
      <p:ext uri="{BB962C8B-B14F-4D97-AF65-F5344CB8AC3E}">
        <p14:creationId xmlns:p14="http://schemas.microsoft.com/office/powerpoint/2010/main" val="387645369"/>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219091"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10</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Data frame: </a:t>
            </a:r>
            <a:r>
              <a:rPr lang="en-CA" sz="2000" b="1" dirty="0">
                <a:solidFill>
                  <a:schemeClr val="accent5"/>
                </a:solidFill>
                <a:latin typeface="+mj-lt"/>
                <a:cs typeface="Arial"/>
              </a:rPr>
              <a:t>Distilbert-base-uncased-finetuned-sst-2-english</a:t>
            </a:r>
          </a:p>
          <a:p>
            <a:pPr marL="0" indent="0">
              <a:buNone/>
            </a:pPr>
            <a:endParaRPr lang="en-CA"/>
          </a:p>
        </p:txBody>
      </p:sp>
      <p:pic>
        <p:nvPicPr>
          <p:cNvPr id="2" name="Picture 2" descr="Table&#10;&#10;Description automatically generated">
            <a:extLst>
              <a:ext uri="{FF2B5EF4-FFF2-40B4-BE49-F238E27FC236}">
                <a16:creationId xmlns:a16="http://schemas.microsoft.com/office/drawing/2014/main" id="{F79AF2FE-66BE-92AA-6B5C-99E2EFB50E34}"/>
              </a:ext>
            </a:extLst>
          </p:cNvPr>
          <p:cNvPicPr>
            <a:picLocks noChangeAspect="1"/>
          </p:cNvPicPr>
          <p:nvPr/>
        </p:nvPicPr>
        <p:blipFill>
          <a:blip r:embed="rId3"/>
          <a:stretch>
            <a:fillRect/>
          </a:stretch>
        </p:blipFill>
        <p:spPr>
          <a:xfrm>
            <a:off x="1834291" y="1627048"/>
            <a:ext cx="8523414" cy="4427686"/>
          </a:xfrm>
          <a:prstGeom prst="rect">
            <a:avLst/>
          </a:prstGeom>
        </p:spPr>
      </p:pic>
    </p:spTree>
    <p:extLst>
      <p:ext uri="{BB962C8B-B14F-4D97-AF65-F5344CB8AC3E}">
        <p14:creationId xmlns:p14="http://schemas.microsoft.com/office/powerpoint/2010/main" val="106867794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7977144" cy="519533"/>
          </a:xfrm>
        </p:spPr>
        <p:txBody>
          <a:bodyPr>
            <a:normAutofit fontScale="90000"/>
          </a:bodyPr>
          <a:lstStyle/>
          <a:p>
            <a:r>
              <a:rPr lang="en-CA"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256232" y="512763"/>
            <a:ext cx="3395767"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11</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58343" y="1253331"/>
            <a:ext cx="11093656" cy="4351338"/>
          </a:xfrm>
        </p:spPr>
        <p:txBody>
          <a:bodyPr lIns="91440" tIns="45720" rIns="91440" bIns="45720" anchor="t"/>
          <a:lstStyle/>
          <a:p>
            <a:pPr marL="0" indent="0">
              <a:buNone/>
            </a:pPr>
            <a:r>
              <a:rPr lang="en-CA" sz="2000" dirty="0">
                <a:solidFill>
                  <a:schemeClr val="accent5"/>
                </a:solidFill>
                <a:latin typeface="+mj-lt"/>
                <a:cs typeface="Arial"/>
              </a:rPr>
              <a:t>Model name: </a:t>
            </a:r>
            <a:r>
              <a:rPr lang="en-CA" sz="2000" dirty="0" err="1">
                <a:solidFill>
                  <a:schemeClr val="accent5"/>
                </a:solidFill>
                <a:latin typeface="+mj-lt"/>
                <a:cs typeface="Arial"/>
              </a:rPr>
              <a:t>knkarthick</a:t>
            </a:r>
            <a:r>
              <a:rPr lang="en-CA" sz="2000" dirty="0">
                <a:solidFill>
                  <a:schemeClr val="accent5"/>
                </a:solidFill>
                <a:latin typeface="+mj-lt"/>
                <a:cs typeface="Arial"/>
              </a:rPr>
              <a:t>/MEETING_SUMMARY</a:t>
            </a:r>
          </a:p>
          <a:p>
            <a:pPr marL="0" indent="0">
              <a:buNone/>
            </a:pPr>
            <a:r>
              <a:rPr lang="en-CA" sz="1800" dirty="0">
                <a:solidFill>
                  <a:srgbClr val="2A283C"/>
                </a:solidFill>
                <a:latin typeface="+mj-lt"/>
                <a:cs typeface="Times New Roman"/>
              </a:rPr>
              <a:t>Sample data and execution time: </a:t>
            </a:r>
            <a:endParaRPr lang="en-CA" sz="1800" dirty="0">
              <a:solidFill>
                <a:srgbClr val="2A283C"/>
              </a:solidFill>
              <a:latin typeface="+mj-lt"/>
              <a:cs typeface="Times New Roman" panose="02020603050405020304" pitchFamily="18" charset="0"/>
            </a:endParaRPr>
          </a:p>
          <a:p>
            <a:r>
              <a:rPr lang="en-US" sz="1800" b="0" dirty="0">
                <a:solidFill>
                  <a:srgbClr val="2A283C"/>
                </a:solidFill>
                <a:latin typeface="+mj-lt"/>
                <a:cs typeface="Times New Roman"/>
              </a:rPr>
              <a:t>Summarization for </a:t>
            </a:r>
            <a:r>
              <a:rPr lang="en-US" sz="1800" b="0" u="sng" dirty="0">
                <a:solidFill>
                  <a:srgbClr val="2A283C"/>
                </a:solidFill>
                <a:latin typeface="+mj-lt"/>
                <a:cs typeface="Times New Roman"/>
              </a:rPr>
              <a:t>2021-08-23 Doris Paquin (Spectrum) meeting notes.docx</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5.20 seconds</a:t>
            </a:r>
          </a:p>
          <a:p>
            <a:r>
              <a:rPr lang="en-US" sz="1800" b="0" dirty="0">
                <a:solidFill>
                  <a:srgbClr val="2A283C"/>
                </a:solidFill>
                <a:latin typeface="+mj-lt"/>
                <a:cs typeface="Times New Roman"/>
              </a:rPr>
              <a:t>Summarization for </a:t>
            </a:r>
            <a:r>
              <a:rPr lang="en-US" sz="1800" b="0" u="sng" dirty="0">
                <a:solidFill>
                  <a:srgbClr val="2A283C"/>
                </a:solidFill>
                <a:latin typeface="+mj-lt"/>
                <a:cs typeface="Times New Roman"/>
              </a:rPr>
              <a:t>ICT-ACR meeting notes 2020-11-12.docx</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5.82 seconds</a:t>
            </a:r>
            <a:endParaRPr lang="en-CA" sz="1800" b="0" dirty="0">
              <a:solidFill>
                <a:srgbClr val="2A283C"/>
              </a:solidFill>
              <a:highlight>
                <a:srgbClr val="FFFF00"/>
              </a:highlight>
              <a:latin typeface="+mj-lt"/>
              <a:cs typeface="Times New Roman"/>
            </a:endParaRPr>
          </a:p>
          <a:p>
            <a:r>
              <a:rPr lang="en-US" sz="1800" b="0" dirty="0">
                <a:solidFill>
                  <a:srgbClr val="2A283C"/>
                </a:solidFill>
                <a:latin typeface="+mj-lt"/>
                <a:cs typeface="Times New Roman"/>
              </a:rPr>
              <a:t>Summarization for </a:t>
            </a:r>
            <a:r>
              <a:rPr lang="en-US" sz="1800" b="0" u="sng" dirty="0">
                <a:solidFill>
                  <a:srgbClr val="2A283C"/>
                </a:solidFill>
                <a:latin typeface="+mj-lt"/>
                <a:cs typeface="Times New Roman"/>
              </a:rPr>
              <a:t>2020-11-16 GSA USAB meeting notes.docx</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10.81 seconds</a:t>
            </a:r>
          </a:p>
          <a:p>
            <a:r>
              <a:rPr lang="en-US" sz="1800" b="0" dirty="0">
                <a:solidFill>
                  <a:srgbClr val="2A283C"/>
                </a:solidFill>
                <a:latin typeface="+mj-lt"/>
                <a:cs typeface="Times New Roman"/>
              </a:rPr>
              <a:t>Summarization for </a:t>
            </a:r>
            <a:r>
              <a:rPr lang="en-US" sz="1800" b="0" u="sng" dirty="0" err="1">
                <a:solidFill>
                  <a:srgbClr val="2A283C"/>
                </a:solidFill>
                <a:latin typeface="+mj-lt"/>
                <a:cs typeface="Times New Roman"/>
              </a:rPr>
              <a:t>ebidm-dsai</a:t>
            </a:r>
            <a:r>
              <a:rPr lang="en-US" sz="1800" b="0" u="sng" dirty="0">
                <a:solidFill>
                  <a:srgbClr val="2A283C"/>
                </a:solidFill>
                <a:latin typeface="+mj-lt"/>
                <a:cs typeface="Times New Roman"/>
              </a:rPr>
              <a:t> meeting notes 2022-01-21.docx</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9.10 seconds</a:t>
            </a:r>
          </a:p>
          <a:p>
            <a:r>
              <a:rPr lang="en-US" sz="1800" b="0" dirty="0">
                <a:solidFill>
                  <a:srgbClr val="2A283C"/>
                </a:solidFill>
                <a:latin typeface="+mj-lt"/>
                <a:cs typeface="Times New Roman"/>
              </a:rPr>
              <a:t>Summarization for </a:t>
            </a:r>
            <a:r>
              <a:rPr lang="en-US" sz="1800" b="0" u="sng" dirty="0">
                <a:solidFill>
                  <a:srgbClr val="2A283C"/>
                </a:solidFill>
                <a:latin typeface="+mj-lt"/>
                <a:cs typeface="Times New Roman"/>
              </a:rPr>
              <a:t>2022-06-15 Onyx demo from Curtis ONeil.txt</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2.96 seconds</a:t>
            </a:r>
          </a:p>
          <a:p>
            <a:r>
              <a:rPr lang="en-US" sz="1800" b="0" dirty="0">
                <a:solidFill>
                  <a:srgbClr val="2A283C"/>
                </a:solidFill>
                <a:latin typeface="+mj-lt"/>
                <a:cs typeface="Times New Roman"/>
              </a:rPr>
              <a:t>Summarization for </a:t>
            </a:r>
            <a:r>
              <a:rPr lang="en-US" sz="1800" b="0" u="sng" dirty="0">
                <a:solidFill>
                  <a:srgbClr val="2A283C"/>
                </a:solidFill>
                <a:latin typeface="+mj-lt"/>
                <a:cs typeface="Times New Roman"/>
              </a:rPr>
              <a:t>2021-10-15 ESD assumptions meeting notes.txt</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2.03 seconds</a:t>
            </a:r>
          </a:p>
        </p:txBody>
      </p:sp>
    </p:spTree>
    <p:extLst>
      <p:ext uri="{BB962C8B-B14F-4D97-AF65-F5344CB8AC3E}">
        <p14:creationId xmlns:p14="http://schemas.microsoft.com/office/powerpoint/2010/main" val="3050202143"/>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8036531" cy="519533"/>
          </a:xfrm>
        </p:spPr>
        <p:txBody>
          <a:bodyPr>
            <a:normAutofit fontScale="90000"/>
          </a:bodyPr>
          <a:lstStyle/>
          <a:p>
            <a:r>
              <a:rPr lang="en-CA"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CA"/>
              <a:t>Summarization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12</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15001"/>
            <a:ext cx="3978147"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Summarization flowchart:</a:t>
            </a:r>
          </a:p>
        </p:txBody>
      </p:sp>
      <p:pic>
        <p:nvPicPr>
          <p:cNvPr id="5" name="Picture 6" descr="Diagram&#10;&#10;Description automatically generated">
            <a:extLst>
              <a:ext uri="{FF2B5EF4-FFF2-40B4-BE49-F238E27FC236}">
                <a16:creationId xmlns:a16="http://schemas.microsoft.com/office/drawing/2014/main" id="{428C03D5-199B-84D6-3A3B-6C06F407FF86}"/>
              </a:ext>
            </a:extLst>
          </p:cNvPr>
          <p:cNvPicPr>
            <a:picLocks noChangeAspect="1"/>
          </p:cNvPicPr>
          <p:nvPr/>
        </p:nvPicPr>
        <p:blipFill>
          <a:blip r:embed="rId3"/>
          <a:stretch>
            <a:fillRect/>
          </a:stretch>
        </p:blipFill>
        <p:spPr>
          <a:xfrm>
            <a:off x="4294239" y="1216197"/>
            <a:ext cx="4304070" cy="4960238"/>
          </a:xfrm>
          <a:prstGeom prst="rect">
            <a:avLst/>
          </a:prstGeom>
        </p:spPr>
      </p:pic>
    </p:spTree>
    <p:extLst>
      <p:ext uri="{BB962C8B-B14F-4D97-AF65-F5344CB8AC3E}">
        <p14:creationId xmlns:p14="http://schemas.microsoft.com/office/powerpoint/2010/main" val="387300678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8065959" cy="519435"/>
          </a:xfrm>
        </p:spPr>
        <p:txBody>
          <a:bodyPr>
            <a:normAutofit fontScale="90000"/>
          </a:bodyPr>
          <a:lstStyle/>
          <a:p>
            <a:r>
              <a:rPr lang="en-US"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13</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Summarization output: </a:t>
            </a:r>
            <a:r>
              <a:rPr lang="en-CA" sz="2000" dirty="0" err="1">
                <a:solidFill>
                  <a:schemeClr val="accent5"/>
                </a:solidFill>
                <a:latin typeface="+mj-lt"/>
                <a:cs typeface="Arial"/>
              </a:rPr>
              <a:t>knkarthick</a:t>
            </a:r>
            <a:r>
              <a:rPr lang="en-CA" sz="2000" dirty="0">
                <a:solidFill>
                  <a:schemeClr val="accent5"/>
                </a:solidFill>
                <a:latin typeface="+mj-lt"/>
                <a:cs typeface="Arial"/>
              </a:rPr>
              <a:t>/MEETING_SUMMARY</a:t>
            </a:r>
          </a:p>
          <a:p>
            <a:pPr marL="0" indent="0">
              <a:buNone/>
            </a:pPr>
            <a:r>
              <a:rPr lang="en-CA" sz="2400" dirty="0">
                <a:solidFill>
                  <a:schemeClr val="accent5"/>
                </a:solidFill>
                <a:latin typeface="+mj-lt"/>
                <a:cs typeface="Arial"/>
              </a:rPr>
              <a:t>  </a:t>
            </a:r>
            <a:endParaRPr lang="en-CA"/>
          </a:p>
        </p:txBody>
      </p:sp>
      <p:pic>
        <p:nvPicPr>
          <p:cNvPr id="5" name="Picture 4">
            <a:extLst>
              <a:ext uri="{FF2B5EF4-FFF2-40B4-BE49-F238E27FC236}">
                <a16:creationId xmlns:a16="http://schemas.microsoft.com/office/drawing/2014/main" id="{FB43142E-3779-4C81-8E3C-FA97668F79CB}"/>
              </a:ext>
            </a:extLst>
          </p:cNvPr>
          <p:cNvPicPr>
            <a:picLocks noChangeAspect="1"/>
          </p:cNvPicPr>
          <p:nvPr/>
        </p:nvPicPr>
        <p:blipFill>
          <a:blip r:embed="rId2"/>
          <a:stretch>
            <a:fillRect/>
          </a:stretch>
        </p:blipFill>
        <p:spPr>
          <a:xfrm>
            <a:off x="1819331" y="1868506"/>
            <a:ext cx="8551748" cy="4184509"/>
          </a:xfrm>
          <a:prstGeom prst="rect">
            <a:avLst/>
          </a:prstGeom>
        </p:spPr>
      </p:pic>
    </p:spTree>
    <p:extLst>
      <p:ext uri="{BB962C8B-B14F-4D97-AF65-F5344CB8AC3E}">
        <p14:creationId xmlns:p14="http://schemas.microsoft.com/office/powerpoint/2010/main" val="192372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973682" cy="519533"/>
          </a:xfrm>
        </p:spPr>
        <p:txBody>
          <a:bodyPr>
            <a:normAutofit fontScale="90000"/>
          </a:bodyPr>
          <a:lstStyle/>
          <a:p>
            <a:r>
              <a:rPr lang="en-US" sz="2200" b="1" dirty="0">
                <a:effectLst/>
                <a:latin typeface="Arial"/>
                <a:ea typeface="Calibri" panose="020F0502020204030204" pitchFamily="34" charset="0"/>
                <a:cs typeface="Times New Roman"/>
              </a:rPr>
              <a:t>Document summarization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14</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Summarization output: </a:t>
            </a:r>
            <a:r>
              <a:rPr lang="en-CA" sz="2000" b="1" dirty="0" err="1">
                <a:solidFill>
                  <a:schemeClr val="accent5"/>
                </a:solidFill>
                <a:latin typeface="+mj-lt"/>
                <a:cs typeface="Arial"/>
              </a:rPr>
              <a:t>knkarthick</a:t>
            </a:r>
            <a:r>
              <a:rPr lang="en-CA" sz="2000" b="1" dirty="0">
                <a:solidFill>
                  <a:schemeClr val="accent5"/>
                </a:solidFill>
                <a:latin typeface="+mj-lt"/>
                <a:cs typeface="Arial"/>
              </a:rPr>
              <a:t>/MEETING_SUMMARY</a:t>
            </a:r>
            <a:r>
              <a:rPr lang="en-CA" sz="2000" dirty="0">
                <a:solidFill>
                  <a:schemeClr val="accent5"/>
                </a:solidFill>
                <a:latin typeface="+mj-lt"/>
                <a:cs typeface="Arial"/>
              </a:rPr>
              <a:t> </a:t>
            </a:r>
            <a:endParaRPr lang="en-CA" sz="2000">
              <a:cs typeface="Arial"/>
            </a:endParaRPr>
          </a:p>
        </p:txBody>
      </p:sp>
      <p:pic>
        <p:nvPicPr>
          <p:cNvPr id="3" name="Picture 2">
            <a:extLst>
              <a:ext uri="{FF2B5EF4-FFF2-40B4-BE49-F238E27FC236}">
                <a16:creationId xmlns:a16="http://schemas.microsoft.com/office/drawing/2014/main" id="{C7B1E358-4AC6-41AC-A7E1-14FFB990FF84}"/>
              </a:ext>
            </a:extLst>
          </p:cNvPr>
          <p:cNvPicPr>
            <a:picLocks noChangeAspect="1"/>
          </p:cNvPicPr>
          <p:nvPr/>
        </p:nvPicPr>
        <p:blipFill>
          <a:blip r:embed="rId3"/>
          <a:stretch>
            <a:fillRect/>
          </a:stretch>
        </p:blipFill>
        <p:spPr>
          <a:xfrm>
            <a:off x="1246332" y="2028554"/>
            <a:ext cx="9697746" cy="3232582"/>
          </a:xfrm>
          <a:prstGeom prst="rect">
            <a:avLst/>
          </a:prstGeom>
        </p:spPr>
      </p:pic>
    </p:spTree>
    <p:extLst>
      <p:ext uri="{BB962C8B-B14F-4D97-AF65-F5344CB8AC3E}">
        <p14:creationId xmlns:p14="http://schemas.microsoft.com/office/powerpoint/2010/main" val="1176779565"/>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7626870" cy="507243"/>
          </a:xfrm>
        </p:spPr>
        <p:txBody>
          <a:bodyPr>
            <a:normAutofit fontScale="90000"/>
          </a:bodyPr>
          <a:lstStyle/>
          <a:p>
            <a:r>
              <a:rPr lang="en-CA" sz="2200" dirty="0">
                <a:latin typeface="Arial"/>
                <a:ea typeface="Calibri" panose="020F0502020204030204" pitchFamily="34" charset="0"/>
                <a:cs typeface="Times New Roman"/>
              </a:rPr>
              <a:t>PII detection </a:t>
            </a:r>
            <a:r>
              <a:rPr lang="en-CA" sz="2200" b="1" dirty="0">
                <a:effectLst/>
                <a:latin typeface="Arial"/>
                <a:ea typeface="Calibri" panose="020F0502020204030204" pitchFamily="34" charset="0"/>
                <a:cs typeface="Times New Roman"/>
              </a:rPr>
              <a:t>using Presidio analyzer-</a:t>
            </a:r>
            <a:r>
              <a:rPr lang="en-CA" sz="2200" b="1" dirty="0" err="1">
                <a:effectLst/>
                <a:latin typeface="Arial"/>
                <a:ea typeface="Calibri" panose="020F0502020204030204" pitchFamily="34" charset="0"/>
                <a:cs typeface="Times New Roman"/>
              </a:rPr>
              <a:t>AnalyzerEngine</a:t>
            </a:r>
            <a:br>
              <a:rPr lang="en-CA" sz="2200" b="1" dirty="0">
                <a:effectLst/>
                <a:latin typeface="Arial"/>
                <a:ea typeface="Calibri" panose="020F0502020204030204" pitchFamily="34" charset="0"/>
                <a:cs typeface="Times New Roman" panose="02020603050405020304" pitchFamily="18" charset="0"/>
              </a:rPr>
            </a:b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256232" y="512763"/>
            <a:ext cx="3395767" cy="519861"/>
          </a:xfrm>
        </p:spPr>
        <p:txBody>
          <a:bodyPr/>
          <a:lstStyle/>
          <a:p>
            <a:r>
              <a:rPr lang="en-US"/>
              <a:t>Function execution</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15</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API: Presidio analyzer</a:t>
            </a:r>
          </a:p>
          <a:p>
            <a:pPr marL="0" indent="0">
              <a:buNone/>
            </a:pPr>
            <a:r>
              <a:rPr lang="en-CA" sz="1800" dirty="0">
                <a:solidFill>
                  <a:srgbClr val="2A283C"/>
                </a:solidFill>
                <a:latin typeface="+mj-lt"/>
                <a:cs typeface="Times New Roman"/>
              </a:rPr>
              <a:t>Sample data and execution time: </a:t>
            </a:r>
            <a:endParaRPr lang="en-CA" sz="1800" dirty="0">
              <a:solidFill>
                <a:srgbClr val="2A283C"/>
              </a:solidFill>
              <a:latin typeface="+mj-lt"/>
              <a:cs typeface="Times New Roman" panose="02020603050405020304" pitchFamily="18" charset="0"/>
            </a:endParaRPr>
          </a:p>
          <a:p>
            <a:r>
              <a:rPr lang="en-US" sz="1800" b="0" dirty="0">
                <a:solidFill>
                  <a:srgbClr val="2A283C"/>
                </a:solidFill>
                <a:latin typeface="+mj-lt"/>
                <a:cs typeface="Times New Roman"/>
              </a:rPr>
              <a:t>PII analysis for </a:t>
            </a:r>
            <a:r>
              <a:rPr lang="en-US" sz="1800" b="0" u="sng" dirty="0" err="1">
                <a:solidFill>
                  <a:srgbClr val="2A283C"/>
                </a:solidFill>
                <a:latin typeface="+mj-lt"/>
                <a:cs typeface="Times New Roman"/>
              </a:rPr>
              <a:t>ebidm-dsai</a:t>
            </a:r>
            <a:r>
              <a:rPr lang="en-US" sz="1800" b="0" u="sng" dirty="0">
                <a:solidFill>
                  <a:srgbClr val="2A283C"/>
                </a:solidFill>
                <a:latin typeface="+mj-lt"/>
                <a:cs typeface="Times New Roman"/>
              </a:rPr>
              <a:t> meeting notes 2022-01-21.docx</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0.18 seconds</a:t>
            </a:r>
          </a:p>
          <a:p>
            <a:r>
              <a:rPr lang="en-US" sz="1800" b="0" dirty="0">
                <a:solidFill>
                  <a:srgbClr val="2A283C"/>
                </a:solidFill>
                <a:latin typeface="+mj-lt"/>
                <a:cs typeface="Times New Roman"/>
              </a:rPr>
              <a:t>PII analysis for </a:t>
            </a:r>
            <a:r>
              <a:rPr lang="en-US" sz="1800" b="0" u="sng" dirty="0">
                <a:solidFill>
                  <a:srgbClr val="2A283C"/>
                </a:solidFill>
                <a:latin typeface="+mj-lt"/>
                <a:cs typeface="Times New Roman"/>
              </a:rPr>
              <a:t>2021-08-23 Doris Paquin (Spectrum) meeting notes.docx</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0.11 seconds</a:t>
            </a:r>
          </a:p>
          <a:p>
            <a:r>
              <a:rPr lang="en-US" sz="1800" b="0" dirty="0">
                <a:solidFill>
                  <a:srgbClr val="2A283C"/>
                </a:solidFill>
                <a:latin typeface="+mj-lt"/>
                <a:cs typeface="Times New Roman"/>
              </a:rPr>
              <a:t>PII analysis for </a:t>
            </a:r>
            <a:r>
              <a:rPr lang="en-US" sz="1800" b="0" u="sng" dirty="0">
                <a:solidFill>
                  <a:srgbClr val="2A283C"/>
                </a:solidFill>
                <a:latin typeface="+mj-lt"/>
                <a:cs typeface="Times New Roman"/>
              </a:rPr>
              <a:t>2020-11-16 GSA USAB meeting notes.docx</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0.18 seconds</a:t>
            </a:r>
          </a:p>
          <a:p>
            <a:r>
              <a:rPr lang="en-US" sz="1800" b="0" dirty="0">
                <a:solidFill>
                  <a:srgbClr val="2A283C"/>
                </a:solidFill>
                <a:latin typeface="+mj-lt"/>
                <a:cs typeface="Times New Roman"/>
              </a:rPr>
              <a:t>PII analysis for </a:t>
            </a:r>
            <a:r>
              <a:rPr lang="en-US" sz="1800" b="0" u="sng" dirty="0">
                <a:solidFill>
                  <a:srgbClr val="2A283C"/>
                </a:solidFill>
                <a:latin typeface="+mj-lt"/>
                <a:cs typeface="Times New Roman"/>
              </a:rPr>
              <a:t>2022-06-15 Onyx demo from Curtis ONeil.txt</a:t>
            </a:r>
            <a:r>
              <a:rPr lang="en-US" sz="1800" b="0" dirty="0">
                <a:solidFill>
                  <a:srgbClr val="2A283C"/>
                </a:solidFill>
                <a:latin typeface="+mj-lt"/>
                <a:cs typeface="Times New Roman"/>
              </a:rPr>
              <a:t> completed in </a:t>
            </a:r>
            <a:r>
              <a:rPr lang="en-US" sz="1800" b="0" dirty="0">
                <a:solidFill>
                  <a:srgbClr val="2A283C"/>
                </a:solidFill>
                <a:highlight>
                  <a:srgbClr val="FFFF00"/>
                </a:highlight>
                <a:latin typeface="+mj-lt"/>
                <a:cs typeface="Times New Roman"/>
              </a:rPr>
              <a:t>0.06 seconds</a:t>
            </a:r>
          </a:p>
        </p:txBody>
      </p:sp>
    </p:spTree>
    <p:extLst>
      <p:ext uri="{BB962C8B-B14F-4D97-AF65-F5344CB8AC3E}">
        <p14:creationId xmlns:p14="http://schemas.microsoft.com/office/powerpoint/2010/main" val="3471695487"/>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7520338" cy="507243"/>
          </a:xfrm>
        </p:spPr>
        <p:txBody>
          <a:bodyPr>
            <a:normAutofit fontScale="90000"/>
          </a:bodyPr>
          <a:lstStyle/>
          <a:p>
            <a:r>
              <a:rPr lang="en-US" sz="2200" dirty="0">
                <a:latin typeface="Arial"/>
                <a:cs typeface="Times New Roman"/>
              </a:rPr>
              <a:t>PII detection using Presidio analyzer-</a:t>
            </a:r>
            <a:r>
              <a:rPr lang="en-US" sz="2200" dirty="0" err="1">
                <a:latin typeface="Arial"/>
                <a:cs typeface="Times New Roman"/>
              </a:rPr>
              <a:t>AnalyzerEngine</a:t>
            </a:r>
            <a:br>
              <a:rPr lang="en-US" sz="2200" dirty="0">
                <a:latin typeface="Arial"/>
                <a:cs typeface="Times New Roman"/>
              </a:rPr>
            </a:br>
            <a:br>
              <a:rPr lang="en-US" sz="2200" dirty="0">
                <a:latin typeface="Arial"/>
                <a:cs typeface="Times New Roman"/>
              </a:rPr>
            </a:br>
            <a:endParaRPr lang="en-CA">
              <a:cs typeface="Arial"/>
            </a:endParaRPr>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CA"/>
              <a:t>PII detection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16</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52978"/>
            <a:ext cx="3569775"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PII detection flowchart:</a:t>
            </a:r>
          </a:p>
        </p:txBody>
      </p:sp>
      <p:sp>
        <p:nvSpPr>
          <p:cNvPr id="13" name="TextBox 12">
            <a:extLst>
              <a:ext uri="{FF2B5EF4-FFF2-40B4-BE49-F238E27FC236}">
                <a16:creationId xmlns:a16="http://schemas.microsoft.com/office/drawing/2014/main" id="{1687738B-7837-4B17-AB99-621D8CE7E29D}"/>
              </a:ext>
            </a:extLst>
          </p:cNvPr>
          <p:cNvSpPr txBox="1"/>
          <p:nvPr/>
        </p:nvSpPr>
        <p:spPr>
          <a:xfrm>
            <a:off x="5306182" y="6225212"/>
            <a:ext cx="1366571" cy="341632"/>
          </a:xfrm>
          <a:prstGeom prst="rect">
            <a:avLst/>
          </a:prstGeom>
          <a:noFill/>
        </p:spPr>
        <p:txBody>
          <a:bodyPr wrap="square">
            <a:spAutoFit/>
          </a:bodyPr>
          <a:lstStyle/>
          <a:p>
            <a:pPr>
              <a:lnSpc>
                <a:spcPct val="90000"/>
              </a:lnSpc>
              <a:spcBef>
                <a:spcPts val="1000"/>
              </a:spcBef>
              <a:spcAft>
                <a:spcPts val="1200"/>
              </a:spcAft>
            </a:pPr>
            <a:r>
              <a:rPr lang="en-CA" i="1">
                <a:solidFill>
                  <a:srgbClr val="515068"/>
                </a:solidFill>
                <a:latin typeface="+mj-lt"/>
                <a:cs typeface="Times New Roman" panose="02020603050405020304" pitchFamily="18" charset="0"/>
              </a:rPr>
              <a:t>Flowchart.4</a:t>
            </a:r>
          </a:p>
        </p:txBody>
      </p:sp>
      <p:pic>
        <p:nvPicPr>
          <p:cNvPr id="5" name="Picture 4">
            <a:extLst>
              <a:ext uri="{FF2B5EF4-FFF2-40B4-BE49-F238E27FC236}">
                <a16:creationId xmlns:a16="http://schemas.microsoft.com/office/drawing/2014/main" id="{BC100127-A49B-4105-8101-886E4836847C}"/>
              </a:ext>
            </a:extLst>
          </p:cNvPr>
          <p:cNvPicPr>
            <a:picLocks noChangeAspect="1"/>
          </p:cNvPicPr>
          <p:nvPr/>
        </p:nvPicPr>
        <p:blipFill>
          <a:blip r:embed="rId2"/>
          <a:stretch>
            <a:fillRect/>
          </a:stretch>
        </p:blipFill>
        <p:spPr>
          <a:xfrm>
            <a:off x="3968318" y="1165662"/>
            <a:ext cx="4571803" cy="4926512"/>
          </a:xfrm>
          <a:prstGeom prst="rect">
            <a:avLst/>
          </a:prstGeom>
        </p:spPr>
      </p:pic>
    </p:spTree>
    <p:extLst>
      <p:ext uri="{BB962C8B-B14F-4D97-AF65-F5344CB8AC3E}">
        <p14:creationId xmlns:p14="http://schemas.microsoft.com/office/powerpoint/2010/main" val="276288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17</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US" sz="2000" dirty="0">
                <a:solidFill>
                  <a:schemeClr val="accent5"/>
                </a:solidFill>
                <a:latin typeface="+mj-lt"/>
                <a:cs typeface="Arial"/>
              </a:rPr>
              <a:t>P</a:t>
            </a:r>
            <a:r>
              <a:rPr lang="en-CA" sz="2000" dirty="0" err="1">
                <a:solidFill>
                  <a:schemeClr val="accent5"/>
                </a:solidFill>
                <a:latin typeface="+mj-lt"/>
                <a:cs typeface="Arial"/>
              </a:rPr>
              <a:t>residio</a:t>
            </a:r>
            <a:r>
              <a:rPr lang="en-CA" sz="2000" dirty="0">
                <a:solidFill>
                  <a:schemeClr val="accent5"/>
                </a:solidFill>
                <a:latin typeface="+mj-lt"/>
                <a:cs typeface="Arial"/>
              </a:rPr>
              <a:t> analyzer output:  </a:t>
            </a:r>
            <a:endParaRPr lang="en-CA">
              <a:solidFill>
                <a:schemeClr val="accent5"/>
              </a:solidFill>
            </a:endParaRPr>
          </a:p>
        </p:txBody>
      </p:sp>
      <p:sp>
        <p:nvSpPr>
          <p:cNvPr id="3" name="Title 2">
            <a:extLst>
              <a:ext uri="{FF2B5EF4-FFF2-40B4-BE49-F238E27FC236}">
                <a16:creationId xmlns:a16="http://schemas.microsoft.com/office/drawing/2014/main" id="{7EF44892-68F4-49F8-A79A-EF202406BFA0}"/>
              </a:ext>
            </a:extLst>
          </p:cNvPr>
          <p:cNvSpPr>
            <a:spLocks noGrp="1"/>
          </p:cNvSpPr>
          <p:nvPr>
            <p:ph type="title"/>
          </p:nvPr>
        </p:nvSpPr>
        <p:spPr>
          <a:xfrm>
            <a:off x="546151" y="513188"/>
            <a:ext cx="7030052" cy="519435"/>
          </a:xfrm>
        </p:spPr>
        <p:txBody>
          <a:bodyPr>
            <a:normAutofit fontScale="90000"/>
          </a:bodyPr>
          <a:lstStyle/>
          <a:p>
            <a:r>
              <a:rPr lang="en-CA" sz="2200" dirty="0">
                <a:latin typeface="Arial"/>
                <a:ea typeface="Calibri" panose="020F0502020204030204" pitchFamily="34" charset="0"/>
                <a:cs typeface="Times New Roman"/>
              </a:rPr>
              <a:t>PII detection using Presidio analyzer-</a:t>
            </a:r>
            <a:r>
              <a:rPr lang="en-CA" sz="2200" dirty="0" err="1">
                <a:latin typeface="Arial"/>
                <a:ea typeface="Calibri" panose="020F0502020204030204" pitchFamily="34" charset="0"/>
                <a:cs typeface="Times New Roman"/>
              </a:rPr>
              <a:t>AnalyzerEngine</a:t>
            </a:r>
            <a:br>
              <a:rPr lang="en-CA" sz="2000" dirty="0">
                <a:latin typeface="Arial"/>
                <a:ea typeface="Calibri" panose="020F0502020204030204" pitchFamily="34" charset="0"/>
                <a:cs typeface="Times New Roman" panose="02020603050405020304" pitchFamily="18" charset="0"/>
              </a:rPr>
            </a:br>
            <a:r>
              <a:rPr lang="en-CA" sz="2200" dirty="0">
                <a:cs typeface="Times New Roman"/>
              </a:rPr>
              <a:t> </a:t>
            </a:r>
            <a:endParaRPr lang="en-CA"/>
          </a:p>
        </p:txBody>
      </p:sp>
      <p:pic>
        <p:nvPicPr>
          <p:cNvPr id="8" name="Picture 7">
            <a:extLst>
              <a:ext uri="{FF2B5EF4-FFF2-40B4-BE49-F238E27FC236}">
                <a16:creationId xmlns:a16="http://schemas.microsoft.com/office/drawing/2014/main" id="{9CC5ADDD-19E4-4D2A-A725-6B227F1C3283}"/>
              </a:ext>
            </a:extLst>
          </p:cNvPr>
          <p:cNvPicPr>
            <a:picLocks noChangeAspect="1"/>
          </p:cNvPicPr>
          <p:nvPr/>
        </p:nvPicPr>
        <p:blipFill>
          <a:blip r:embed="rId2"/>
          <a:stretch>
            <a:fillRect/>
          </a:stretch>
        </p:blipFill>
        <p:spPr>
          <a:xfrm>
            <a:off x="1792521" y="1948020"/>
            <a:ext cx="8609338" cy="3972262"/>
          </a:xfrm>
          <a:prstGeom prst="rect">
            <a:avLst/>
          </a:prstGeom>
        </p:spPr>
      </p:pic>
    </p:spTree>
    <p:extLst>
      <p:ext uri="{BB962C8B-B14F-4D97-AF65-F5344CB8AC3E}">
        <p14:creationId xmlns:p14="http://schemas.microsoft.com/office/powerpoint/2010/main" val="2937060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18</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615975" y="1253332"/>
            <a:ext cx="11093656" cy="4351338"/>
          </a:xfrm>
        </p:spPr>
        <p:txBody>
          <a:bodyPr/>
          <a:lstStyle/>
          <a:p>
            <a:pPr marL="0" indent="0">
              <a:buNone/>
            </a:pPr>
            <a:r>
              <a:rPr lang="en-US" sz="2000">
                <a:solidFill>
                  <a:schemeClr val="accent5"/>
                </a:solidFill>
                <a:latin typeface="+mj-lt"/>
                <a:cs typeface="Arial" panose="020B0604020202020204" pitchFamily="34" charset="0"/>
              </a:rPr>
              <a:t>P</a:t>
            </a:r>
            <a:r>
              <a:rPr lang="en-CA" sz="2000">
                <a:solidFill>
                  <a:schemeClr val="accent5"/>
                </a:solidFill>
                <a:latin typeface="+mj-lt"/>
                <a:cs typeface="Arial" panose="020B0604020202020204" pitchFamily="34" charset="0"/>
              </a:rPr>
              <a:t>II </a:t>
            </a:r>
            <a:r>
              <a:rPr lang="en-CA" sz="2000" err="1">
                <a:solidFill>
                  <a:schemeClr val="accent5"/>
                </a:solidFill>
                <a:latin typeface="+mj-lt"/>
                <a:cs typeface="Arial" panose="020B0604020202020204" pitchFamily="34" charset="0"/>
              </a:rPr>
              <a:t>DataFrame</a:t>
            </a:r>
            <a:r>
              <a:rPr lang="en-CA" sz="2000">
                <a:solidFill>
                  <a:schemeClr val="accent5"/>
                </a:solidFill>
                <a:latin typeface="+mj-lt"/>
                <a:cs typeface="Arial" panose="020B0604020202020204" pitchFamily="34" charset="0"/>
              </a:rPr>
              <a:t>:  </a:t>
            </a:r>
            <a:endParaRPr lang="en-CA" sz="2000"/>
          </a:p>
        </p:txBody>
      </p:sp>
      <p:sp>
        <p:nvSpPr>
          <p:cNvPr id="3" name="Title 2">
            <a:extLst>
              <a:ext uri="{FF2B5EF4-FFF2-40B4-BE49-F238E27FC236}">
                <a16:creationId xmlns:a16="http://schemas.microsoft.com/office/drawing/2014/main" id="{7EF44892-68F4-49F8-A79A-EF202406BFA0}"/>
              </a:ext>
            </a:extLst>
          </p:cNvPr>
          <p:cNvSpPr>
            <a:spLocks noGrp="1"/>
          </p:cNvSpPr>
          <p:nvPr>
            <p:ph type="title"/>
          </p:nvPr>
        </p:nvSpPr>
        <p:spPr>
          <a:xfrm>
            <a:off x="546053" y="494655"/>
            <a:ext cx="6913146" cy="519533"/>
          </a:xfrm>
        </p:spPr>
        <p:txBody>
          <a:bodyPr>
            <a:normAutofit fontScale="90000"/>
          </a:bodyPr>
          <a:lstStyle/>
          <a:p>
            <a:r>
              <a:rPr lang="en-CA" sz="2200" dirty="0">
                <a:latin typeface="Arial"/>
                <a:ea typeface="Calibri" panose="020F0502020204030204" pitchFamily="34" charset="0"/>
                <a:cs typeface="Times New Roman"/>
              </a:rPr>
              <a:t>PII detection using Presidio analyzer-</a:t>
            </a:r>
            <a:r>
              <a:rPr lang="en-CA" sz="2200" dirty="0" err="1">
                <a:latin typeface="Arial"/>
                <a:ea typeface="Calibri" panose="020F0502020204030204" pitchFamily="34" charset="0"/>
                <a:cs typeface="Times New Roman"/>
              </a:rPr>
              <a:t>AnalyzerEngine</a:t>
            </a:r>
            <a:br>
              <a:rPr lang="en-CA" sz="2000" dirty="0">
                <a:latin typeface="Arial"/>
                <a:ea typeface="Calibri" panose="020F0502020204030204" pitchFamily="34" charset="0"/>
                <a:cs typeface="Times New Roman" panose="02020603050405020304" pitchFamily="18" charset="0"/>
              </a:rPr>
            </a:br>
            <a:br>
              <a:rPr lang="en-CA" sz="1600" dirty="0">
                <a:latin typeface="Arial"/>
                <a:ea typeface="Calibri" panose="020F0502020204030204" pitchFamily="34" charset="0"/>
                <a:cs typeface="Times New Roman" panose="02020603050405020304" pitchFamily="18" charset="0"/>
              </a:rPr>
            </a:br>
            <a:br>
              <a:rPr lang="en-CA" dirty="0"/>
            </a:br>
            <a:endParaRPr lang="en-CA"/>
          </a:p>
        </p:txBody>
      </p:sp>
      <p:pic>
        <p:nvPicPr>
          <p:cNvPr id="4" name="Picture 3">
            <a:extLst>
              <a:ext uri="{FF2B5EF4-FFF2-40B4-BE49-F238E27FC236}">
                <a16:creationId xmlns:a16="http://schemas.microsoft.com/office/drawing/2014/main" id="{65404EF4-B2BA-4349-B150-B39FF3DA08B5}"/>
              </a:ext>
            </a:extLst>
          </p:cNvPr>
          <p:cNvPicPr>
            <a:picLocks noChangeAspect="1"/>
          </p:cNvPicPr>
          <p:nvPr/>
        </p:nvPicPr>
        <p:blipFill>
          <a:blip r:embed="rId3"/>
          <a:stretch>
            <a:fillRect/>
          </a:stretch>
        </p:blipFill>
        <p:spPr>
          <a:xfrm>
            <a:off x="2794722" y="1620980"/>
            <a:ext cx="6539514" cy="2252018"/>
          </a:xfrm>
          <a:prstGeom prst="rect">
            <a:avLst/>
          </a:prstGeom>
        </p:spPr>
      </p:pic>
      <p:pic>
        <p:nvPicPr>
          <p:cNvPr id="9" name="Picture 8">
            <a:extLst>
              <a:ext uri="{FF2B5EF4-FFF2-40B4-BE49-F238E27FC236}">
                <a16:creationId xmlns:a16="http://schemas.microsoft.com/office/drawing/2014/main" id="{494A4C52-6DA9-4B36-88CE-AA745400F6C5}"/>
              </a:ext>
            </a:extLst>
          </p:cNvPr>
          <p:cNvPicPr>
            <a:picLocks noChangeAspect="1"/>
          </p:cNvPicPr>
          <p:nvPr/>
        </p:nvPicPr>
        <p:blipFill>
          <a:blip r:embed="rId4"/>
          <a:stretch>
            <a:fillRect/>
          </a:stretch>
        </p:blipFill>
        <p:spPr>
          <a:xfrm>
            <a:off x="2794723" y="3872998"/>
            <a:ext cx="6539514" cy="2001540"/>
          </a:xfrm>
          <a:prstGeom prst="rect">
            <a:avLst/>
          </a:prstGeom>
        </p:spPr>
      </p:pic>
    </p:spTree>
    <p:extLst>
      <p:ext uri="{BB962C8B-B14F-4D97-AF65-F5344CB8AC3E}">
        <p14:creationId xmlns:p14="http://schemas.microsoft.com/office/powerpoint/2010/main" val="1162762174"/>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78EB-1290-4623-B240-0B95ACD7F5BC}"/>
              </a:ext>
            </a:extLst>
          </p:cNvPr>
          <p:cNvSpPr>
            <a:spLocks noGrp="1"/>
          </p:cNvSpPr>
          <p:nvPr>
            <p:ph type="ctrTitle"/>
          </p:nvPr>
        </p:nvSpPr>
        <p:spPr>
          <a:xfrm>
            <a:off x="556856" y="2119621"/>
            <a:ext cx="5539144" cy="1452837"/>
          </a:xfrm>
        </p:spPr>
        <p:txBody>
          <a:bodyPr>
            <a:normAutofit/>
          </a:bodyPr>
          <a:lstStyle/>
          <a:p>
            <a:r>
              <a:rPr lang="en-US" sz="4000"/>
              <a:t>Thank you</a:t>
            </a:r>
            <a:endParaRPr lang="en-CA" sz="4000"/>
          </a:p>
        </p:txBody>
      </p:sp>
    </p:spTree>
    <p:extLst>
      <p:ext uri="{BB962C8B-B14F-4D97-AF65-F5344CB8AC3E}">
        <p14:creationId xmlns:p14="http://schemas.microsoft.com/office/powerpoint/2010/main" val="2303596287"/>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6641447" cy="507243"/>
          </a:xfrm>
        </p:spPr>
        <p:txBody>
          <a:bodyPr>
            <a:normAutofit fontScale="90000"/>
          </a:bodyPr>
          <a:lstStyle/>
          <a:p>
            <a:r>
              <a:rPr lang="en-CA" sz="2200" b="1">
                <a:effectLst/>
                <a:latin typeface="Arial"/>
                <a:ea typeface="Calibri"/>
                <a:cs typeface="Times New Roman"/>
              </a:rPr>
              <a:t>NLP Toolkit</a:t>
            </a:r>
            <a:br>
              <a:rPr lang="en-CA" sz="1800">
                <a:effectLst/>
                <a:latin typeface="Arial"/>
                <a:ea typeface="Calibri" panose="020F0502020204030204" pitchFamily="34" charset="0"/>
                <a:cs typeface="Times New Roman" panose="02020603050405020304" pitchFamily="18" charset="0"/>
              </a:rPr>
            </a:br>
            <a:endParaRPr lang="en-CA">
              <a:cs typeface="Arial"/>
            </a:endParaRP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dirty="0" smtClean="0"/>
              <a:pPr/>
              <a:t>2</a:t>
            </a:fld>
            <a:endParaRPr lang="en-CA">
              <a:cs typeface="Arial"/>
            </a:endParaRPr>
          </a:p>
        </p:txBody>
      </p:sp>
      <p:sp>
        <p:nvSpPr>
          <p:cNvPr id="9" name="Title 1">
            <a:extLst>
              <a:ext uri="{FF2B5EF4-FFF2-40B4-BE49-F238E27FC236}">
                <a16:creationId xmlns:a16="http://schemas.microsoft.com/office/drawing/2014/main" id="{E0D6EB78-2F91-48D1-B1C4-D30AAF9774F4}"/>
              </a:ext>
            </a:extLst>
          </p:cNvPr>
          <p:cNvSpPr txBox="1">
            <a:spLocks/>
          </p:cNvSpPr>
          <p:nvPr/>
        </p:nvSpPr>
        <p:spPr>
          <a:xfrm>
            <a:off x="548583" y="1181624"/>
            <a:ext cx="11093451" cy="648224"/>
          </a:xfrm>
          <a:prstGeom prst="rect">
            <a:avLst/>
          </a:prstGeom>
        </p:spPr>
        <p:txBody>
          <a:bodyPr vert="horz" lIns="0" tIns="0" rIns="0" bIns="0" rtlCol="0" anchor="t">
            <a:normAutofit/>
          </a:bodyPr>
          <a:lstStyle>
            <a:lvl1pPr algn="l" defTabSz="914400" rtl="0" eaLnBrk="1" latinLnBrk="0" hangingPunct="1">
              <a:lnSpc>
                <a:spcPct val="120000"/>
              </a:lnSpc>
              <a:spcBef>
                <a:spcPct val="0"/>
              </a:spcBef>
              <a:buNone/>
              <a:defRPr sz="2000" b="1" kern="1200">
                <a:solidFill>
                  <a:schemeClr val="tx1"/>
                </a:solidFill>
                <a:latin typeface="+mj-lt"/>
                <a:ea typeface="+mj-ea"/>
                <a:cs typeface="+mj-cs"/>
              </a:defRPr>
            </a:lvl1pPr>
          </a:lstStyle>
          <a:p>
            <a:r>
              <a:rPr lang="en-US" sz="2400" dirty="0"/>
              <a:t>Agenda:</a:t>
            </a:r>
            <a:endParaRPr lang="en-CA" sz="2400" dirty="0">
              <a:cs typeface="Arial"/>
            </a:endParaRPr>
          </a:p>
        </p:txBody>
      </p:sp>
      <p:sp>
        <p:nvSpPr>
          <p:cNvPr id="11" name="TextBox 10">
            <a:extLst>
              <a:ext uri="{FF2B5EF4-FFF2-40B4-BE49-F238E27FC236}">
                <a16:creationId xmlns:a16="http://schemas.microsoft.com/office/drawing/2014/main" id="{61DDDDD8-C120-48E3-B89D-1CCD3306A8FE}"/>
              </a:ext>
            </a:extLst>
          </p:cNvPr>
          <p:cNvSpPr txBox="1"/>
          <p:nvPr/>
        </p:nvSpPr>
        <p:spPr>
          <a:xfrm>
            <a:off x="856219" y="1739769"/>
            <a:ext cx="6098958" cy="1323439"/>
          </a:xfrm>
          <a:prstGeom prst="rect">
            <a:avLst/>
          </a:prstGeom>
          <a:noFill/>
        </p:spPr>
        <p:txBody>
          <a:bodyPr wrap="square" lIns="91440" tIns="45720" rIns="91440" bIns="45720" anchor="t">
            <a:spAutoFit/>
          </a:bodyPr>
          <a:lstStyle/>
          <a:p>
            <a:pPr marL="514350" indent="-514350">
              <a:buAutoNum type="arabicPeriod"/>
            </a:pPr>
            <a:r>
              <a:rPr lang="en-US" sz="2000" dirty="0">
                <a:solidFill>
                  <a:schemeClr val="accent2"/>
                </a:solidFill>
              </a:rPr>
              <a:t>ETL function</a:t>
            </a:r>
            <a:endParaRPr lang="en-US" sz="2000">
              <a:solidFill>
                <a:schemeClr val="accent2"/>
              </a:solidFill>
              <a:cs typeface="Arial"/>
            </a:endParaRPr>
          </a:p>
          <a:p>
            <a:pPr marL="514350" indent="-514350">
              <a:buAutoNum type="arabicPeriod"/>
            </a:pPr>
            <a:r>
              <a:rPr lang="en-CA" sz="2000" dirty="0">
                <a:solidFill>
                  <a:schemeClr val="accent2"/>
                </a:solidFill>
              </a:rPr>
              <a:t>Sentiment analysis </a:t>
            </a:r>
            <a:endParaRPr lang="en-CA" sz="2000">
              <a:solidFill>
                <a:schemeClr val="accent2"/>
              </a:solidFill>
              <a:cs typeface="Arial"/>
            </a:endParaRPr>
          </a:p>
          <a:p>
            <a:pPr marL="514350" indent="-514350">
              <a:buAutoNum type="arabicPeriod"/>
            </a:pPr>
            <a:r>
              <a:rPr lang="en-CA" sz="2000" dirty="0">
                <a:solidFill>
                  <a:schemeClr val="accent2"/>
                </a:solidFill>
              </a:rPr>
              <a:t>Document summarization </a:t>
            </a:r>
            <a:endParaRPr lang="en-CA" sz="2000">
              <a:solidFill>
                <a:schemeClr val="accent2"/>
              </a:solidFill>
              <a:cs typeface="Arial"/>
            </a:endParaRPr>
          </a:p>
          <a:p>
            <a:pPr marL="514350" indent="-514350">
              <a:buAutoNum type="arabicPeriod"/>
            </a:pPr>
            <a:r>
              <a:rPr lang="en-CA" sz="2000" dirty="0">
                <a:solidFill>
                  <a:schemeClr val="accent2"/>
                </a:solidFill>
              </a:rPr>
              <a:t>PII detection </a:t>
            </a:r>
            <a:endParaRPr lang="en-CA" sz="2000" dirty="0">
              <a:solidFill>
                <a:schemeClr val="accent2"/>
              </a:solidFill>
              <a:cs typeface="Arial"/>
            </a:endParaRPr>
          </a:p>
        </p:txBody>
      </p:sp>
      <p:sp>
        <p:nvSpPr>
          <p:cNvPr id="12" name="Text Placeholder 5">
            <a:extLst>
              <a:ext uri="{FF2B5EF4-FFF2-40B4-BE49-F238E27FC236}">
                <a16:creationId xmlns:a16="http://schemas.microsoft.com/office/drawing/2014/main" id="{2B57A6BE-C5D0-4525-A66C-0705A496A180}"/>
              </a:ext>
            </a:extLst>
          </p:cNvPr>
          <p:cNvSpPr>
            <a:spLocks noGrp="1"/>
          </p:cNvSpPr>
          <p:nvPr>
            <p:ph type="body" sz="quarter" idx="13"/>
          </p:nvPr>
        </p:nvSpPr>
        <p:spPr>
          <a:xfrm>
            <a:off x="7368466" y="512763"/>
            <a:ext cx="4283534" cy="519861"/>
          </a:xfrm>
        </p:spPr>
        <p:txBody>
          <a:bodyPr lIns="91440" tIns="45720" rIns="91440" bIns="45720" anchor="t">
            <a:normAutofit/>
          </a:bodyPr>
          <a:lstStyle/>
          <a:p>
            <a:r>
              <a:rPr lang="en-US"/>
              <a:t>Functions</a:t>
            </a:r>
            <a:endParaRPr lang="en-CA">
              <a:cs typeface="Arial"/>
            </a:endParaRPr>
          </a:p>
        </p:txBody>
      </p:sp>
      <p:sp>
        <p:nvSpPr>
          <p:cNvPr id="14" name="TextBox 13">
            <a:extLst>
              <a:ext uri="{FF2B5EF4-FFF2-40B4-BE49-F238E27FC236}">
                <a16:creationId xmlns:a16="http://schemas.microsoft.com/office/drawing/2014/main" id="{79F19182-892B-4026-A0AC-BA143ADC03A9}"/>
              </a:ext>
            </a:extLst>
          </p:cNvPr>
          <p:cNvSpPr txBox="1"/>
          <p:nvPr/>
        </p:nvSpPr>
        <p:spPr>
          <a:xfrm>
            <a:off x="782477" y="3866223"/>
            <a:ext cx="7887199" cy="1631216"/>
          </a:xfrm>
          <a:prstGeom prst="rect">
            <a:avLst/>
          </a:prstGeom>
          <a:noFill/>
        </p:spPr>
        <p:txBody>
          <a:bodyPr wrap="square" lIns="91440" tIns="45720" rIns="91440" bIns="45720" anchor="t">
            <a:spAutoFit/>
          </a:bodyPr>
          <a:lstStyle/>
          <a:p>
            <a:r>
              <a:rPr lang="en-US" sz="2000" dirty="0"/>
              <a:t>Databricks:</a:t>
            </a:r>
          </a:p>
          <a:p>
            <a:r>
              <a:rPr lang="en-US" sz="2000">
                <a:hlinkClick r:id="rId3"/>
              </a:rPr>
              <a:t>All_functions_import_test - Databricks (azuredatabricks.net)</a:t>
            </a:r>
            <a:endParaRPr lang="en-CA" sz="2400">
              <a:cs typeface="Arial"/>
            </a:endParaRPr>
          </a:p>
          <a:p>
            <a:endParaRPr lang="en-US" sz="2000">
              <a:cs typeface="Arial"/>
            </a:endParaRPr>
          </a:p>
          <a:p>
            <a:r>
              <a:rPr lang="en-US" sz="2000" dirty="0">
                <a:ea typeface="+mn-lt"/>
                <a:cs typeface="+mn-lt"/>
              </a:rPr>
              <a:t>GitHub repo:</a:t>
            </a:r>
          </a:p>
          <a:p>
            <a:r>
              <a:rPr lang="en-US" sz="2000">
                <a:ea typeface="+mn-lt"/>
                <a:cs typeface="+mn-lt"/>
                <a:hlinkClick r:id="rId4"/>
              </a:rPr>
              <a:t>ssc-dsai/nlp-exploration-notebooks (github.com)</a:t>
            </a:r>
            <a:endParaRPr lang="en-US"/>
          </a:p>
        </p:txBody>
      </p:sp>
      <p:sp>
        <p:nvSpPr>
          <p:cNvPr id="16" name="TextBox 15">
            <a:extLst>
              <a:ext uri="{FF2B5EF4-FFF2-40B4-BE49-F238E27FC236}">
                <a16:creationId xmlns:a16="http://schemas.microsoft.com/office/drawing/2014/main" id="{EA103196-3C08-4F62-A826-1148CF58C531}"/>
              </a:ext>
            </a:extLst>
          </p:cNvPr>
          <p:cNvSpPr txBox="1"/>
          <p:nvPr/>
        </p:nvSpPr>
        <p:spPr>
          <a:xfrm>
            <a:off x="548583" y="3161334"/>
            <a:ext cx="6098958" cy="461665"/>
          </a:xfrm>
          <a:prstGeom prst="rect">
            <a:avLst/>
          </a:prstGeom>
          <a:noFill/>
        </p:spPr>
        <p:txBody>
          <a:bodyPr wrap="square" lIns="91440" tIns="45720" rIns="91440" bIns="45720" anchor="t">
            <a:spAutoFit/>
          </a:bodyPr>
          <a:lstStyle/>
          <a:p>
            <a:pPr marL="0" lvl="0" indent="0">
              <a:buNone/>
            </a:pPr>
            <a:r>
              <a:rPr lang="en-CA" sz="2400" b="1" dirty="0">
                <a:latin typeface="+mj-lt"/>
                <a:ea typeface="+mj-ea"/>
                <a:cs typeface="+mj-cs"/>
              </a:rPr>
              <a:t>Notebook link:</a:t>
            </a:r>
          </a:p>
        </p:txBody>
      </p:sp>
    </p:spTree>
    <p:extLst>
      <p:ext uri="{BB962C8B-B14F-4D97-AF65-F5344CB8AC3E}">
        <p14:creationId xmlns:p14="http://schemas.microsoft.com/office/powerpoint/2010/main" val="46516168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25380"/>
            <a:ext cx="6641447" cy="507243"/>
          </a:xfrm>
        </p:spPr>
        <p:txBody>
          <a:bodyPr>
            <a:normAutofit fontScale="90000"/>
          </a:bodyPr>
          <a:lstStyle/>
          <a:p>
            <a:r>
              <a:rPr lang="en-CA" sz="2200" b="1" dirty="0">
                <a:effectLst/>
                <a:latin typeface="Arial"/>
                <a:ea typeface="Calibri" panose="020F0502020204030204" pitchFamily="34" charset="0"/>
                <a:cs typeface="Times New Roman"/>
              </a:rPr>
              <a:t>ETL – Docx, pdf, html, txt.</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ETL function </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3</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191526"/>
            <a:ext cx="6801246"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ETL process flowchart:</a:t>
            </a:r>
          </a:p>
        </p:txBody>
      </p:sp>
      <p:pic>
        <p:nvPicPr>
          <p:cNvPr id="5" name="Picture 6" descr="Diagram&#10;&#10;Description automatically generated">
            <a:extLst>
              <a:ext uri="{FF2B5EF4-FFF2-40B4-BE49-F238E27FC236}">
                <a16:creationId xmlns:a16="http://schemas.microsoft.com/office/drawing/2014/main" id="{7D248524-FF02-8EFF-66AC-B77111382205}"/>
              </a:ext>
            </a:extLst>
          </p:cNvPr>
          <p:cNvPicPr>
            <a:picLocks noChangeAspect="1"/>
          </p:cNvPicPr>
          <p:nvPr/>
        </p:nvPicPr>
        <p:blipFill>
          <a:blip r:embed="rId3"/>
          <a:stretch>
            <a:fillRect/>
          </a:stretch>
        </p:blipFill>
        <p:spPr>
          <a:xfrm>
            <a:off x="6323076" y="1750486"/>
            <a:ext cx="5078359" cy="3729324"/>
          </a:xfrm>
          <a:prstGeom prst="rect">
            <a:avLst/>
          </a:prstGeom>
        </p:spPr>
      </p:pic>
      <p:sp>
        <p:nvSpPr>
          <p:cNvPr id="11" name="TextBox 10">
            <a:extLst>
              <a:ext uri="{FF2B5EF4-FFF2-40B4-BE49-F238E27FC236}">
                <a16:creationId xmlns:a16="http://schemas.microsoft.com/office/drawing/2014/main" id="{969D02C0-8227-1740-7B1B-6E7DB58ED194}"/>
              </a:ext>
            </a:extLst>
          </p:cNvPr>
          <p:cNvSpPr txBox="1"/>
          <p:nvPr/>
        </p:nvSpPr>
        <p:spPr>
          <a:xfrm>
            <a:off x="559210" y="1720644"/>
            <a:ext cx="439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1)</a:t>
            </a:r>
            <a:endParaRPr lang="en-US" dirty="0"/>
          </a:p>
        </p:txBody>
      </p:sp>
      <p:sp>
        <p:nvSpPr>
          <p:cNvPr id="15" name="TextBox 14">
            <a:extLst>
              <a:ext uri="{FF2B5EF4-FFF2-40B4-BE49-F238E27FC236}">
                <a16:creationId xmlns:a16="http://schemas.microsoft.com/office/drawing/2014/main" id="{4C8E2B6B-2DB6-CF56-F816-E7B70FD336CE}"/>
              </a:ext>
            </a:extLst>
          </p:cNvPr>
          <p:cNvSpPr txBox="1"/>
          <p:nvPr/>
        </p:nvSpPr>
        <p:spPr>
          <a:xfrm>
            <a:off x="6003823" y="1720643"/>
            <a:ext cx="4390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2)</a:t>
            </a:r>
            <a:endParaRPr lang="en-US" dirty="0"/>
          </a:p>
        </p:txBody>
      </p:sp>
      <p:pic>
        <p:nvPicPr>
          <p:cNvPr id="7" name="Picture 7" descr="Diagram&#10;&#10;Description automatically generated">
            <a:extLst>
              <a:ext uri="{FF2B5EF4-FFF2-40B4-BE49-F238E27FC236}">
                <a16:creationId xmlns:a16="http://schemas.microsoft.com/office/drawing/2014/main" id="{A779221B-A3F5-74EC-CFA2-E972ED5183CA}"/>
              </a:ext>
            </a:extLst>
          </p:cNvPr>
          <p:cNvPicPr>
            <a:picLocks noChangeAspect="1"/>
          </p:cNvPicPr>
          <p:nvPr/>
        </p:nvPicPr>
        <p:blipFill>
          <a:blip r:embed="rId4"/>
          <a:stretch>
            <a:fillRect/>
          </a:stretch>
        </p:blipFill>
        <p:spPr>
          <a:xfrm>
            <a:off x="994287" y="1714981"/>
            <a:ext cx="4463845" cy="4337521"/>
          </a:xfrm>
          <a:prstGeom prst="rect">
            <a:avLst/>
          </a:prstGeom>
        </p:spPr>
      </p:pic>
    </p:spTree>
    <p:extLst>
      <p:ext uri="{BB962C8B-B14F-4D97-AF65-F5344CB8AC3E}">
        <p14:creationId xmlns:p14="http://schemas.microsoft.com/office/powerpoint/2010/main" val="3669603825"/>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2197" y="513090"/>
            <a:ext cx="7298979"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4</a:t>
            </a:fld>
            <a:endParaRPr lang="en-CA"/>
          </a:p>
        </p:txBody>
      </p:sp>
      <p:sp>
        <p:nvSpPr>
          <p:cNvPr id="5" name="TextBox 4">
            <a:extLst>
              <a:ext uri="{FF2B5EF4-FFF2-40B4-BE49-F238E27FC236}">
                <a16:creationId xmlns:a16="http://schemas.microsoft.com/office/drawing/2014/main" id="{78A63442-5294-3638-2BA7-CFBEFFA0A310}"/>
              </a:ext>
            </a:extLst>
          </p:cNvPr>
          <p:cNvSpPr txBox="1"/>
          <p:nvPr/>
        </p:nvSpPr>
        <p:spPr>
          <a:xfrm>
            <a:off x="551836" y="1215513"/>
            <a:ext cx="1106989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solidFill>
                  <a:srgbClr val="2B44D4"/>
                </a:solidFill>
                <a:cs typeface="Segoe UI"/>
              </a:rPr>
              <a:t>Model name: </a:t>
            </a:r>
            <a:r>
              <a:rPr lang="en-CA" dirty="0">
                <a:solidFill>
                  <a:srgbClr val="0070C0"/>
                </a:solidFill>
                <a:cs typeface="Segoe UI"/>
                <a:hlinkClick r:id="rId3"/>
              </a:rPr>
              <a:t>distilbert-base-uncased-finetuned-sst-2-english · Hugging Face</a:t>
            </a:r>
            <a:r>
              <a:rPr lang="en-CA" dirty="0">
                <a:cs typeface="Segoe UI"/>
              </a:rPr>
              <a:t>​</a:t>
            </a:r>
          </a:p>
          <a:p>
            <a:endParaRPr lang="en-CA" dirty="0">
              <a:cs typeface="Segoe UI"/>
            </a:endParaRPr>
          </a:p>
          <a:p>
            <a:r>
              <a:rPr lang="en-CA" b="1" dirty="0">
                <a:cs typeface="Segoe UI"/>
              </a:rPr>
              <a:t>Sample data:  </a:t>
            </a:r>
            <a:r>
              <a:rPr lang="en-US" dirty="0">
                <a:cs typeface="Segoe UI"/>
              </a:rPr>
              <a:t>​</a:t>
            </a:r>
          </a:p>
          <a:p>
            <a:pPr marL="342900" indent="-342900" algn="just">
              <a:buAutoNum type="arabicPeriod"/>
            </a:pPr>
            <a:r>
              <a:rPr lang="en-CA" dirty="0">
                <a:cs typeface="Arial"/>
              </a:rPr>
              <a:t>The_Apollo_11_Conspiracy.docx (Size 14.5kb) ​</a:t>
            </a:r>
          </a:p>
          <a:p>
            <a:pPr marL="342900" indent="-342900" algn="just">
              <a:buAutoNum type="arabicPeriod"/>
            </a:pPr>
            <a:r>
              <a:rPr lang="en-CA" dirty="0">
                <a:cs typeface="Arial"/>
              </a:rPr>
              <a:t>James_Webb_Space_Telescope.html (100 kb/ 9200 words approx.)​</a:t>
            </a:r>
          </a:p>
          <a:p>
            <a:pPr algn="just">
              <a:buAutoNum type="arabicPeriod"/>
            </a:pPr>
            <a:endParaRPr lang="en-CA" dirty="0">
              <a:cs typeface="Arial"/>
            </a:endParaRPr>
          </a:p>
          <a:p>
            <a:r>
              <a:rPr lang="en-CA" b="1" dirty="0">
                <a:cs typeface="Segoe UI"/>
              </a:rPr>
              <a:t>Execution time: </a:t>
            </a:r>
            <a:r>
              <a:rPr lang="en-CA" dirty="0">
                <a:cs typeface="Segoe UI"/>
              </a:rPr>
              <a:t>​</a:t>
            </a:r>
          </a:p>
          <a:p>
            <a:pPr marL="285750" indent="-285750">
              <a:buFont typeface="Arial"/>
              <a:buChar char="•"/>
            </a:pPr>
            <a:r>
              <a:rPr lang="en-CA" dirty="0">
                <a:cs typeface="Arial"/>
              </a:rPr>
              <a:t>Sentiment analysis for </a:t>
            </a:r>
            <a:r>
              <a:rPr lang="en-CA" u="sng" dirty="0">
                <a:cs typeface="Arial"/>
              </a:rPr>
              <a:t>The_Apollo_11_Conspiracy.docx completed</a:t>
            </a:r>
            <a:r>
              <a:rPr lang="en-CA" dirty="0">
                <a:cs typeface="Arial"/>
              </a:rPr>
              <a:t> in: </a:t>
            </a:r>
            <a:r>
              <a:rPr lang="en-CA" dirty="0">
                <a:highlight>
                  <a:srgbClr val="FFFF00"/>
                </a:highlight>
                <a:cs typeface="Arial"/>
              </a:rPr>
              <a:t>0.32 seconds</a:t>
            </a:r>
            <a:r>
              <a:rPr lang="en-US" dirty="0">
                <a:highlight>
                  <a:srgbClr val="FFFF00"/>
                </a:highlight>
                <a:cs typeface="Arial"/>
              </a:rPr>
              <a:t>​</a:t>
            </a:r>
          </a:p>
          <a:p>
            <a:pPr marL="285750" indent="-285750">
              <a:buFont typeface="Arial"/>
              <a:buChar char="•"/>
            </a:pPr>
            <a:r>
              <a:rPr lang="en-CA" dirty="0">
                <a:cs typeface="Arial"/>
              </a:rPr>
              <a:t>Sentiment analysis for </a:t>
            </a:r>
            <a:r>
              <a:rPr lang="en-CA" u="sng" dirty="0">
                <a:cs typeface="Arial"/>
              </a:rPr>
              <a:t>James_Webb_Space_Telescope.html</a:t>
            </a:r>
            <a:r>
              <a:rPr lang="en-CA" dirty="0">
                <a:cs typeface="Arial"/>
              </a:rPr>
              <a:t> completed in: </a:t>
            </a:r>
            <a:r>
              <a:rPr lang="en-CA" dirty="0">
                <a:highlight>
                  <a:srgbClr val="FFFF00"/>
                </a:highlight>
                <a:cs typeface="Arial"/>
              </a:rPr>
              <a:t>2.49 seconds</a:t>
            </a:r>
            <a:r>
              <a:rPr lang="en-US" dirty="0">
                <a:highlight>
                  <a:srgbClr val="FFFF00"/>
                </a:highlight>
                <a:cs typeface="Arial"/>
              </a:rPr>
              <a:t>​</a:t>
            </a:r>
          </a:p>
          <a:p>
            <a:pPr>
              <a:buChar char="•"/>
            </a:pPr>
            <a:endParaRPr lang="en-US" dirty="0">
              <a:cs typeface="Arial"/>
            </a:endParaRPr>
          </a:p>
          <a:p>
            <a:r>
              <a:rPr lang="en-US" b="1" dirty="0">
                <a:cs typeface="Segoe UI"/>
              </a:rPr>
              <a:t>Observations: </a:t>
            </a:r>
            <a:r>
              <a:rPr lang="en-US" dirty="0">
                <a:cs typeface="Segoe UI"/>
              </a:rPr>
              <a:t>​</a:t>
            </a:r>
          </a:p>
          <a:p>
            <a:pPr marL="285750" indent="-285750">
              <a:buFont typeface="Arial"/>
              <a:buChar char="•"/>
            </a:pPr>
            <a:r>
              <a:rPr lang="en-US" dirty="0">
                <a:cs typeface="Arial"/>
              </a:rPr>
              <a:t>This model has a binary output: Positive | Negative sentiments. It performed as expected. ​</a:t>
            </a:r>
          </a:p>
          <a:p>
            <a:pPr marL="285750" indent="-285750">
              <a:buFont typeface="Arial"/>
              <a:buChar char="•"/>
            </a:pPr>
            <a:r>
              <a:rPr lang="en-US" dirty="0">
                <a:cs typeface="Segoe UI"/>
              </a:rPr>
              <a:t>​</a:t>
            </a:r>
            <a:r>
              <a:rPr lang="en-US" dirty="0">
                <a:cs typeface="Arial"/>
              </a:rPr>
              <a:t>Published benchmark evaluation results: </a:t>
            </a:r>
            <a:r>
              <a:rPr lang="en-US" b="1" i="1" dirty="0">
                <a:cs typeface="Arial"/>
              </a:rPr>
              <a:t>Accuracy of 91.3</a:t>
            </a:r>
            <a:r>
              <a:rPr lang="en-US" dirty="0">
                <a:cs typeface="Arial"/>
              </a:rPr>
              <a:t>​</a:t>
            </a:r>
          </a:p>
          <a:p>
            <a:pPr marL="742950" lvl="1" indent="-285750">
              <a:buFont typeface="Arial"/>
              <a:buChar char="•"/>
            </a:pPr>
            <a:r>
              <a:rPr lang="en-US" dirty="0">
                <a:cs typeface="Arial"/>
              </a:rPr>
              <a:t>For detailed results, please visit: </a:t>
            </a:r>
            <a:r>
              <a:rPr lang="en-US" dirty="0">
                <a:solidFill>
                  <a:srgbClr val="0070C0"/>
                </a:solidFill>
                <a:cs typeface="Arial"/>
                <a:hlinkClick r:id="rId4"/>
              </a:rPr>
              <a:t>distilbert-base-uncased-finetuned-sst-2-english · Hugging Face</a:t>
            </a:r>
            <a:r>
              <a:rPr lang="en-US" dirty="0">
                <a:cs typeface="Arial"/>
              </a:rPr>
              <a:t> ​</a:t>
            </a:r>
          </a:p>
          <a:p>
            <a:pPr marL="285750" indent="-285750">
              <a:buFont typeface="Arial"/>
              <a:buChar char="•"/>
            </a:pPr>
            <a:endParaRPr lang="en-US" dirty="0">
              <a:cs typeface="Segoe UI"/>
            </a:endParaRPr>
          </a:p>
          <a:p>
            <a:pPr marL="285750" indent="-285750">
              <a:buFont typeface="Arial"/>
              <a:buChar char="•"/>
            </a:pPr>
            <a:endParaRPr lang="en-CA" dirty="0">
              <a:cs typeface="Segoe UI"/>
            </a:endParaRPr>
          </a:p>
        </p:txBody>
      </p:sp>
    </p:spTree>
    <p:extLst>
      <p:ext uri="{BB962C8B-B14F-4D97-AF65-F5344CB8AC3E}">
        <p14:creationId xmlns:p14="http://schemas.microsoft.com/office/powerpoint/2010/main" val="392902862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8342" y="513090"/>
            <a:ext cx="7255963"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8370127" y="512763"/>
            <a:ext cx="3275728" cy="519861"/>
          </a:xfrm>
        </p:spPr>
        <p:txBody>
          <a:bodyPr/>
          <a:lstStyle/>
          <a:p>
            <a:r>
              <a:rPr lang="en-CA"/>
              <a:t>Sentiment analysis function</a:t>
            </a:r>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5</a:t>
            </a:fld>
            <a:endParaRPr lang="en-CA"/>
          </a:p>
        </p:txBody>
      </p:sp>
      <p:sp>
        <p:nvSpPr>
          <p:cNvPr id="12" name="TextBox 11">
            <a:extLst>
              <a:ext uri="{FF2B5EF4-FFF2-40B4-BE49-F238E27FC236}">
                <a16:creationId xmlns:a16="http://schemas.microsoft.com/office/drawing/2014/main" id="{BAF116DE-0FDD-4FB7-8FD9-2E3F78499013}"/>
              </a:ext>
            </a:extLst>
          </p:cNvPr>
          <p:cNvSpPr txBox="1"/>
          <p:nvPr/>
        </p:nvSpPr>
        <p:spPr>
          <a:xfrm>
            <a:off x="558342" y="1252978"/>
            <a:ext cx="4038191" cy="400110"/>
          </a:xfrm>
          <a:prstGeom prst="rect">
            <a:avLst/>
          </a:prstGeom>
          <a:noFill/>
        </p:spPr>
        <p:txBody>
          <a:bodyPr wrap="square" lIns="91440" tIns="45720" rIns="91440" bIns="45720" anchor="t">
            <a:spAutoFit/>
          </a:bodyPr>
          <a:lstStyle/>
          <a:p>
            <a:r>
              <a:rPr lang="en-CA" sz="2000" b="1" dirty="0">
                <a:solidFill>
                  <a:schemeClr val="accent5"/>
                </a:solidFill>
                <a:latin typeface="+mj-lt"/>
                <a:cs typeface="Arial"/>
              </a:rPr>
              <a:t>Sentiment analysis flowchart:</a:t>
            </a:r>
            <a:endParaRPr lang="en-CA" sz="2000" b="1" dirty="0">
              <a:solidFill>
                <a:schemeClr val="accent5"/>
              </a:solidFill>
              <a:latin typeface="+mj-lt"/>
              <a:cs typeface="Arial" panose="020B0604020202020204" pitchFamily="34" charset="0"/>
            </a:endParaRPr>
          </a:p>
        </p:txBody>
      </p:sp>
      <p:pic>
        <p:nvPicPr>
          <p:cNvPr id="3" name="Picture 4" descr="Diagram&#10;&#10;Description automatically generated">
            <a:extLst>
              <a:ext uri="{FF2B5EF4-FFF2-40B4-BE49-F238E27FC236}">
                <a16:creationId xmlns:a16="http://schemas.microsoft.com/office/drawing/2014/main" id="{882D6D5F-1B93-71A9-A30C-EE05B1CA4707}"/>
              </a:ext>
            </a:extLst>
          </p:cNvPr>
          <p:cNvPicPr>
            <a:picLocks noChangeAspect="1"/>
          </p:cNvPicPr>
          <p:nvPr/>
        </p:nvPicPr>
        <p:blipFill>
          <a:blip r:embed="rId3"/>
          <a:stretch>
            <a:fillRect/>
          </a:stretch>
        </p:blipFill>
        <p:spPr>
          <a:xfrm>
            <a:off x="3624417" y="1568639"/>
            <a:ext cx="4949310" cy="4832996"/>
          </a:xfrm>
          <a:prstGeom prst="rect">
            <a:avLst/>
          </a:prstGeom>
        </p:spPr>
      </p:pic>
    </p:spTree>
    <p:extLst>
      <p:ext uri="{BB962C8B-B14F-4D97-AF65-F5344CB8AC3E}">
        <p14:creationId xmlns:p14="http://schemas.microsoft.com/office/powerpoint/2010/main" val="119283515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7232759" cy="519435"/>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6</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Plots: Distilbert-base-uncased-finetuned-sst-2-english</a:t>
            </a:r>
          </a:p>
          <a:p>
            <a:pPr marL="0" indent="0">
              <a:buNone/>
            </a:pPr>
            <a:endParaRPr lang="en-CA"/>
          </a:p>
        </p:txBody>
      </p:sp>
      <p:pic>
        <p:nvPicPr>
          <p:cNvPr id="3" name="Picture 2">
            <a:extLst>
              <a:ext uri="{FF2B5EF4-FFF2-40B4-BE49-F238E27FC236}">
                <a16:creationId xmlns:a16="http://schemas.microsoft.com/office/drawing/2014/main" id="{1F693F13-C4DB-4DB8-8429-E68B03A5C783}"/>
              </a:ext>
            </a:extLst>
          </p:cNvPr>
          <p:cNvPicPr>
            <a:picLocks noChangeAspect="1"/>
          </p:cNvPicPr>
          <p:nvPr/>
        </p:nvPicPr>
        <p:blipFill>
          <a:blip r:embed="rId2"/>
          <a:stretch>
            <a:fillRect/>
          </a:stretch>
        </p:blipFill>
        <p:spPr>
          <a:xfrm>
            <a:off x="984722" y="1910652"/>
            <a:ext cx="4703307" cy="4142363"/>
          </a:xfrm>
          <a:prstGeom prst="rect">
            <a:avLst/>
          </a:prstGeom>
        </p:spPr>
      </p:pic>
      <p:pic>
        <p:nvPicPr>
          <p:cNvPr id="8" name="Picture 7">
            <a:extLst>
              <a:ext uri="{FF2B5EF4-FFF2-40B4-BE49-F238E27FC236}">
                <a16:creationId xmlns:a16="http://schemas.microsoft.com/office/drawing/2014/main" id="{4C5BD52B-21F7-40FD-9163-B29DF68234CF}"/>
              </a:ext>
            </a:extLst>
          </p:cNvPr>
          <p:cNvPicPr>
            <a:picLocks noChangeAspect="1"/>
          </p:cNvPicPr>
          <p:nvPr/>
        </p:nvPicPr>
        <p:blipFill>
          <a:blip r:embed="rId3"/>
          <a:stretch>
            <a:fillRect/>
          </a:stretch>
        </p:blipFill>
        <p:spPr>
          <a:xfrm>
            <a:off x="6634805" y="1815454"/>
            <a:ext cx="4060453" cy="4296102"/>
          </a:xfrm>
          <a:prstGeom prst="rect">
            <a:avLst/>
          </a:prstGeom>
        </p:spPr>
      </p:pic>
    </p:spTree>
    <p:extLst>
      <p:ext uri="{BB962C8B-B14F-4D97-AF65-F5344CB8AC3E}">
        <p14:creationId xmlns:p14="http://schemas.microsoft.com/office/powerpoint/2010/main" val="142682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052" y="513090"/>
            <a:ext cx="7550930"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7</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Data frame: Distilbert-base-uncased-finetuned-sst-2-english </a:t>
            </a:r>
            <a:r>
              <a:rPr lang="en-CA" sz="2400" dirty="0">
                <a:solidFill>
                  <a:schemeClr val="accent5"/>
                </a:solidFill>
                <a:latin typeface="+mj-lt"/>
                <a:cs typeface="Arial"/>
              </a:rPr>
              <a:t> </a:t>
            </a:r>
            <a:endParaRPr lang="en-CA" sz="2400">
              <a:solidFill>
                <a:schemeClr val="accent5"/>
              </a:solidFill>
              <a:latin typeface="+mj-lt"/>
              <a:cs typeface="Arial" panose="020B0604020202020204" pitchFamily="34" charset="0"/>
            </a:endParaRPr>
          </a:p>
        </p:txBody>
      </p:sp>
      <p:pic>
        <p:nvPicPr>
          <p:cNvPr id="2" name="Picture 2" descr="Table&#10;&#10;Description automatically generated">
            <a:extLst>
              <a:ext uri="{FF2B5EF4-FFF2-40B4-BE49-F238E27FC236}">
                <a16:creationId xmlns:a16="http://schemas.microsoft.com/office/drawing/2014/main" id="{B11120FC-FB76-F7EA-63D5-EF86D12DF7A1}"/>
              </a:ext>
            </a:extLst>
          </p:cNvPr>
          <p:cNvPicPr>
            <a:picLocks noChangeAspect="1"/>
          </p:cNvPicPr>
          <p:nvPr/>
        </p:nvPicPr>
        <p:blipFill>
          <a:blip r:embed="rId3"/>
          <a:stretch>
            <a:fillRect/>
          </a:stretch>
        </p:blipFill>
        <p:spPr>
          <a:xfrm>
            <a:off x="1738185" y="1615598"/>
            <a:ext cx="8715629" cy="4429990"/>
          </a:xfrm>
          <a:prstGeom prst="rect">
            <a:avLst/>
          </a:prstGeom>
        </p:spPr>
      </p:pic>
    </p:spTree>
    <p:extLst>
      <p:ext uri="{BB962C8B-B14F-4D97-AF65-F5344CB8AC3E}">
        <p14:creationId xmlns:p14="http://schemas.microsoft.com/office/powerpoint/2010/main" val="82906219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52197" y="513090"/>
            <a:ext cx="7274398" cy="519533"/>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execution</a:t>
            </a:r>
            <a:endParaRPr lang="en-CA"/>
          </a:p>
          <a:p>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8</a:t>
            </a:fld>
            <a:endParaRPr lang="en-CA"/>
          </a:p>
        </p:txBody>
      </p:sp>
      <p:graphicFrame>
        <p:nvGraphicFramePr>
          <p:cNvPr id="3" name="Table 4">
            <a:extLst>
              <a:ext uri="{FF2B5EF4-FFF2-40B4-BE49-F238E27FC236}">
                <a16:creationId xmlns:a16="http://schemas.microsoft.com/office/drawing/2014/main" id="{E3034296-2C0E-502E-806B-FE35286F2202}"/>
              </a:ext>
            </a:extLst>
          </p:cNvPr>
          <p:cNvGraphicFramePr>
            <a:graphicFrameLocks noGrp="1"/>
          </p:cNvGraphicFramePr>
          <p:nvPr>
            <p:extLst>
              <p:ext uri="{D42A27DB-BD31-4B8C-83A1-F6EECF244321}">
                <p14:modId xmlns:p14="http://schemas.microsoft.com/office/powerpoint/2010/main" val="2403711977"/>
              </p:ext>
            </p:extLst>
          </p:nvPr>
        </p:nvGraphicFramePr>
        <p:xfrm>
          <a:off x="2593257" y="5161935"/>
          <a:ext cx="6288174" cy="1106195"/>
        </p:xfrm>
        <a:graphic>
          <a:graphicData uri="http://schemas.openxmlformats.org/drawingml/2006/table">
            <a:tbl>
              <a:tblPr firstRow="1" bandRow="1">
                <a:tableStyleId>{5940675A-B579-460E-94D1-54222C63F5DA}</a:tableStyleId>
              </a:tblPr>
              <a:tblGrid>
                <a:gridCol w="2096058">
                  <a:extLst>
                    <a:ext uri="{9D8B030D-6E8A-4147-A177-3AD203B41FA5}">
                      <a16:colId xmlns:a16="http://schemas.microsoft.com/office/drawing/2014/main" val="1760596351"/>
                    </a:ext>
                  </a:extLst>
                </a:gridCol>
                <a:gridCol w="2096058">
                  <a:extLst>
                    <a:ext uri="{9D8B030D-6E8A-4147-A177-3AD203B41FA5}">
                      <a16:colId xmlns:a16="http://schemas.microsoft.com/office/drawing/2014/main" val="393659587"/>
                    </a:ext>
                  </a:extLst>
                </a:gridCol>
                <a:gridCol w="2096058">
                  <a:extLst>
                    <a:ext uri="{9D8B030D-6E8A-4147-A177-3AD203B41FA5}">
                      <a16:colId xmlns:a16="http://schemas.microsoft.com/office/drawing/2014/main" val="2770085194"/>
                    </a:ext>
                  </a:extLst>
                </a:gridCol>
              </a:tblGrid>
              <a:tr h="347661">
                <a:tc>
                  <a:txBody>
                    <a:bodyPr/>
                    <a:lstStyle/>
                    <a:p>
                      <a:r>
                        <a:rPr lang="en-US" sz="1600" dirty="0"/>
                        <a:t>Language </a:t>
                      </a:r>
                    </a:p>
                  </a:txBody>
                  <a:tcPr/>
                </a:tc>
                <a:tc>
                  <a:txBody>
                    <a:bodyPr/>
                    <a:lstStyle/>
                    <a:p>
                      <a:r>
                        <a:rPr lang="en-US" sz="1600" dirty="0"/>
                        <a:t>Accuracy (Exact)</a:t>
                      </a:r>
                    </a:p>
                  </a:txBody>
                  <a:tcPr/>
                </a:tc>
                <a:tc>
                  <a:txBody>
                    <a:bodyPr/>
                    <a:lstStyle/>
                    <a:p>
                      <a:r>
                        <a:rPr lang="en-US" sz="1600" dirty="0"/>
                        <a:t>Accuracy(Off-by-1)</a:t>
                      </a:r>
                    </a:p>
                  </a:txBody>
                  <a:tcPr/>
                </a:tc>
                <a:extLst>
                  <a:ext uri="{0D108BD9-81ED-4DB2-BD59-A6C34878D82A}">
                    <a16:rowId xmlns:a16="http://schemas.microsoft.com/office/drawing/2014/main" val="1930079816"/>
                  </a:ext>
                </a:extLst>
              </a:tr>
              <a:tr h="379267">
                <a:tc>
                  <a:txBody>
                    <a:bodyPr/>
                    <a:lstStyle/>
                    <a:p>
                      <a:r>
                        <a:rPr lang="en-US" dirty="0"/>
                        <a:t>French</a:t>
                      </a:r>
                    </a:p>
                  </a:txBody>
                  <a:tcPr/>
                </a:tc>
                <a:tc>
                  <a:txBody>
                    <a:bodyPr/>
                    <a:lstStyle/>
                    <a:p>
                      <a:pPr lvl="0">
                        <a:buNone/>
                      </a:pPr>
                      <a:r>
                        <a:rPr lang="en-US" sz="1800" b="0" i="0" u="none" strike="noStrike" noProof="0" dirty="0">
                          <a:latin typeface="Arial"/>
                        </a:rPr>
                        <a:t>59%</a:t>
                      </a:r>
                      <a:endParaRPr lang="en-US" dirty="0"/>
                    </a:p>
                  </a:txBody>
                  <a:tcPr/>
                </a:tc>
                <a:tc>
                  <a:txBody>
                    <a:bodyPr/>
                    <a:lstStyle/>
                    <a:p>
                      <a:pPr lvl="0">
                        <a:buNone/>
                      </a:pPr>
                      <a:r>
                        <a:rPr lang="en-US" sz="1800" b="0" i="0" u="none" strike="noStrike" noProof="0" dirty="0">
                          <a:latin typeface="Arial"/>
                        </a:rPr>
                        <a:t>94%</a:t>
                      </a:r>
                      <a:endParaRPr lang="en-US" dirty="0"/>
                    </a:p>
                  </a:txBody>
                  <a:tcPr/>
                </a:tc>
                <a:extLst>
                  <a:ext uri="{0D108BD9-81ED-4DB2-BD59-A6C34878D82A}">
                    <a16:rowId xmlns:a16="http://schemas.microsoft.com/office/drawing/2014/main" val="1368817725"/>
                  </a:ext>
                </a:extLst>
              </a:tr>
              <a:tr h="379267">
                <a:tc>
                  <a:txBody>
                    <a:bodyPr/>
                    <a:lstStyle/>
                    <a:p>
                      <a:pPr lvl="0">
                        <a:buNone/>
                      </a:pPr>
                      <a:r>
                        <a:rPr lang="en-US" dirty="0"/>
                        <a:t>English</a:t>
                      </a:r>
                    </a:p>
                  </a:txBody>
                  <a:tcPr/>
                </a:tc>
                <a:tc>
                  <a:txBody>
                    <a:bodyPr/>
                    <a:lstStyle/>
                    <a:p>
                      <a:pPr lvl="0">
                        <a:buNone/>
                      </a:pPr>
                      <a:r>
                        <a:rPr lang="en-US" sz="1800" b="0" i="0" u="none" strike="noStrike" noProof="0" dirty="0">
                          <a:latin typeface="Arial"/>
                        </a:rPr>
                        <a:t>67% </a:t>
                      </a:r>
                      <a:endParaRPr lang="en-US"/>
                    </a:p>
                  </a:txBody>
                  <a:tcPr/>
                </a:tc>
                <a:tc>
                  <a:txBody>
                    <a:bodyPr/>
                    <a:lstStyle/>
                    <a:p>
                      <a:pPr lvl="0">
                        <a:buNone/>
                      </a:pPr>
                      <a:r>
                        <a:rPr lang="en-US" sz="1800" b="0" i="0" u="none" strike="noStrike" noProof="0" dirty="0">
                          <a:latin typeface="Arial"/>
                        </a:rPr>
                        <a:t>95%</a:t>
                      </a:r>
                      <a:endParaRPr lang="en-US" dirty="0"/>
                    </a:p>
                  </a:txBody>
                  <a:tcPr/>
                </a:tc>
                <a:extLst>
                  <a:ext uri="{0D108BD9-81ED-4DB2-BD59-A6C34878D82A}">
                    <a16:rowId xmlns:a16="http://schemas.microsoft.com/office/drawing/2014/main" val="143535056"/>
                  </a:ext>
                </a:extLst>
              </a:tr>
            </a:tbl>
          </a:graphicData>
        </a:graphic>
      </p:graphicFrame>
      <p:sp>
        <p:nvSpPr>
          <p:cNvPr id="5" name="TextBox 4">
            <a:extLst>
              <a:ext uri="{FF2B5EF4-FFF2-40B4-BE49-F238E27FC236}">
                <a16:creationId xmlns:a16="http://schemas.microsoft.com/office/drawing/2014/main" id="{FE9B2A48-328F-A6C2-2E11-F88DBCF70650}"/>
              </a:ext>
            </a:extLst>
          </p:cNvPr>
          <p:cNvSpPr txBox="1"/>
          <p:nvPr/>
        </p:nvSpPr>
        <p:spPr>
          <a:xfrm>
            <a:off x="551835" y="1141771"/>
            <a:ext cx="8777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a:solidFill>
                  <a:srgbClr val="2B44D4"/>
                </a:solidFill>
              </a:rPr>
              <a:t>Model name: </a:t>
            </a:r>
            <a:r>
              <a:rPr lang="en-CA">
                <a:solidFill>
                  <a:srgbClr val="0070C0"/>
                </a:solidFill>
                <a:cs typeface="Segoe UI"/>
                <a:hlinkClick r:id="rId3"/>
              </a:rPr>
              <a:t>nlptown/bert-base-multilingual-uncased-sentiment · Hugging Face</a:t>
            </a:r>
            <a:r>
              <a:rPr lang="en-US">
                <a:cs typeface="Arial"/>
              </a:rPr>
              <a:t>​</a:t>
            </a:r>
            <a:endParaRPr lang="en-US"/>
          </a:p>
        </p:txBody>
      </p:sp>
      <p:sp>
        <p:nvSpPr>
          <p:cNvPr id="12" name="TextBox 11">
            <a:extLst>
              <a:ext uri="{FF2B5EF4-FFF2-40B4-BE49-F238E27FC236}">
                <a16:creationId xmlns:a16="http://schemas.microsoft.com/office/drawing/2014/main" id="{CB5448C0-D602-7DD9-7056-E84EEAF8E576}"/>
              </a:ext>
            </a:extLst>
          </p:cNvPr>
          <p:cNvSpPr txBox="1"/>
          <p:nvPr/>
        </p:nvSpPr>
        <p:spPr>
          <a:xfrm>
            <a:off x="551836" y="1547352"/>
            <a:ext cx="1014811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CA" b="1" dirty="0">
                <a:cs typeface="Segoe UI"/>
              </a:rPr>
              <a:t>Sample data:  </a:t>
            </a:r>
            <a:r>
              <a:rPr lang="en-CA" dirty="0">
                <a:cs typeface="Segoe UI"/>
              </a:rPr>
              <a:t>​</a:t>
            </a:r>
          </a:p>
          <a:p>
            <a:pPr marL="285750" indent="-285750">
              <a:buFont typeface="Arial"/>
              <a:buChar char="•"/>
            </a:pPr>
            <a:r>
              <a:rPr lang="en-CA" dirty="0">
                <a:cs typeface="Arial"/>
              </a:rPr>
              <a:t>The_Apollo_11_Conspiracy.docx (Size 14.5kb) ​</a:t>
            </a:r>
            <a:r>
              <a:rPr lang="en-US" dirty="0">
                <a:cs typeface="Arial"/>
              </a:rPr>
              <a:t>​</a:t>
            </a:r>
          </a:p>
          <a:p>
            <a:pPr marL="285750" indent="-285750">
              <a:buFont typeface="Arial"/>
              <a:buChar char="•"/>
            </a:pPr>
            <a:r>
              <a:rPr lang="en-CA" dirty="0">
                <a:cs typeface="Arial"/>
              </a:rPr>
              <a:t>James_Webb_Space_Telescope.html (100 kb/ 9200 words approx.)</a:t>
            </a:r>
            <a:r>
              <a:rPr lang="en-US" dirty="0">
                <a:cs typeface="Arial"/>
              </a:rPr>
              <a:t>​​</a:t>
            </a:r>
          </a:p>
          <a:p>
            <a:pPr>
              <a:buChar char="•"/>
            </a:pPr>
            <a:endParaRPr lang="en-US" dirty="0">
              <a:cs typeface="Arial"/>
            </a:endParaRPr>
          </a:p>
          <a:p>
            <a:r>
              <a:rPr lang="en-CA" b="1" dirty="0">
                <a:cs typeface="Segoe UI"/>
              </a:rPr>
              <a:t>Execution time: </a:t>
            </a:r>
            <a:r>
              <a:rPr lang="en-CA" dirty="0">
                <a:cs typeface="Segoe UI"/>
              </a:rPr>
              <a:t>​</a:t>
            </a:r>
            <a:r>
              <a:rPr lang="en-US" dirty="0">
                <a:cs typeface="Segoe UI"/>
              </a:rPr>
              <a:t>​</a:t>
            </a:r>
          </a:p>
          <a:p>
            <a:pPr marL="285750" indent="-285750">
              <a:buFont typeface="Arial"/>
              <a:buChar char="•"/>
            </a:pPr>
            <a:r>
              <a:rPr lang="en-CA" dirty="0">
                <a:cs typeface="Arial"/>
              </a:rPr>
              <a:t>Sentiment analysis for </a:t>
            </a:r>
            <a:r>
              <a:rPr lang="en-CA" u="sng" dirty="0">
                <a:cs typeface="Arial"/>
              </a:rPr>
              <a:t>The_Apollo_11_Conspiracy.docx</a:t>
            </a:r>
            <a:r>
              <a:rPr lang="en-CA" dirty="0">
                <a:cs typeface="Arial"/>
              </a:rPr>
              <a:t> completed in: </a:t>
            </a:r>
            <a:r>
              <a:rPr lang="en-CA" dirty="0">
                <a:highlight>
                  <a:srgbClr val="FFFF00"/>
                </a:highlight>
                <a:cs typeface="Arial"/>
              </a:rPr>
              <a:t>0.56 seconds </a:t>
            </a:r>
            <a:r>
              <a:rPr lang="en-US" dirty="0">
                <a:highlight>
                  <a:srgbClr val="FFFF00"/>
                </a:highlight>
                <a:cs typeface="Arial"/>
              </a:rPr>
              <a:t>​​</a:t>
            </a:r>
          </a:p>
          <a:p>
            <a:pPr marL="285750" indent="-285750">
              <a:buFont typeface="Arial"/>
              <a:buChar char="•"/>
            </a:pPr>
            <a:r>
              <a:rPr lang="en-CA" dirty="0">
                <a:cs typeface="Arial"/>
              </a:rPr>
              <a:t>Sentiment analysis for </a:t>
            </a:r>
            <a:r>
              <a:rPr lang="en-CA" u="sng" dirty="0">
                <a:cs typeface="Arial"/>
              </a:rPr>
              <a:t>James_Webb_Space_Telescope.html</a:t>
            </a:r>
            <a:r>
              <a:rPr lang="en-CA" dirty="0">
                <a:cs typeface="Arial"/>
              </a:rPr>
              <a:t> completed in: </a:t>
            </a:r>
            <a:r>
              <a:rPr lang="en-CA" dirty="0">
                <a:highlight>
                  <a:srgbClr val="FFFF00"/>
                </a:highlight>
                <a:cs typeface="Arial"/>
              </a:rPr>
              <a:t>5.43 seconds</a:t>
            </a:r>
            <a:r>
              <a:rPr lang="en-US" dirty="0">
                <a:highlight>
                  <a:srgbClr val="FFFF00"/>
                </a:highlight>
                <a:cs typeface="Arial"/>
              </a:rPr>
              <a:t>​​</a:t>
            </a:r>
          </a:p>
          <a:p>
            <a:pPr>
              <a:buChar char="•"/>
            </a:pPr>
            <a:endParaRPr lang="en-US" dirty="0">
              <a:cs typeface="Arial"/>
            </a:endParaRPr>
          </a:p>
          <a:p>
            <a:r>
              <a:rPr lang="en-US" b="1" dirty="0">
                <a:cs typeface="Segoe UI"/>
              </a:rPr>
              <a:t>Observations:  </a:t>
            </a:r>
            <a:r>
              <a:rPr lang="en-US" dirty="0">
                <a:cs typeface="Segoe UI"/>
              </a:rPr>
              <a:t>​​</a:t>
            </a:r>
          </a:p>
          <a:p>
            <a:pPr marL="285750" indent="-285750">
              <a:buFont typeface="Arial"/>
              <a:buChar char="•"/>
            </a:pPr>
            <a:r>
              <a:rPr lang="en-US" dirty="0">
                <a:cs typeface="Arial"/>
              </a:rPr>
              <a:t>This model has 1-to-5-star rating output: 1 Star being the most negative. 5 Star being the most positive. Please visit: </a:t>
            </a:r>
            <a:r>
              <a:rPr lang="en-CA" dirty="0">
                <a:solidFill>
                  <a:srgbClr val="0070C0"/>
                </a:solidFill>
                <a:ea typeface="+mn-lt"/>
                <a:cs typeface="+mn-lt"/>
                <a:hlinkClick r:id="rId3"/>
              </a:rPr>
              <a:t>nlptown/bert-base-multilingual-uncased-sentiment · Hugging Face</a:t>
            </a:r>
            <a:r>
              <a:rPr lang="en-US" dirty="0">
                <a:ea typeface="+mn-lt"/>
                <a:cs typeface="+mn-lt"/>
              </a:rPr>
              <a:t> </a:t>
            </a:r>
          </a:p>
          <a:p>
            <a:pPr marL="285750" indent="-285750">
              <a:buFont typeface="Arial"/>
              <a:buChar char="•"/>
            </a:pPr>
            <a:r>
              <a:rPr lang="en-US" dirty="0">
                <a:ea typeface="+mn-lt"/>
                <a:cs typeface="+mn-lt"/>
              </a:rPr>
              <a:t>Roughly 2x of the execution time of the first model.</a:t>
            </a:r>
          </a:p>
          <a:p>
            <a:pPr marL="285750" indent="-285750">
              <a:buFont typeface="Arial"/>
              <a:buChar char="•"/>
            </a:pPr>
            <a:endParaRPr lang="en-US" dirty="0">
              <a:ea typeface="+mn-lt"/>
              <a:cs typeface="+mn-lt"/>
            </a:endParaRPr>
          </a:p>
        </p:txBody>
      </p:sp>
    </p:spTree>
    <p:extLst>
      <p:ext uri="{BB962C8B-B14F-4D97-AF65-F5344CB8AC3E}">
        <p14:creationId xmlns:p14="http://schemas.microsoft.com/office/powerpoint/2010/main" val="8029090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0AB6E5-8565-4ED5-9E53-C71D6968A576}"/>
              </a:ext>
            </a:extLst>
          </p:cNvPr>
          <p:cNvSpPr>
            <a:spLocks noGrp="1"/>
          </p:cNvSpPr>
          <p:nvPr>
            <p:ph type="title"/>
          </p:nvPr>
        </p:nvSpPr>
        <p:spPr>
          <a:xfrm>
            <a:off x="546150" y="513188"/>
            <a:ext cx="7263239" cy="519435"/>
          </a:xfrm>
        </p:spPr>
        <p:txBody>
          <a:bodyPr>
            <a:normAutofit fontScale="90000"/>
          </a:bodyPr>
          <a:lstStyle/>
          <a:p>
            <a:r>
              <a:rPr lang="en-CA" sz="2200" b="1" dirty="0">
                <a:effectLst/>
                <a:latin typeface="Arial"/>
                <a:ea typeface="Calibri" panose="020F0502020204030204" pitchFamily="34" charset="0"/>
                <a:cs typeface="Times New Roman"/>
              </a:rPr>
              <a:t>Sentiment analysis using pre-trained deep learning models</a:t>
            </a:r>
            <a:br>
              <a:rPr lang="en-CA" sz="1800" dirty="0">
                <a:effectLst/>
                <a:latin typeface="Arial"/>
                <a:ea typeface="Calibri" panose="020F0502020204030204" pitchFamily="34" charset="0"/>
                <a:cs typeface="Times New Roman" panose="02020603050405020304" pitchFamily="18" charset="0"/>
              </a:rPr>
            </a:br>
            <a:endParaRPr lang="en-CA"/>
          </a:p>
        </p:txBody>
      </p:sp>
      <p:sp>
        <p:nvSpPr>
          <p:cNvPr id="6" name="Text Placeholder 5">
            <a:extLst>
              <a:ext uri="{FF2B5EF4-FFF2-40B4-BE49-F238E27FC236}">
                <a16:creationId xmlns:a16="http://schemas.microsoft.com/office/drawing/2014/main" id="{13197714-23C7-4441-933D-E175185D6439}"/>
              </a:ext>
            </a:extLst>
          </p:cNvPr>
          <p:cNvSpPr>
            <a:spLocks noGrp="1"/>
          </p:cNvSpPr>
          <p:nvPr>
            <p:ph type="body" sz="quarter" idx="13"/>
          </p:nvPr>
        </p:nvSpPr>
        <p:spPr>
          <a:xfrm>
            <a:off x="7368466" y="512763"/>
            <a:ext cx="4283534" cy="519861"/>
          </a:xfrm>
        </p:spPr>
        <p:txBody>
          <a:bodyPr/>
          <a:lstStyle/>
          <a:p>
            <a:r>
              <a:rPr lang="en-US"/>
              <a:t>Function output</a:t>
            </a:r>
            <a:endParaRPr lang="en-CA"/>
          </a:p>
        </p:txBody>
      </p:sp>
      <p:sp>
        <p:nvSpPr>
          <p:cNvPr id="10" name="Slide Number Placeholder 9">
            <a:extLst>
              <a:ext uri="{FF2B5EF4-FFF2-40B4-BE49-F238E27FC236}">
                <a16:creationId xmlns:a16="http://schemas.microsoft.com/office/drawing/2014/main" id="{7375B61D-205F-4260-B56C-BA154C8DAB37}"/>
              </a:ext>
            </a:extLst>
          </p:cNvPr>
          <p:cNvSpPr>
            <a:spLocks noGrp="1"/>
          </p:cNvSpPr>
          <p:nvPr>
            <p:ph type="sldNum" sz="quarter" idx="4"/>
          </p:nvPr>
        </p:nvSpPr>
        <p:spPr/>
        <p:txBody>
          <a:bodyPr/>
          <a:lstStyle/>
          <a:p>
            <a:fld id="{901A5C5A-0510-4C91-884B-493304B904E2}" type="slidenum">
              <a:rPr lang="en-CA" smtClean="0"/>
              <a:pPr/>
              <a:t>9</a:t>
            </a:fld>
            <a:endParaRPr lang="en-CA"/>
          </a:p>
        </p:txBody>
      </p:sp>
      <p:sp>
        <p:nvSpPr>
          <p:cNvPr id="7" name="Content Placeholder 6">
            <a:extLst>
              <a:ext uri="{FF2B5EF4-FFF2-40B4-BE49-F238E27FC236}">
                <a16:creationId xmlns:a16="http://schemas.microsoft.com/office/drawing/2014/main" id="{43B25AB8-E67A-4DA5-A786-C1B9BDB2C529}"/>
              </a:ext>
            </a:extLst>
          </p:cNvPr>
          <p:cNvSpPr>
            <a:spLocks noGrp="1"/>
          </p:cNvSpPr>
          <p:nvPr>
            <p:ph idx="1"/>
          </p:nvPr>
        </p:nvSpPr>
        <p:spPr>
          <a:xfrm>
            <a:off x="548378" y="1253331"/>
            <a:ext cx="11093656" cy="4351338"/>
          </a:xfrm>
        </p:spPr>
        <p:txBody>
          <a:bodyPr lIns="91440" tIns="45720" rIns="91440" bIns="45720" anchor="t"/>
          <a:lstStyle/>
          <a:p>
            <a:pPr marL="0" indent="0">
              <a:buNone/>
            </a:pPr>
            <a:r>
              <a:rPr lang="en-CA" sz="2000" dirty="0">
                <a:solidFill>
                  <a:schemeClr val="accent5"/>
                </a:solidFill>
                <a:latin typeface="+mj-lt"/>
                <a:cs typeface="Arial"/>
              </a:rPr>
              <a:t>Plots: </a:t>
            </a:r>
            <a:r>
              <a:rPr lang="en-CA" sz="2000" dirty="0" err="1">
                <a:solidFill>
                  <a:schemeClr val="accent5"/>
                </a:solidFill>
                <a:latin typeface="+mj-lt"/>
                <a:cs typeface="Arial"/>
              </a:rPr>
              <a:t>nlptown</a:t>
            </a:r>
            <a:r>
              <a:rPr lang="en-CA" sz="2000" dirty="0">
                <a:solidFill>
                  <a:schemeClr val="accent5"/>
                </a:solidFill>
                <a:latin typeface="+mj-lt"/>
                <a:cs typeface="Arial"/>
              </a:rPr>
              <a:t>/</a:t>
            </a:r>
            <a:r>
              <a:rPr lang="en-CA" sz="2000" dirty="0" err="1">
                <a:solidFill>
                  <a:schemeClr val="accent5"/>
                </a:solidFill>
                <a:latin typeface="+mj-lt"/>
                <a:cs typeface="Arial"/>
              </a:rPr>
              <a:t>bert</a:t>
            </a:r>
            <a:r>
              <a:rPr lang="en-CA" sz="2000" dirty="0">
                <a:solidFill>
                  <a:schemeClr val="accent5"/>
                </a:solidFill>
                <a:latin typeface="+mj-lt"/>
                <a:cs typeface="Arial"/>
              </a:rPr>
              <a:t>-base-multilingual-uncased-sentiment</a:t>
            </a:r>
          </a:p>
          <a:p>
            <a:pPr marL="0" indent="0">
              <a:buNone/>
            </a:pPr>
            <a:endParaRPr lang="en-CA"/>
          </a:p>
        </p:txBody>
      </p:sp>
      <p:pic>
        <p:nvPicPr>
          <p:cNvPr id="5" name="Picture 4">
            <a:extLst>
              <a:ext uri="{FF2B5EF4-FFF2-40B4-BE49-F238E27FC236}">
                <a16:creationId xmlns:a16="http://schemas.microsoft.com/office/drawing/2014/main" id="{1A73E3E5-61D0-401D-888A-E57486BCB79B}"/>
              </a:ext>
            </a:extLst>
          </p:cNvPr>
          <p:cNvPicPr>
            <a:picLocks noChangeAspect="1"/>
          </p:cNvPicPr>
          <p:nvPr/>
        </p:nvPicPr>
        <p:blipFill>
          <a:blip r:embed="rId2"/>
          <a:stretch>
            <a:fillRect/>
          </a:stretch>
        </p:blipFill>
        <p:spPr>
          <a:xfrm>
            <a:off x="775045" y="1801169"/>
            <a:ext cx="5253120" cy="4120094"/>
          </a:xfrm>
          <a:prstGeom prst="rect">
            <a:avLst/>
          </a:prstGeom>
        </p:spPr>
      </p:pic>
      <p:pic>
        <p:nvPicPr>
          <p:cNvPr id="11" name="Picture 10">
            <a:extLst>
              <a:ext uri="{FF2B5EF4-FFF2-40B4-BE49-F238E27FC236}">
                <a16:creationId xmlns:a16="http://schemas.microsoft.com/office/drawing/2014/main" id="{DF870EF3-6984-494E-A2F9-E287022A5DD5}"/>
              </a:ext>
            </a:extLst>
          </p:cNvPr>
          <p:cNvPicPr>
            <a:picLocks noChangeAspect="1"/>
          </p:cNvPicPr>
          <p:nvPr/>
        </p:nvPicPr>
        <p:blipFill>
          <a:blip r:embed="rId3"/>
          <a:stretch>
            <a:fillRect/>
          </a:stretch>
        </p:blipFill>
        <p:spPr>
          <a:xfrm>
            <a:off x="6095206" y="2369966"/>
            <a:ext cx="5253121" cy="3551297"/>
          </a:xfrm>
          <a:prstGeom prst="rect">
            <a:avLst/>
          </a:prstGeom>
        </p:spPr>
      </p:pic>
    </p:spTree>
    <p:extLst>
      <p:ext uri="{BB962C8B-B14F-4D97-AF65-F5344CB8AC3E}">
        <p14:creationId xmlns:p14="http://schemas.microsoft.com/office/powerpoint/2010/main" val="2331673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421764|-14129459|-10013765|-16738424|-16728873|Shared Services Canada&quot;,&quot;Id&quot;:&quot;6310cf9e37394128dc5b477d&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SSC Theme">
  <a:themeElements>
    <a:clrScheme name="SSC">
      <a:dk1>
        <a:srgbClr val="2A283C"/>
      </a:dk1>
      <a:lt1>
        <a:sysClr val="window" lastClr="FFFFFF"/>
      </a:lt1>
      <a:dk2>
        <a:srgbClr val="515068"/>
      </a:dk2>
      <a:lt2>
        <a:srgbClr val="FFFFFF"/>
      </a:lt2>
      <a:accent1>
        <a:srgbClr val="4530A8"/>
      </a:accent1>
      <a:accent2>
        <a:srgbClr val="C91CB3"/>
      </a:accent2>
      <a:accent3>
        <a:srgbClr val="0572AF"/>
      </a:accent3>
      <a:accent4>
        <a:srgbClr val="2A283C"/>
      </a:accent4>
      <a:accent5>
        <a:srgbClr val="2B44D4"/>
      </a:accent5>
      <a:accent6>
        <a:srgbClr val="47476C"/>
      </a:accent6>
      <a:hlink>
        <a:srgbClr val="0070C0"/>
      </a:hlink>
      <a:folHlink>
        <a:srgbClr val="8F32F6"/>
      </a:folHlink>
    </a:clrScheme>
    <a:fontScheme name="SSC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SC-Powerpoint-Template-Blank Classification (2022)" id="{358C1F59-D8BA-4F3F-8BC9-97E81F7C2108}" vid="{583E8575-4914-454E-AB77-E6F6571FDB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7A5861C9B80AD4E9BC127B0A7E1A047" ma:contentTypeVersion="15" ma:contentTypeDescription="Create a new document." ma:contentTypeScope="" ma:versionID="83c9eebe7af554fad3a9df2d964e4855">
  <xsd:schema xmlns:xsd="http://www.w3.org/2001/XMLSchema" xmlns:xs="http://www.w3.org/2001/XMLSchema" xmlns:p="http://schemas.microsoft.com/office/2006/metadata/properties" xmlns:ns2="fd66286f-cd2f-4628-8e8b-4f713f67fae0" xmlns:ns3="1b1d29c6-a309-4658-a5f5-7150c14c22c0" targetNamespace="http://schemas.microsoft.com/office/2006/metadata/properties" ma:root="true" ma:fieldsID="84b09aba8d0575bf7638669be24cff07" ns2:_="" ns3:_="">
    <xsd:import namespace="fd66286f-cd2f-4628-8e8b-4f713f67fae0"/>
    <xsd:import namespace="1b1d29c6-a309-4658-a5f5-7150c14c22c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66286f-cd2f-4628-8e8b-4f713f67fa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44945db-1062-49f2-aa89-5404156f688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b1d29c6-a309-4658-a5f5-7150c14c22c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28e7e6d-236d-408e-a764-530aadabd7c2}" ma:internalName="TaxCatchAll" ma:showField="CatchAllData" ma:web="1b1d29c6-a309-4658-a5f5-7150c14c22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b1d29c6-a309-4658-a5f5-7150c14c22c0" xsi:nil="true"/>
    <lcf76f155ced4ddcb4097134ff3c332f xmlns="fd66286f-cd2f-4628-8e8b-4f713f67fae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31DC259-59B5-459A-B335-86E4DF64B337}">
  <ds:schemaRefs>
    <ds:schemaRef ds:uri="http://schemas.microsoft.com/sharepoint/v3/contenttype/forms"/>
  </ds:schemaRefs>
</ds:datastoreItem>
</file>

<file path=customXml/itemProps2.xml><?xml version="1.0" encoding="utf-8"?>
<ds:datastoreItem xmlns:ds="http://schemas.openxmlformats.org/officeDocument/2006/customXml" ds:itemID="{3B28C7F4-3574-4128-8632-4A88A7B04D74}">
  <ds:schemaRefs>
    <ds:schemaRef ds:uri="1b1d29c6-a309-4658-a5f5-7150c14c22c0"/>
    <ds:schemaRef ds:uri="fd66286f-cd2f-4628-8e8b-4f713f67fa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118351-5B25-441D-9890-908C751A3A08}">
  <ds:schemaRefs>
    <ds:schemaRef ds:uri="1b1d29c6-a309-4658-a5f5-7150c14c22c0"/>
    <ds:schemaRef ds:uri="fd66286f-cd2f-4628-8e8b-4f713f67fa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SSC Theme</vt:lpstr>
      <vt:lpstr>NLP Toolkit</vt:lpstr>
      <vt:lpstr>NLP Toolkit </vt:lpstr>
      <vt:lpstr>ETL – Docx, pdf, html, txt.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Sentiment analysis using pre-trained deep learning models </vt:lpstr>
      <vt:lpstr>Document summarization using pre-trained deep learning models </vt:lpstr>
      <vt:lpstr>Document summarization using pre-trained deep learning models </vt:lpstr>
      <vt:lpstr>Document summarization using pre-trained deep learning models </vt:lpstr>
      <vt:lpstr>Document summarization using pre-trained deep learning models </vt:lpstr>
      <vt:lpstr>PII detection using Presidio analyzer-AnalyzerEngine  </vt:lpstr>
      <vt:lpstr>PII detection using Presidio analyzer-AnalyzerEngine  </vt:lpstr>
      <vt:lpstr>PII detection using Presidio analyzer-AnalyzerEngine  </vt:lpstr>
      <vt:lpstr>PII detection using Presidio analyzer-AnalyzerEngine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Toolkit</dc:title>
  <dc:creator>Viraj Sunil Oke</dc:creator>
  <cp:revision>464</cp:revision>
  <dcterms:created xsi:type="dcterms:W3CDTF">2022-08-29T18:10:53Z</dcterms:created>
  <dcterms:modified xsi:type="dcterms:W3CDTF">2022-09-06T14:06:40Z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0x01010067A5861C9B80AD4E9BC127B0A7E1A047</vt:lpwstr>
  </property>
  <property fmtid="{D5CDD505-2E9C-101B-9397-08002B2CF9AE}" pid="3" name="MediaServiceImageTags">
    <vt:lpwstr/>
  </property>
</Properties>
</file>