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omments/modernComment_102_171AFFB9.xml" ContentType="application/vnd.ms-powerpoint.comments+xml"/>
  <Override PartName="/ppt/comments/modernComment_10F_1BB9CDD6.xml" ContentType="application/vnd.ms-powerpoint.comments+xml"/>
  <Override PartName="/ppt/comments/modernComment_10D_DAB9B5F1.xml" ContentType="application/vnd.ms-powerpoint.comments+xml"/>
  <Override PartName="/ppt/comments/modernComment_101_EA303811.xml" ContentType="application/vnd.ms-powerpoint.comments+xml"/>
  <Override PartName="/ppt/comments/modernComment_114_4719384E.xml" ContentType="application/vnd.ms-powerpoint.comments+xml"/>
  <Override PartName="/ppt/comments/modernComment_106_316A7C37.xml" ContentType="application/vnd.ms-powerpoint.comments+xml"/>
  <Override PartName="/ppt/comments/modernComment_107_4C9245B.xml" ContentType="application/vnd.ms-powerpoint.comments+xml"/>
  <Override PartName="/ppt/comments/modernComment_109_3FB2BB38.xml" ContentType="application/vnd.ms-powerpoint.comments+xml"/>
  <Override PartName="/ppt/comments/modernComment_10A_B5CE641F.xml" ContentType="application/vnd.ms-powerpoint.comments+xml"/>
  <Override PartName="/ppt/comments/modernComment_115_E6D964C0.xml" ContentType="application/vnd.ms-powerpoint.comments+xml"/>
  <Override PartName="/ppt/comments/modernComment_10C_46243B2D.xml" ContentType="application/vnd.ms-powerpoint.comments+xml"/>
  <Override PartName="/ppt/comments/modernComment_117_4D0A67C6.xml" ContentType="application/vnd.ms-powerpoint.comments+xml"/>
  <Override PartName="/ppt/comments/modernComment_110_CEEDDE7F.xml" ContentType="application/vnd.ms-powerpoint.comments+xml"/>
  <Override PartName="/ppt/comments/modernComment_112_454E57BE.xml" ContentType="application/vnd.ms-powerpoint.comments+xml"/>
  <Override PartName="/ppt/comments/modernComment_113_894E16F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5"/>
  </p:notesMasterIdLst>
  <p:sldIdLst>
    <p:sldId id="258" r:id="rId5"/>
    <p:sldId id="271" r:id="rId6"/>
    <p:sldId id="269" r:id="rId7"/>
    <p:sldId id="257" r:id="rId8"/>
    <p:sldId id="276" r:id="rId9"/>
    <p:sldId id="261" r:id="rId10"/>
    <p:sldId id="262" r:id="rId11"/>
    <p:sldId id="263" r:id="rId12"/>
    <p:sldId id="264" r:id="rId13"/>
    <p:sldId id="265" r:id="rId14"/>
    <p:sldId id="266" r:id="rId15"/>
    <p:sldId id="277" r:id="rId16"/>
    <p:sldId id="267" r:id="rId17"/>
    <p:sldId id="268" r:id="rId18"/>
    <p:sldId id="279" r:id="rId19"/>
    <p:sldId id="272" r:id="rId20"/>
    <p:sldId id="278" r:id="rId21"/>
    <p:sldId id="273" r:id="rId22"/>
    <p:sldId id="274" r:id="rId23"/>
    <p:sldId id="275"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21D4CA-8023-BEAD-A4F2-DCFA4F2EA25A}" name="Jules Kuehn" initials="JK" userId="S::Jules.Kuehn@ssc-spc.gc.ca::909bdb52-e1bb-4abd-a9ed-2785c67daef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83C"/>
    <a:srgbClr val="FFFFFF"/>
    <a:srgbClr val="E332D3"/>
    <a:srgbClr val="412D97"/>
    <a:srgbClr val="E232D3"/>
    <a:srgbClr val="C91CB3"/>
    <a:srgbClr val="DBDA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00559-C130-C1C6-911A-229BA8A77660}" v="818" dt="2022-09-06T18:17:54.834"/>
    <p1510:client id="{76B8F0BD-4DD6-6871-CF11-B7A0374781BD}" v="1736" dt="2022-09-02T20:03:18.056"/>
    <p1510:client id="{CBD61404-481C-0BCB-E3D8-6C96FE2194B6}" v="441" dt="2022-09-07T14:16:52.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1_EA303811.xml><?xml version="1.0" encoding="utf-8"?>
<p188:cmLst xmlns:a="http://schemas.openxmlformats.org/drawingml/2006/main" xmlns:r="http://schemas.openxmlformats.org/officeDocument/2006/relationships" xmlns:p188="http://schemas.microsoft.com/office/powerpoint/2018/8/main">
  <p188:cm id="{83B5EDE0-FC95-4129-A65F-12440542C136}" authorId="{CA21D4CA-8023-BEAD-A4F2-DCFA4F2EA25A}" created="2022-09-01T15:17:34.661">
    <ac:txMkLst xmlns:ac="http://schemas.microsoft.com/office/drawing/2013/main/command">
      <pc:docMk xmlns:pc="http://schemas.microsoft.com/office/powerpoint/2013/main/command"/>
      <pc:sldMk xmlns:pc="http://schemas.microsoft.com/office/powerpoint/2013/main/command" cId="3929028625" sldId="257"/>
      <ac:spMk id="7" creationId="{43B25AB8-E67A-4DA5-A786-C1B9BDB2C529}"/>
      <ac:txMk cp="0">
        <ac:context len="1" hash="13"/>
      </ac:txMk>
    </ac:txMkLst>
    <p188:pos x="8176539" y="273912"/>
    <p188:txBody>
      <a:bodyPr/>
      <a:lstStyle/>
      <a:p>
        <a:r>
          <a:rPr lang="en-CA"/>
          <a:t>Link to model (TensorFlow docs or HuggingFace etc?)</a:t>
        </a:r>
      </a:p>
    </p188:txBody>
  </p188:cm>
  <p188:cm id="{EE0BFBFF-C568-4073-9C72-373183130F03}" authorId="{CA21D4CA-8023-BEAD-A4F2-DCFA4F2EA25A}" created="2022-09-01T15:19:24.627">
    <ac:deMkLst xmlns:ac="http://schemas.microsoft.com/office/drawing/2013/main/command">
      <pc:docMk xmlns:pc="http://schemas.microsoft.com/office/powerpoint/2013/main/command"/>
      <pc:sldMk xmlns:pc="http://schemas.microsoft.com/office/powerpoint/2013/main/command" cId="3929028625" sldId="257"/>
      <ac:spMk id="7" creationId="{43B25AB8-E67A-4DA5-A786-C1B9BDB2C529}"/>
    </ac:deMkLst>
    <p188:txBody>
      <a:bodyPr/>
      <a:lstStyle/>
      <a:p>
        <a:r>
          <a:rPr lang="en-CA"/>
          <a:t>What is your feeling about the quality of the results? Accurate? Will help us to understand how you compared the models.</a:t>
        </a:r>
      </a:p>
    </p188:txBody>
  </p188:cm>
</p188:cmLst>
</file>

<file path=ppt/comments/modernComment_102_171AFFB9.xml><?xml version="1.0" encoding="utf-8"?>
<p188:cmLst xmlns:a="http://schemas.openxmlformats.org/drawingml/2006/main" xmlns:r="http://schemas.openxmlformats.org/officeDocument/2006/relationships" xmlns:p188="http://schemas.microsoft.com/office/powerpoint/2018/8/main">
  <p188:cm id="{FFC168AE-9A51-43A7-AEBA-1C4AB6C1C190}" authorId="{CA21D4CA-8023-BEAD-A4F2-DCFA4F2EA25A}" status="resolved" created="2022-09-01T15:08:15.223" complete="100000">
    <ac:txMkLst xmlns:ac="http://schemas.microsoft.com/office/drawing/2013/main/command">
      <pc:docMk xmlns:pc="http://schemas.microsoft.com/office/powerpoint/2013/main/command"/>
      <pc:sldMk xmlns:pc="http://schemas.microsoft.com/office/powerpoint/2013/main/command" cId="387645369" sldId="258"/>
      <ac:spMk id="4" creationId="{2EDDB835-5C3D-4671-80AF-D462153896D7}"/>
      <ac:txMk cp="0" len="9">
        <ac:context len="23" hash="3303545961"/>
      </ac:txMk>
    </ac:txMkLst>
    <p188:pos x="1047611" y="376253"/>
    <p188:txBody>
      <a:bodyPr/>
      <a:lstStyle/>
      <a:p>
        <a:r>
          <a:rPr lang="en-CA"/>
          <a:t>Add a date</a:t>
        </a:r>
      </a:p>
    </p188:txBody>
  </p188:cm>
</p188:cmLst>
</file>

<file path=ppt/comments/modernComment_106_316A7C37.xml><?xml version="1.0" encoding="utf-8"?>
<p188:cmLst xmlns:a="http://schemas.openxmlformats.org/drawingml/2006/main" xmlns:r="http://schemas.openxmlformats.org/officeDocument/2006/relationships" xmlns:p188="http://schemas.microsoft.com/office/powerpoint/2018/8/main">
  <p188:cm id="{79F07B47-D471-4276-8D6D-E1832355D626}" authorId="{CA21D4CA-8023-BEAD-A4F2-DCFA4F2EA25A}" created="2022-09-01T15:16:32.165">
    <ac:deMkLst xmlns:ac="http://schemas.microsoft.com/office/drawing/2013/main/command">
      <pc:docMk xmlns:pc="http://schemas.microsoft.com/office/powerpoint/2013/main/command"/>
      <pc:sldMk xmlns:pc="http://schemas.microsoft.com/office/powerpoint/2013/main/command" cId="829062199" sldId="262"/>
      <ac:picMk id="9" creationId="{5609B7F2-EA1D-4FDC-BB08-A4E32EE60F35}"/>
    </ac:deMkLst>
    <p188:txBody>
      <a:bodyPr/>
      <a:lstStyle/>
      <a:p>
        <a:r>
          <a:rPr lang="en-CA"/>
          <a:t>Does this not output sentences as well? It should. Otherwise, how do we know what sentences were positive or negative? There should be a column with a sentence in it for each sentiment I think.</a:t>
        </a:r>
      </a:p>
    </p188:txBody>
  </p188:cm>
</p188:cmLst>
</file>

<file path=ppt/comments/modernComment_107_4C9245B.xml><?xml version="1.0" encoding="utf-8"?>
<p188:cmLst xmlns:a="http://schemas.openxmlformats.org/drawingml/2006/main" xmlns:r="http://schemas.openxmlformats.org/officeDocument/2006/relationships" xmlns:p188="http://schemas.microsoft.com/office/powerpoint/2018/8/main">
  <p188:cm id="{4EA03B14-30D7-44BF-8954-749E026F85E0}" authorId="{CA21D4CA-8023-BEAD-A4F2-DCFA4F2EA25A}" created="2022-09-01T15:17:57.315">
    <ac:txMkLst xmlns:ac="http://schemas.microsoft.com/office/drawing/2013/main/command">
      <pc:docMk xmlns:pc="http://schemas.microsoft.com/office/powerpoint/2013/main/command"/>
      <pc:sldMk xmlns:pc="http://schemas.microsoft.com/office/powerpoint/2013/main/command" cId="80290907" sldId="263"/>
      <ac:spMk id="7" creationId="{43B25AB8-E67A-4DA5-A786-C1B9BDB2C529}"/>
      <ac:txMk cp="0">
        <ac:context len="2" hash="442"/>
      </ac:txMk>
    </ac:txMkLst>
    <p188:pos x="9392496" y="3386763"/>
    <p188:txBody>
      <a:bodyPr/>
      <a:lstStyle/>
      <a:p>
        <a:r>
          <a:rPr lang="en-CA"/>
          <a:t>Add a bullet pointing out that this takes roughly 2x as long.</a:t>
        </a:r>
      </a:p>
    </p188:txBody>
  </p188:cm>
  <p188:cm id="{2C92E4B9-3837-4C6E-85A8-0EC847260960}" authorId="{CA21D4CA-8023-BEAD-A4F2-DCFA4F2EA25A}" created="2022-09-01T15:19:45.453">
    <ac:deMkLst xmlns:ac="http://schemas.microsoft.com/office/drawing/2013/main/command">
      <pc:docMk xmlns:pc="http://schemas.microsoft.com/office/powerpoint/2013/main/command"/>
      <pc:sldMk xmlns:pc="http://schemas.microsoft.com/office/powerpoint/2013/main/command" cId="80290907" sldId="263"/>
      <ac:spMk id="7" creationId="{43B25AB8-E67A-4DA5-A786-C1B9BDB2C529}"/>
    </ac:deMkLst>
    <p188:txBody>
      <a:bodyPr/>
      <a:lstStyle/>
      <a:p>
        <a:r>
          <a:rPr lang="en-CA"/>
          <a:t>Add your subjective opinion about the accuracy / usefulness vs. the other model.</a:t>
        </a:r>
      </a:p>
    </p188:txBody>
  </p188:cm>
</p188:cmLst>
</file>

<file path=ppt/comments/modernComment_109_3FB2BB38.xml><?xml version="1.0" encoding="utf-8"?>
<p188:cmLst xmlns:a="http://schemas.openxmlformats.org/drawingml/2006/main" xmlns:r="http://schemas.openxmlformats.org/officeDocument/2006/relationships" xmlns:p188="http://schemas.microsoft.com/office/powerpoint/2018/8/main">
  <p188:cm id="{42933DDD-9378-471D-9012-083B6F00F932}" authorId="{CA21D4CA-8023-BEAD-A4F2-DCFA4F2EA25A}" created="2022-09-01T15:18:27.043">
    <ac:deMkLst xmlns:ac="http://schemas.microsoft.com/office/drawing/2013/main/command">
      <pc:docMk xmlns:pc="http://schemas.microsoft.com/office/powerpoint/2013/main/command"/>
      <pc:sldMk xmlns:pc="http://schemas.microsoft.com/office/powerpoint/2013/main/command" cId="1068677944" sldId="265"/>
      <ac:picMk id="13" creationId="{632EFCF0-8E4D-42E1-8F55-0972C082058E}"/>
    </ac:deMkLst>
    <p188:txBody>
      <a:bodyPr/>
      <a:lstStyle/>
      <a:p>
        <a:r>
          <a:rPr lang="en-CA"/>
          <a:t>As before, there should be a column "sentence"</a:t>
        </a:r>
      </a:p>
    </p188:txBody>
  </p188:cm>
</p188:cmLst>
</file>

<file path=ppt/comments/modernComment_10A_B5CE641F.xml><?xml version="1.0" encoding="utf-8"?>
<p188:cmLst xmlns:a="http://schemas.openxmlformats.org/drawingml/2006/main" xmlns:r="http://schemas.openxmlformats.org/officeDocument/2006/relationships" xmlns:p188="http://schemas.microsoft.com/office/powerpoint/2018/8/main">
  <p188:cm id="{3CA75150-0DF6-43C5-898A-721A57D04747}" authorId="{CA21D4CA-8023-BEAD-A4F2-DCFA4F2EA25A}" created="2022-09-01T15:22:30.567">
    <ac:txMkLst xmlns:ac="http://schemas.microsoft.com/office/drawing/2013/main/command">
      <pc:docMk xmlns:pc="http://schemas.microsoft.com/office/powerpoint/2013/main/command"/>
      <pc:sldMk xmlns:pc="http://schemas.microsoft.com/office/powerpoint/2013/main/command" cId="3050202143" sldId="266"/>
      <ac:spMk id="7" creationId="{43B25AB8-E67A-4DA5-A786-C1B9BDB2C529}"/>
      <ac:txMk cp="12" len="10">
        <ac:context len="69" hash="1599713639"/>
      </ac:txMk>
    </ac:txMkLst>
    <p188:pos x="2710151" y="273912"/>
    <p188:txBody>
      <a:bodyPr/>
      <a:lstStyle/>
      <a:p>
        <a:r>
          <a:rPr lang="en-CA"/>
          <a:t>Link to model again</a:t>
        </a:r>
      </a:p>
    </p188:txBody>
  </p188:cm>
  <p188:cm id="{8417827E-7DD4-4F68-A8DB-74F952580489}" authorId="{CA21D4CA-8023-BEAD-A4F2-DCFA4F2EA25A}" created="2022-09-01T15:24:19.819">
    <pc:sldMkLst xmlns:pc="http://schemas.microsoft.com/office/powerpoint/2013/main/command">
      <pc:docMk/>
      <pc:sldMk cId="3050202143" sldId="266"/>
    </pc:sldMkLst>
    <p188:txBody>
      <a:bodyPr/>
      <a:lstStyle/>
      <a:p>
        <a:r>
          <a:rPr lang="en-CA"/>
          <a:t>A total word count (all docs) and total time would help to know the efficiency, since other people don't know how big these documents are. For example you did this in the James Webb html on another slide which was useful</a:t>
        </a:r>
      </a:p>
    </p188:txBody>
  </p188:cm>
  <p188:cm id="{015B356A-C12F-424B-87CE-1731A4B214AA}" authorId="{CA21D4CA-8023-BEAD-A4F2-DCFA4F2EA25A}" created="2022-09-01T15:25:00.391">
    <pc:sldMkLst xmlns:pc="http://schemas.microsoft.com/office/powerpoint/2013/main/command">
      <pc:docMk/>
      <pc:sldMk cId="3050202143" sldId="266"/>
    </pc:sldMkLst>
    <p188:txBody>
      <a:bodyPr/>
      <a:lstStyle/>
      <a:p>
        <a:r>
          <a:rPr lang="en-CA"/>
          <a:t>People will likely ask if the summarizer works on documents that aren't meeting notes... does it?</a:t>
        </a:r>
      </a:p>
    </p188:txBody>
  </p188:cm>
</p188:cmLst>
</file>

<file path=ppt/comments/modernComment_10C_46243B2D.xml><?xml version="1.0" encoding="utf-8"?>
<p188:cmLst xmlns:a="http://schemas.openxmlformats.org/drawingml/2006/main" xmlns:r="http://schemas.openxmlformats.org/officeDocument/2006/relationships" xmlns:p188="http://schemas.microsoft.com/office/powerpoint/2018/8/main">
  <p188:cm id="{FAFDADCB-D74C-47CD-93B1-34358CEC73F1}" authorId="{CA21D4CA-8023-BEAD-A4F2-DCFA4F2EA25A}" created="2022-09-01T15:21:43.936">
    <ac:txMkLst xmlns:ac="http://schemas.microsoft.com/office/drawing/2013/main/command">
      <pc:docMk xmlns:pc="http://schemas.microsoft.com/office/powerpoint/2013/main/command"/>
      <pc:sldMk xmlns:pc="http://schemas.microsoft.com/office/powerpoint/2013/main/command" cId="1176779565" sldId="268"/>
      <ac:spMk id="14" creationId="{C5BF3BF0-4A5A-493F-BD08-4258A52533F4}"/>
      <ac:txMk cp="0" len="8">
        <ac:context len="9" hash="3538425063"/>
      </ac:txMk>
    </ac:txMkLst>
    <p188:pos x="1032667" y="273625"/>
    <p188:txBody>
      <a:bodyPr/>
      <a:lstStyle/>
      <a:p>
        <a:r>
          <a:rPr lang="en-CA"/>
          <a:t>You don't need to do these captions. It isn't really a problem to have them, but they don't add anything since there is no list of figures, and they are hard to maintain because if you reorder slides etc. you would have to update all the numbers. Better to leave it out</a:t>
        </a:r>
      </a:p>
    </p188:txBody>
  </p188:cm>
</p188:cmLst>
</file>

<file path=ppt/comments/modernComment_10D_DAB9B5F1.xml><?xml version="1.0" encoding="utf-8"?>
<p188:cmLst xmlns:a="http://schemas.openxmlformats.org/drawingml/2006/main" xmlns:r="http://schemas.openxmlformats.org/officeDocument/2006/relationships" xmlns:p188="http://schemas.microsoft.com/office/powerpoint/2018/8/main">
  <p188:cm id="{53F64BDD-273C-49CF-B9B0-951B1124C018}" authorId="{CA21D4CA-8023-BEAD-A4F2-DCFA4F2EA25A}" created="2022-09-01T15:13:16.786">
    <pc:sldMkLst xmlns:pc="http://schemas.microsoft.com/office/powerpoint/2013/main/command">
      <pc:docMk/>
      <pc:sldMk cId="3669603825" sldId="269"/>
    </pc:sldMkLst>
    <p188:txBody>
      <a:bodyPr/>
      <a:lstStyle/>
      <a:p>
        <a:r>
          <a:rPr lang="en-CA"/>
          <a:t>As I said before I like the diagram!
I don't think this is really a Database. It is a file system, and the flow of data is unidirectional. Replace "Multiple documents &lt;-&gt; Database" with "Folder containing DOCX, PDF, TXT, HTML files" and have a one direction arrow. 
Also functions should be lowercase if they are invoked in lowercase, e.g. "doc_to_text()"
On another slide, show an example of how the function is called, contents of the input folder (listing of files) and the output (a portion of the dictionary)</a:t>
        </a:r>
      </a:p>
    </p188:txBody>
  </p188:cm>
</p188:cmLst>
</file>

<file path=ppt/comments/modernComment_10F_1BB9CDD6.xml><?xml version="1.0" encoding="utf-8"?>
<p188:cmLst xmlns:a="http://schemas.openxmlformats.org/drawingml/2006/main" xmlns:r="http://schemas.openxmlformats.org/officeDocument/2006/relationships" xmlns:p188="http://schemas.microsoft.com/office/powerpoint/2018/8/main">
  <p188:cm id="{FE4DEE4B-3B61-468B-8EDB-8721BBE74F61}" authorId="{CA21D4CA-8023-BEAD-A4F2-DCFA4F2EA25A}" created="2022-09-01T15:09:18.034">
    <ac:deMkLst xmlns:ac="http://schemas.microsoft.com/office/drawing/2013/main/command">
      <pc:docMk xmlns:pc="http://schemas.microsoft.com/office/powerpoint/2013/main/command"/>
      <pc:sldMk xmlns:pc="http://schemas.microsoft.com/office/powerpoint/2013/main/command" cId="465161686" sldId="271"/>
      <ac:spMk id="4" creationId="{7E0AB6E5-8565-4ED5-9E53-C71D6968A576}"/>
    </ac:deMkLst>
    <p188:replyLst>
      <p188:reply id="{C39B0913-07D5-45B3-AF99-96DF2CDC93EA}" authorId="{CA21D4CA-8023-BEAD-A4F2-DCFA4F2EA25A}" created="2022-09-01T15:22:11.822">
        <p188:txBody>
          <a:bodyPr/>
          <a:lstStyle/>
          <a:p>
            <a:r>
              <a:rPr lang="en-CA"/>
              <a:t>(all slides have this problem)</a:t>
            </a:r>
          </a:p>
        </p188:txBody>
      </p188:reply>
    </p188:replyLst>
    <p188:txBody>
      <a:bodyPr/>
      <a:lstStyle/>
      <a:p>
        <a:r>
          <a:rPr lang="en-CA"/>
          <a:t>Use the same font throughout (Arial)</a:t>
        </a:r>
      </a:p>
    </p188:txBody>
  </p188:cm>
  <p188:cm id="{DFB39E36-9E3B-44CC-A0EA-89D050695FC3}" authorId="{CA21D4CA-8023-BEAD-A4F2-DCFA4F2EA25A}" created="2022-09-01T15:09:35.541">
    <ac:deMkLst xmlns:ac="http://schemas.microsoft.com/office/drawing/2013/main/command">
      <pc:docMk xmlns:pc="http://schemas.microsoft.com/office/powerpoint/2013/main/command"/>
      <pc:sldMk xmlns:pc="http://schemas.microsoft.com/office/powerpoint/2013/main/command" cId="465161686" sldId="271"/>
      <ac:spMk id="14" creationId="{79F19182-892B-4026-A0AC-BA143ADC03A9}"/>
    </ac:deMkLst>
    <p188:txBody>
      <a:bodyPr/>
      <a:lstStyle/>
      <a:p>
        <a:r>
          <a:rPr lang="en-CA"/>
          <a:t>This is great, add a link to the GitHub repo too</a:t>
        </a:r>
      </a:p>
    </p188:txBody>
  </p188:cm>
</p188:cmLst>
</file>

<file path=ppt/comments/modernComment_110_CEEDDE7F.xml><?xml version="1.0" encoding="utf-8"?>
<p188:cmLst xmlns:a="http://schemas.openxmlformats.org/drawingml/2006/main" xmlns:r="http://schemas.openxmlformats.org/officeDocument/2006/relationships" xmlns:p188="http://schemas.microsoft.com/office/powerpoint/2018/8/main">
  <p188:cm id="{7B4CFB62-00AC-4C8E-9964-072DAE05F7B1}" authorId="{CA21D4CA-8023-BEAD-A4F2-DCFA4F2EA25A}" created="2022-09-01T15:26:34.892">
    <pc:sldMkLst xmlns:pc="http://schemas.microsoft.com/office/powerpoint/2013/main/command">
      <pc:docMk/>
      <pc:sldMk cId="3471695487" sldId="272"/>
    </pc:sldMkLst>
    <p188:txBody>
      <a:bodyPr/>
      <a:lstStyle/>
      <a:p>
        <a:r>
          <a:rPr lang="en-CA"/>
          <a:t>Add your subjective opinion about how well it works. Did it miss anything?
It also isn't clear that you had to use a separate function to remove dates. Because of the title, people would assume that Presidio API does it all. Add a bullet that mentions that.</a:t>
        </a:r>
      </a:p>
    </p188:txBody>
  </p188:cm>
</p188:cmLst>
</file>

<file path=ppt/comments/modernComment_112_454E57BE.xml><?xml version="1.0" encoding="utf-8"?>
<p188:cmLst xmlns:a="http://schemas.openxmlformats.org/drawingml/2006/main" xmlns:r="http://schemas.openxmlformats.org/officeDocument/2006/relationships" xmlns:p188="http://schemas.microsoft.com/office/powerpoint/2018/8/main">
  <p188:cm id="{D48550E0-CFF2-4AFC-8110-713E491FC4F4}" authorId="{CA21D4CA-8023-BEAD-A4F2-DCFA4F2EA25A}" created="2022-09-01T15:27:03.019">
    <ac:deMkLst xmlns:ac="http://schemas.microsoft.com/office/drawing/2013/main/command">
      <pc:docMk xmlns:pc="http://schemas.microsoft.com/office/powerpoint/2013/main/command"/>
      <pc:sldMk xmlns:pc="http://schemas.microsoft.com/office/powerpoint/2013/main/command" cId="1162762174" sldId="274"/>
      <ac:picMk id="9" creationId="{494A4C52-6DA9-4B36-88CE-AA745400F6C5}"/>
    </ac:deMkLst>
    <p188:txBody>
      <a:bodyPr/>
      <a:lstStyle/>
      <a:p>
        <a:r>
          <a:rPr lang="en-CA"/>
          <a:t>Looks great</a:t>
        </a:r>
      </a:p>
    </p188:txBody>
  </p188:cm>
</p188:cmLst>
</file>

<file path=ppt/comments/modernComment_113_894E16FF.xml><?xml version="1.0" encoding="utf-8"?>
<p188:cmLst xmlns:a="http://schemas.openxmlformats.org/drawingml/2006/main" xmlns:r="http://schemas.openxmlformats.org/officeDocument/2006/relationships" xmlns:p188="http://schemas.microsoft.com/office/powerpoint/2018/8/main">
  <p188:cm id="{718EF8D2-ED31-4CD2-87AA-2278BE124B33}" authorId="{CA21D4CA-8023-BEAD-A4F2-DCFA4F2EA25A}" created="2022-09-01T15:28:23.533">
    <ac:deMkLst xmlns:ac="http://schemas.microsoft.com/office/drawing/2013/main/command">
      <pc:docMk xmlns:pc="http://schemas.microsoft.com/office/powerpoint/2013/main/command"/>
      <pc:sldMk xmlns:pc="http://schemas.microsoft.com/office/powerpoint/2013/main/command" cId="2303596287" sldId="275"/>
      <ac:spMk id="2" creationId="{900378EB-1290-4623-B240-0B95ACD7F5BC}"/>
    </ac:deMkLst>
    <p188:txBody>
      <a:bodyPr/>
      <a:lstStyle/>
      <a:p>
        <a:r>
          <a:rPr lang="en-CA"/>
          <a:t>Great presentation Viraj.
I left a lot of comments just to share my experience from presentations and make it even better.
It is already quite good and we are just trying to go from good to great! ☺️</a:t>
        </a:r>
      </a:p>
    </p188:txBody>
  </p188:cm>
</p188:cmLst>
</file>

<file path=ppt/comments/modernComment_114_4719384E.xml><?xml version="1.0" encoding="utf-8"?>
<p188:cmLst xmlns:a="http://schemas.openxmlformats.org/drawingml/2006/main" xmlns:r="http://schemas.openxmlformats.org/officeDocument/2006/relationships" xmlns:p188="http://schemas.microsoft.com/office/powerpoint/2018/8/main">
  <p188:cm id="{1F894B0C-B73A-4162-9CA0-FD7FAE55D7AF}" authorId="{CA21D4CA-8023-BEAD-A4F2-DCFA4F2EA25A}" created="2022-09-01T15:15:27.860">
    <pc:sldMkLst xmlns:pc="http://schemas.microsoft.com/office/powerpoint/2013/main/command">
      <pc:docMk/>
      <pc:sldMk cId="1192835150" sldId="276"/>
    </pc:sldMkLst>
    <p188:txBody>
      <a:bodyPr/>
      <a:lstStyle/>
      <a:p>
        <a:r>
          <a:rPr lang="en-CA"/>
          <a:t>Same thing re: ETL function with "Multiple Documents and Database" but function names are lowercase here, great!
What is the "preprocess_data()" step for? Why wasn't this done in the previous function ETL function? I know the answers to this but it may not be clear to somebody else.</a:t>
        </a:r>
      </a:p>
    </p188:txBody>
  </p188:cm>
</p188:cmLst>
</file>

<file path=ppt/comments/modernComment_115_E6D964C0.xml><?xml version="1.0" encoding="utf-8"?>
<p188:cmLst xmlns:a="http://schemas.openxmlformats.org/drawingml/2006/main" xmlns:r="http://schemas.openxmlformats.org/officeDocument/2006/relationships" xmlns:p188="http://schemas.microsoft.com/office/powerpoint/2018/8/main">
  <p188:cm id="{25A37196-D5A5-4DD2-9061-5D12D0868B3B}" authorId="{CA21D4CA-8023-BEAD-A4F2-DCFA4F2EA25A}" created="2022-09-01T15:20:45.908">
    <ac:deMkLst xmlns:ac="http://schemas.microsoft.com/office/drawing/2013/main/command">
      <pc:docMk xmlns:pc="http://schemas.microsoft.com/office/powerpoint/2013/main/command"/>
      <pc:sldMk xmlns:pc="http://schemas.microsoft.com/office/powerpoint/2013/main/command" cId="3873006784" sldId="277"/>
      <ac:picMk id="3" creationId="{08B10D70-5A2C-4423-8BBC-F682BD617402}"/>
    </ac:deMkLst>
    <p188:txBody>
      <a:bodyPr/>
      <a:lstStyle/>
      <a:p>
        <a:r>
          <a:rPr lang="en-CA"/>
          <a:t>Same comment re: multiple documents-&gt; database
Otherwise looks great and explains how the splitting/merging works nicely</a:t>
        </a:r>
      </a:p>
    </p188:txBody>
  </p188:cm>
</p188:cmLst>
</file>

<file path=ppt/comments/modernComment_117_4D0A67C6.xml><?xml version="1.0" encoding="utf-8"?>
<p188:cmLst xmlns:a="http://schemas.openxmlformats.org/drawingml/2006/main" xmlns:r="http://schemas.openxmlformats.org/officeDocument/2006/relationships" xmlns:p188="http://schemas.microsoft.com/office/powerpoint/2018/8/main">
  <p188:cm id="{3CA75150-0DF6-43C5-898A-721A57D04747}" authorId="{CA21D4CA-8023-BEAD-A4F2-DCFA4F2EA25A}" status="resolved" created="2022-09-01T15:22:30.567" complete="100000">
    <ac:txMkLst xmlns:ac="http://schemas.microsoft.com/office/drawing/2013/main/command">
      <pc:docMk xmlns:pc="http://schemas.microsoft.com/office/powerpoint/2013/main/command"/>
      <pc:sldMk xmlns:pc="http://schemas.microsoft.com/office/powerpoint/2013/main/command" cId="1292527558" sldId="279"/>
      <ac:spMk id="7" creationId="{43B25AB8-E67A-4DA5-A786-C1B9BDB2C529}"/>
      <ac:txMk cp="12" len="10">
        <ac:context len="92" hash="3448347256"/>
      </ac:txMk>
    </ac:txMkLst>
    <p188:pos x="2710151" y="273912"/>
    <p188:txBody>
      <a:bodyPr/>
      <a:lstStyle/>
      <a:p>
        <a:r>
          <a:rPr lang="en-CA"/>
          <a:t>Link to model again</a:t>
        </a:r>
      </a:p>
    </p188:txBody>
  </p188:cm>
  <p188:cm id="{8417827E-7DD4-4F68-A8DB-74F952580489}" authorId="{CA21D4CA-8023-BEAD-A4F2-DCFA4F2EA25A}" status="resolved" created="2022-09-01T15:24:19.819" complete="100000">
    <pc:sldMkLst xmlns:pc="http://schemas.microsoft.com/office/powerpoint/2013/main/command">
      <pc:docMk/>
      <pc:sldMk cId="3050202143" sldId="266"/>
    </pc:sldMkLst>
    <p188:txBody>
      <a:bodyPr/>
      <a:lstStyle/>
      <a:p>
        <a:r>
          <a:rPr lang="en-CA"/>
          <a:t>A total word count (all docs) and total time would help to know the efficiency, since other people don't know how big these documents are. For example you did this in the James Webb html on another slide which was useful</a:t>
        </a:r>
      </a:p>
    </p188:txBody>
  </p188:cm>
  <p188:cm id="{015B356A-C12F-424B-87CE-1731A4B214AA}" authorId="{CA21D4CA-8023-BEAD-A4F2-DCFA4F2EA25A}" created="2022-09-01T15:25:00.391">
    <pc:sldMkLst xmlns:pc="http://schemas.microsoft.com/office/powerpoint/2013/main/command">
      <pc:docMk/>
      <pc:sldMk cId="3050202143" sldId="266"/>
    </pc:sldMkLst>
    <p188:txBody>
      <a:bodyPr/>
      <a:lstStyle/>
      <a:p>
        <a:r>
          <a:rPr lang="en-CA"/>
          <a:t>People will likely ask if the summarizer works on documents that aren't meeting notes... does 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C0324-B0C5-4608-91F8-17689F723977}"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63AA4-BDDC-4DE3-A473-D9AB6CF8B043}" type="slidenum">
              <a:rPr lang="en-CA" smtClean="0"/>
              <a:t>‹#›</a:t>
            </a:fld>
            <a:endParaRPr lang="en-CA"/>
          </a:p>
        </p:txBody>
      </p:sp>
    </p:spTree>
    <p:extLst>
      <p:ext uri="{BB962C8B-B14F-4D97-AF65-F5344CB8AC3E}">
        <p14:creationId xmlns:p14="http://schemas.microsoft.com/office/powerpoint/2010/main" val="107184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18" name="Title">
            <a:extLst>
              <a:ext uri="{FF2B5EF4-FFF2-40B4-BE49-F238E27FC236}">
                <a16:creationId xmlns:a16="http://schemas.microsoft.com/office/drawing/2014/main" id="{A9D8F4DD-097D-4592-8CEA-8B64ED8DB337}"/>
              </a:ext>
            </a:extLst>
          </p:cNvPr>
          <p:cNvSpPr>
            <a:spLocks noGrp="1"/>
          </p:cNvSpPr>
          <p:nvPr>
            <p:ph type="ctrTitle" hasCustomPrompt="1"/>
          </p:nvPr>
        </p:nvSpPr>
        <p:spPr>
          <a:xfrm>
            <a:off x="550863" y="512763"/>
            <a:ext cx="5539144" cy="1452837"/>
          </a:xfrm>
          <a:prstGeom prst="rect">
            <a:avLst/>
          </a:prstGeom>
        </p:spPr>
        <p:txBody>
          <a:bodyPr wrap="square" lIns="0" tIns="0" rIns="0" bIns="180000" anchor="b">
            <a:normAutofit/>
          </a:bodyPr>
          <a:lstStyle>
            <a:lvl1pPr algn="l">
              <a:lnSpc>
                <a:spcPct val="100000"/>
              </a:lnSpc>
              <a:defRPr sz="3600" b="1">
                <a:latin typeface="Arial" panose="020B0604020202020204" pitchFamily="34" charset="0"/>
                <a:cs typeface="Arial" panose="020B0604020202020204" pitchFamily="34" charset="0"/>
              </a:defRPr>
            </a:lvl1pPr>
          </a:lstStyle>
          <a:p>
            <a:r>
              <a:rPr lang="en-CA" noProof="0"/>
              <a:t>Edit title</a:t>
            </a:r>
          </a:p>
        </p:txBody>
      </p:sp>
      <p:sp>
        <p:nvSpPr>
          <p:cNvPr id="20" name="Subtitle">
            <a:extLst>
              <a:ext uri="{FF2B5EF4-FFF2-40B4-BE49-F238E27FC236}">
                <a16:creationId xmlns:a16="http://schemas.microsoft.com/office/drawing/2014/main" id="{7D31FFB0-63B3-4583-97D8-F991BD83D41A}"/>
              </a:ext>
            </a:extLst>
          </p:cNvPr>
          <p:cNvSpPr>
            <a:spLocks noGrp="1"/>
          </p:cNvSpPr>
          <p:nvPr>
            <p:ph type="subTitle" idx="1" hasCustomPrompt="1"/>
          </p:nvPr>
        </p:nvSpPr>
        <p:spPr>
          <a:xfrm>
            <a:off x="554934" y="1978819"/>
            <a:ext cx="5526713" cy="915580"/>
          </a:xfrm>
          <a:prstGeom prst="rect">
            <a:avLst/>
          </a:prstGeom>
        </p:spPr>
        <p:txBody>
          <a:bodyPr lIns="0" tIns="0" rIns="0" bIns="0">
            <a:normAutofit/>
          </a:bodyPr>
          <a:lstStyle>
            <a:lvl1pPr marL="0" indent="0" algn="l">
              <a:lnSpc>
                <a:spcPct val="100000"/>
              </a:lnSpc>
              <a:buNone/>
              <a:defRPr sz="2800" b="0">
                <a:solidFill>
                  <a:schemeClr val="accent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Edit subtitle</a:t>
            </a:r>
          </a:p>
        </p:txBody>
      </p:sp>
      <p:sp>
        <p:nvSpPr>
          <p:cNvPr id="21" name="Date &amp; Version">
            <a:extLst>
              <a:ext uri="{FF2B5EF4-FFF2-40B4-BE49-F238E27FC236}">
                <a16:creationId xmlns:a16="http://schemas.microsoft.com/office/drawing/2014/main" id="{FC04C94B-E4A3-410C-8BA9-F875E7545532}"/>
              </a:ext>
            </a:extLst>
          </p:cNvPr>
          <p:cNvSpPr>
            <a:spLocks noGrp="1"/>
          </p:cNvSpPr>
          <p:nvPr>
            <p:ph type="body" sz="quarter" idx="13" hasCustomPrompt="1"/>
          </p:nvPr>
        </p:nvSpPr>
        <p:spPr>
          <a:xfrm>
            <a:off x="557453" y="2911696"/>
            <a:ext cx="5539144" cy="400818"/>
          </a:xfrm>
          <a:prstGeom prst="rect">
            <a:avLst/>
          </a:prstGeom>
          <a:noFill/>
          <a:ln>
            <a:noFill/>
          </a:ln>
        </p:spPr>
        <p:txBody>
          <a:bodyPr lIns="0" tIns="0" rIns="0" bIns="0" anchor="b">
            <a:normAutofit/>
          </a:bodyPr>
          <a:lstStyle>
            <a:lvl1pPr marL="0" indent="0">
              <a:buNone/>
              <a:defRPr sz="1800" b="0">
                <a:solidFill>
                  <a:schemeClr val="tx1"/>
                </a:solidFill>
                <a:latin typeface="Arial" panose="020B0604020202020204" pitchFamily="34" charset="0"/>
                <a:cs typeface="Arial" panose="020B0604020202020204" pitchFamily="34" charset="0"/>
              </a:defRPr>
            </a:lvl1pPr>
          </a:lstStyle>
          <a:p>
            <a:pPr lvl="0"/>
            <a:r>
              <a:rPr lang="en-CA" noProof="0"/>
              <a:t>Date | Version</a:t>
            </a:r>
          </a:p>
        </p:txBody>
      </p:sp>
      <p:cxnSp>
        <p:nvCxnSpPr>
          <p:cNvPr id="22" name="Straight Connector">
            <a:extLst>
              <a:ext uri="{FF2B5EF4-FFF2-40B4-BE49-F238E27FC236}">
                <a16:creationId xmlns:a16="http://schemas.microsoft.com/office/drawing/2014/main" id="{9C80198D-08DD-411E-924D-A1D80159A599}"/>
              </a:ext>
              <a:ext uri="{C183D7F6-B498-43B3-948B-1728B52AA6E4}">
                <adec:decorative xmlns:adec="http://schemas.microsoft.com/office/drawing/2017/decorative" val="1"/>
              </a:ext>
            </a:extLst>
          </p:cNvPr>
          <p:cNvCxnSpPr>
            <a:cxnSpLocks/>
          </p:cNvCxnSpPr>
          <p:nvPr/>
        </p:nvCxnSpPr>
        <p:spPr>
          <a:xfrm>
            <a:off x="571124" y="3647631"/>
            <a:ext cx="5525473"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pic>
        <p:nvPicPr>
          <p:cNvPr id="23" name="FIP">
            <a:extLst>
              <a:ext uri="{FF2B5EF4-FFF2-40B4-BE49-F238E27FC236}">
                <a16:creationId xmlns:a16="http://schemas.microsoft.com/office/drawing/2014/main" id="{2DC7631A-A9E6-4402-B697-CC389066D0C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124" y="4091450"/>
            <a:ext cx="2747167" cy="219774"/>
          </a:xfrm>
          <a:prstGeom prst="rect">
            <a:avLst/>
          </a:prstGeom>
        </p:spPr>
      </p:pic>
      <p:pic>
        <p:nvPicPr>
          <p:cNvPr id="24" name="Canada Wordmark">
            <a:extLst>
              <a:ext uri="{FF2B5EF4-FFF2-40B4-BE49-F238E27FC236}">
                <a16:creationId xmlns:a16="http://schemas.microsoft.com/office/drawing/2014/main" id="{D13F25BC-7601-4A53-9419-EE8F6370E605}"/>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3839" y="3982749"/>
            <a:ext cx="1386168" cy="328476"/>
          </a:xfrm>
          <a:prstGeom prst="rect">
            <a:avLst/>
          </a:prstGeom>
        </p:spPr>
      </p:pic>
      <p:pic>
        <p:nvPicPr>
          <p:cNvPr id="25" name="SSC Leaf">
            <a:extLst>
              <a:ext uri="{FF2B5EF4-FFF2-40B4-BE49-F238E27FC236}">
                <a16:creationId xmlns:a16="http://schemas.microsoft.com/office/drawing/2014/main" id="{570CB2FC-A0CC-4879-99AC-9929A6A474A8}"/>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76900" y="631140"/>
            <a:ext cx="1723638" cy="3678497"/>
          </a:xfrm>
          <a:prstGeom prst="rect">
            <a:avLst/>
          </a:prstGeom>
        </p:spPr>
      </p:pic>
      <p:sp>
        <p:nvSpPr>
          <p:cNvPr id="26" name="Rectangle">
            <a:extLst>
              <a:ext uri="{FF2B5EF4-FFF2-40B4-BE49-F238E27FC236}">
                <a16:creationId xmlns:a16="http://schemas.microsoft.com/office/drawing/2014/main" id="{751EDE7A-3CAA-4768-9C9F-D9565F3E3368}"/>
              </a:ext>
              <a:ext uri="{C183D7F6-B498-43B3-948B-1728B52AA6E4}">
                <adec:decorative xmlns:adec="http://schemas.microsoft.com/office/drawing/2017/decorative" val="1"/>
              </a:ext>
            </a:extLst>
          </p:cNvPr>
          <p:cNvSpPr/>
          <p:nvPr userDrawn="1"/>
        </p:nvSpPr>
        <p:spPr>
          <a:xfrm>
            <a:off x="0" y="6066875"/>
            <a:ext cx="12192000" cy="791126"/>
          </a:xfrm>
          <a:prstGeom prst="rect">
            <a:avLst/>
          </a:prstGeom>
          <a:solidFill>
            <a:srgbClr val="1C1C2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noProof="0">
              <a:ln>
                <a:noFill/>
              </a:ln>
            </a:endParaRPr>
          </a:p>
        </p:txBody>
      </p:sp>
      <p:sp>
        <p:nvSpPr>
          <p:cNvPr id="27" name="Gradient">
            <a:extLst>
              <a:ext uri="{FF2B5EF4-FFF2-40B4-BE49-F238E27FC236}">
                <a16:creationId xmlns:a16="http://schemas.microsoft.com/office/drawing/2014/main" id="{24BB49AB-728F-4438-9844-825431DF836F}"/>
              </a:ext>
              <a:ext uri="{C183D7F6-B498-43B3-948B-1728B52AA6E4}">
                <adec:decorative xmlns:adec="http://schemas.microsoft.com/office/drawing/2017/decorative" val="1"/>
              </a:ext>
            </a:extLst>
          </p:cNvPr>
          <p:cNvSpPr/>
          <p:nvPr userDrawn="1"/>
        </p:nvSpPr>
        <p:spPr>
          <a:xfrm>
            <a:off x="1468740" y="6066874"/>
            <a:ext cx="4949050" cy="791126"/>
          </a:xfrm>
          <a:prstGeom prst="rect">
            <a:avLst/>
          </a:prstGeom>
          <a:gradFill>
            <a:gsLst>
              <a:gs pos="0">
                <a:srgbClr val="1C1C2A"/>
              </a:gs>
              <a:gs pos="50000">
                <a:srgbClr val="3F2D96"/>
              </a:gs>
              <a:gs pos="100000">
                <a:srgbClr val="E532D4"/>
              </a:gs>
            </a:gsLst>
            <a:lin ang="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noProof="0">
              <a:ln>
                <a:noFill/>
              </a:ln>
            </a:endParaRPr>
          </a:p>
        </p:txBody>
      </p:sp>
      <p:pic>
        <p:nvPicPr>
          <p:cNvPr id="28" name="Rectrangle">
            <a:extLst>
              <a:ext uri="{FF2B5EF4-FFF2-40B4-BE49-F238E27FC236}">
                <a16:creationId xmlns:a16="http://schemas.microsoft.com/office/drawing/2014/main" id="{91727A7E-C3B1-41A1-BF82-6C84849D4187}"/>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536309" y="6067074"/>
            <a:ext cx="4485579" cy="790925"/>
          </a:xfrm>
          <a:prstGeom prst="rect">
            <a:avLst/>
          </a:prstGeom>
        </p:spPr>
      </p:pic>
      <p:sp>
        <p:nvSpPr>
          <p:cNvPr id="30" name="Tagline">
            <a:extLst>
              <a:ext uri="{FF2B5EF4-FFF2-40B4-BE49-F238E27FC236}">
                <a16:creationId xmlns:a16="http://schemas.microsoft.com/office/drawing/2014/main" id="{61C9B5F7-CF7C-4934-AE31-4474AEA0DDCD}"/>
              </a:ext>
            </a:extLst>
          </p:cNvPr>
          <p:cNvSpPr txBox="1"/>
          <p:nvPr userDrawn="1"/>
        </p:nvSpPr>
        <p:spPr>
          <a:xfrm>
            <a:off x="5398477" y="6069683"/>
            <a:ext cx="6254612" cy="792713"/>
          </a:xfrm>
          <a:prstGeom prst="rect">
            <a:avLst/>
          </a:prstGeom>
          <a:noFill/>
        </p:spPr>
        <p:txBody>
          <a:bodyPr wrap="square" lIns="0" tIns="144000" rIns="0" bIns="0" rtlCol="0" anchor="ctr" anchorCtr="0">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CA" sz="1800" b="0" kern="900" cap="none" spc="20" baseline="0" noProof="0">
                <a:solidFill>
                  <a:schemeClr val="bg1"/>
                </a:solidFill>
                <a:latin typeface="Arial" panose="020B0604020202020204" pitchFamily="34" charset="0"/>
                <a:cs typeface="Arial" panose="020B0604020202020204" pitchFamily="34" charset="0"/>
              </a:rPr>
              <a:t>Powering world-class technology for Government</a:t>
            </a:r>
          </a:p>
          <a:p>
            <a:pPr algn="r"/>
            <a:endParaRPr lang="en-CA" sz="1400" noProof="0"/>
          </a:p>
        </p:txBody>
      </p:sp>
      <p:pic>
        <p:nvPicPr>
          <p:cNvPr id="29" name="SSC 10 Years" descr="SSC celebrating 10 years">
            <a:extLst>
              <a:ext uri="{FF2B5EF4-FFF2-40B4-BE49-F238E27FC236}">
                <a16:creationId xmlns:a16="http://schemas.microsoft.com/office/drawing/2014/main" id="{7EEA3486-7727-4127-BD0C-A42591030664}"/>
              </a:ext>
              <a:ext uri="{C183D7F6-B498-43B3-948B-1728B52AA6E4}">
                <adec:decorative xmlns:adec="http://schemas.microsoft.com/office/drawing/2017/decorative" val="0"/>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21960" b="19615"/>
          <a:stretch/>
        </p:blipFill>
        <p:spPr>
          <a:xfrm>
            <a:off x="314143" y="6065287"/>
            <a:ext cx="2412123" cy="792714"/>
          </a:xfrm>
          <a:prstGeom prst="rect">
            <a:avLst/>
          </a:prstGeom>
        </p:spPr>
      </p:pic>
    </p:spTree>
    <p:extLst>
      <p:ext uri="{BB962C8B-B14F-4D97-AF65-F5344CB8AC3E}">
        <p14:creationId xmlns:p14="http://schemas.microsoft.com/office/powerpoint/2010/main" val="2631389202"/>
      </p:ext>
    </p:extLst>
  </p:cSld>
  <p:clrMapOvr>
    <a:masterClrMapping/>
  </p:clrMapOvr>
  <p:extLst>
    <p:ext uri="{DCECCB84-F9BA-43D5-87BE-67443E8EF086}">
      <p15:sldGuideLst xmlns:p15="http://schemas.microsoft.com/office/powerpoint/2012/main">
        <p15:guide id="1" pos="551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B7610E3-0161-4A79-A059-3C5581B22867}"/>
              </a:ext>
            </a:extLst>
          </p:cNvPr>
          <p:cNvSpPr>
            <a:spLocks noGrp="1"/>
          </p:cNvSpPr>
          <p:nvPr>
            <p:ph type="title" hasCustomPrompt="1"/>
          </p:nvPr>
        </p:nvSpPr>
        <p:spPr>
          <a:xfrm>
            <a:off x="550863" y="1314450"/>
            <a:ext cx="11093450" cy="1997075"/>
          </a:xfrm>
          <a:prstGeom prst="rect">
            <a:avLst/>
          </a:prstGeom>
        </p:spPr>
        <p:txBody>
          <a:bodyPr lIns="0" tIns="0" rIns="0" bIns="0" anchor="b">
            <a:normAutofit/>
          </a:bodyPr>
          <a:lstStyle>
            <a:lvl1pPr>
              <a:defRPr sz="3600" b="1">
                <a:solidFill>
                  <a:schemeClr val="tx1"/>
                </a:solidFill>
              </a:defRPr>
            </a:lvl1pPr>
          </a:lstStyle>
          <a:p>
            <a:r>
              <a:rPr lang="en-CA" noProof="0"/>
              <a:t>Edit title</a:t>
            </a:r>
          </a:p>
        </p:txBody>
      </p:sp>
      <p:sp>
        <p:nvSpPr>
          <p:cNvPr id="4" name="Subtitle">
            <a:extLst>
              <a:ext uri="{FF2B5EF4-FFF2-40B4-BE49-F238E27FC236}">
                <a16:creationId xmlns:a16="http://schemas.microsoft.com/office/drawing/2014/main" id="{B56A3E4A-29C7-4F86-B81E-122F3798EABE}"/>
              </a:ext>
            </a:extLst>
          </p:cNvPr>
          <p:cNvSpPr>
            <a:spLocks noGrp="1"/>
          </p:cNvSpPr>
          <p:nvPr>
            <p:ph type="body" idx="1" hasCustomPrompt="1"/>
          </p:nvPr>
        </p:nvSpPr>
        <p:spPr>
          <a:xfrm>
            <a:off x="550863" y="3338513"/>
            <a:ext cx="11093450" cy="1252537"/>
          </a:xfrm>
          <a:prstGeom prst="rect">
            <a:avLst/>
          </a:prstGeom>
        </p:spPr>
        <p:txBody>
          <a:bodyPr lIns="0" tIns="180000" rIns="0" bIns="0">
            <a:normAutofit/>
          </a:bodyPr>
          <a:lstStyle>
            <a:lvl1pPr marL="0" indent="0">
              <a:buNone/>
              <a:defRPr sz="32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noProof="0"/>
              <a:t>Edit subtitle</a:t>
            </a:r>
          </a:p>
        </p:txBody>
      </p:sp>
      <p:sp>
        <p:nvSpPr>
          <p:cNvPr id="6" name="Slide Number Placeholder">
            <a:extLst>
              <a:ext uri="{FF2B5EF4-FFF2-40B4-BE49-F238E27FC236}">
                <a16:creationId xmlns:a16="http://schemas.microsoft.com/office/drawing/2014/main" id="{6D494E4A-739E-4CEA-AD01-73B2216A5420}"/>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40024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F6E18A16-4956-42A9-B970-971A415B6A20}"/>
              </a:ext>
            </a:extLst>
          </p:cNvPr>
          <p:cNvSpPr>
            <a:spLocks noGrp="1"/>
          </p:cNvSpPr>
          <p:nvPr>
            <p:ph type="title" hasCustomPrompt="1"/>
          </p:nvPr>
        </p:nvSpPr>
        <p:spPr>
          <a:xfrm>
            <a:off x="558344"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5" name="Subtitle">
            <a:extLst>
              <a:ext uri="{FF2B5EF4-FFF2-40B4-BE49-F238E27FC236}">
                <a16:creationId xmlns:a16="http://schemas.microsoft.com/office/drawing/2014/main" id="{CF3CBCCF-FDD4-4BD9-A400-AA4DD8B58428}"/>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9" name="Straight Connector">
            <a:extLst>
              <a:ext uri="{FF2B5EF4-FFF2-40B4-BE49-F238E27FC236}">
                <a16:creationId xmlns:a16="http://schemas.microsoft.com/office/drawing/2014/main" id="{CAA0D912-3A38-46AA-89D5-6D0CB31B21AB}"/>
              </a:ext>
              <a:ext uri="{C183D7F6-B498-43B3-948B-1728B52AA6E4}">
                <adec:decorative xmlns:adec="http://schemas.microsoft.com/office/drawing/2017/decorative" val="1"/>
              </a:ext>
            </a:extLst>
          </p:cNvPr>
          <p:cNvCxnSpPr/>
          <p:nvPr/>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8E540B21-1F7E-4A1E-A0A2-CBC54DCFF5DF}"/>
              </a:ext>
            </a:extLst>
          </p:cNvPr>
          <p:cNvSpPr>
            <a:spLocks noGrp="1"/>
          </p:cNvSpPr>
          <p:nvPr>
            <p:ph idx="1" hasCustomPrompt="1"/>
          </p:nvPr>
        </p:nvSpPr>
        <p:spPr>
          <a:xfrm>
            <a:off x="558344" y="1414387"/>
            <a:ext cx="11093656" cy="4351338"/>
          </a:xfrm>
          <a:prstGeom prst="rect">
            <a:avLst/>
          </a:prstGeom>
        </p:spPr>
        <p:txBody>
          <a:bodyPr/>
          <a:lstStyle>
            <a:lvl1pPr>
              <a:spcAft>
                <a:spcPts val="1200"/>
              </a:spcAft>
              <a:defRPr sz="3200" b="1">
                <a:solidFill>
                  <a:schemeClr val="tx1"/>
                </a:solidFill>
              </a:defRPr>
            </a:lvl1pPr>
            <a:lvl2pPr>
              <a:spcAft>
                <a:spcPts val="1200"/>
              </a:spcAft>
              <a:defRPr sz="2600" b="0">
                <a:solidFill>
                  <a:schemeClr val="tx1"/>
                </a:solidFill>
              </a:defRPr>
            </a:lvl2pPr>
            <a:lvl3pPr>
              <a:spcAft>
                <a:spcPts val="1200"/>
              </a:spcAft>
              <a:defRPr sz="2200" b="0">
                <a:solidFill>
                  <a:schemeClr val="tx1"/>
                </a:solidFill>
              </a:defRPr>
            </a:lvl3pPr>
            <a:lvl4pPr>
              <a:spcAft>
                <a:spcPts val="1200"/>
              </a:spcAft>
              <a:defRPr sz="1800" b="0">
                <a:solidFill>
                  <a:schemeClr val="tx1"/>
                </a:solidFill>
              </a:defRPr>
            </a:lvl4pPr>
          </a:lstStyle>
          <a:p>
            <a:pPr lvl="0"/>
            <a:r>
              <a:rPr lang="en-CA" noProof="0"/>
              <a:t>Heading</a:t>
            </a:r>
          </a:p>
          <a:p>
            <a:pPr lvl="1"/>
            <a:r>
              <a:rPr lang="en-CA" noProof="0"/>
              <a:t>Second level</a:t>
            </a:r>
          </a:p>
          <a:p>
            <a:pPr lvl="2"/>
            <a:r>
              <a:rPr lang="en-CA" noProof="0"/>
              <a:t>Third level</a:t>
            </a:r>
          </a:p>
          <a:p>
            <a:pPr lvl="3"/>
            <a:r>
              <a:rPr lang="en-CA" noProof="0"/>
              <a:t>Fourth level</a:t>
            </a:r>
          </a:p>
        </p:txBody>
      </p:sp>
      <p:sp>
        <p:nvSpPr>
          <p:cNvPr id="8" name="Slide Number Placeholder">
            <a:extLst>
              <a:ext uri="{FF2B5EF4-FFF2-40B4-BE49-F238E27FC236}">
                <a16:creationId xmlns:a16="http://schemas.microsoft.com/office/drawing/2014/main" id="{B93D0B56-C280-4208-A637-B7ADC0046D5F}"/>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35678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DB70B14A-247E-47A1-A166-7E652C2DAF4C}"/>
              </a:ext>
            </a:extLst>
          </p:cNvPr>
          <p:cNvSpPr>
            <a:spLocks noGrp="1"/>
          </p:cNvSpPr>
          <p:nvPr>
            <p:ph type="title" hasCustomPrompt="1"/>
          </p:nvPr>
        </p:nvSpPr>
        <p:spPr>
          <a:xfrm>
            <a:off x="558344"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4" name="Subtitle">
            <a:extLst>
              <a:ext uri="{FF2B5EF4-FFF2-40B4-BE49-F238E27FC236}">
                <a16:creationId xmlns:a16="http://schemas.microsoft.com/office/drawing/2014/main" id="{502CC646-0C49-4F6D-8342-A02CBE1B8169}"/>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10" name="Straight Connector">
            <a:extLst>
              <a:ext uri="{FF2B5EF4-FFF2-40B4-BE49-F238E27FC236}">
                <a16:creationId xmlns:a16="http://schemas.microsoft.com/office/drawing/2014/main" id="{289FAEAE-C67A-456A-B917-8F7233C8C9C1}"/>
              </a:ext>
              <a:ext uri="{C183D7F6-B498-43B3-948B-1728B52AA6E4}">
                <adec:decorative xmlns:adec="http://schemas.microsoft.com/office/drawing/2017/decorative" val="1"/>
              </a:ext>
            </a:extLst>
          </p:cNvPr>
          <p:cNvCxnSpPr/>
          <p:nvPr/>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15" name="Content Placeholder 2">
            <a:extLst>
              <a:ext uri="{FF2B5EF4-FFF2-40B4-BE49-F238E27FC236}">
                <a16:creationId xmlns:a16="http://schemas.microsoft.com/office/drawing/2014/main" id="{E0755308-4D90-486C-A881-BD33886E2C3E}"/>
              </a:ext>
            </a:extLst>
          </p:cNvPr>
          <p:cNvSpPr>
            <a:spLocks noGrp="1"/>
          </p:cNvSpPr>
          <p:nvPr>
            <p:ph idx="14" hasCustomPrompt="1"/>
          </p:nvPr>
        </p:nvSpPr>
        <p:spPr>
          <a:xfrm>
            <a:off x="558344" y="1414386"/>
            <a:ext cx="5266194" cy="4607497"/>
          </a:xfrm>
          <a:prstGeom prst="rect">
            <a:avLst/>
          </a:prstGeom>
        </p:spPr>
        <p:txBody>
          <a:bodyPr/>
          <a:lstStyle>
            <a:lvl1pPr>
              <a:spcAft>
                <a:spcPts val="1200"/>
              </a:spcAft>
              <a:defRPr sz="3200" b="1">
                <a:solidFill>
                  <a:schemeClr val="tx1"/>
                </a:solidFill>
              </a:defRPr>
            </a:lvl1pPr>
            <a:lvl2pPr>
              <a:spcAft>
                <a:spcPts val="1200"/>
              </a:spcAft>
              <a:defRPr sz="2600" b="0">
                <a:solidFill>
                  <a:schemeClr val="tx1"/>
                </a:solidFill>
              </a:defRPr>
            </a:lvl2pPr>
            <a:lvl3pPr>
              <a:spcAft>
                <a:spcPts val="1200"/>
              </a:spcAft>
              <a:defRPr sz="2200" b="0">
                <a:solidFill>
                  <a:schemeClr val="tx1"/>
                </a:solidFill>
              </a:defRPr>
            </a:lvl3pPr>
            <a:lvl4pPr>
              <a:spcAft>
                <a:spcPts val="1200"/>
              </a:spcAft>
              <a:defRPr sz="1800" b="0">
                <a:solidFill>
                  <a:schemeClr val="tx1"/>
                </a:solidFill>
              </a:defRPr>
            </a:lvl4pPr>
          </a:lstStyle>
          <a:p>
            <a:pPr lvl="0"/>
            <a:r>
              <a:rPr lang="en-CA" noProof="0"/>
              <a:t>Heading</a:t>
            </a:r>
          </a:p>
          <a:p>
            <a:pPr lvl="1"/>
            <a:r>
              <a:rPr lang="en-CA" noProof="0"/>
              <a:t>Second level</a:t>
            </a:r>
          </a:p>
          <a:p>
            <a:pPr lvl="2"/>
            <a:r>
              <a:rPr lang="en-CA" noProof="0"/>
              <a:t>Third level</a:t>
            </a:r>
          </a:p>
          <a:p>
            <a:pPr lvl="3"/>
            <a:r>
              <a:rPr lang="en-CA" noProof="0"/>
              <a:t>Fourth level</a:t>
            </a:r>
          </a:p>
        </p:txBody>
      </p:sp>
      <p:sp>
        <p:nvSpPr>
          <p:cNvPr id="13" name="Picture Placeholder">
            <a:extLst>
              <a:ext uri="{FF2B5EF4-FFF2-40B4-BE49-F238E27FC236}">
                <a16:creationId xmlns:a16="http://schemas.microsoft.com/office/drawing/2014/main" id="{075D00F3-091A-4C8B-8C51-F084E49C9713}"/>
              </a:ext>
            </a:extLst>
          </p:cNvPr>
          <p:cNvSpPr>
            <a:spLocks noGrp="1"/>
          </p:cNvSpPr>
          <p:nvPr>
            <p:ph type="pic" idx="1" hasCustomPrompt="1"/>
          </p:nvPr>
        </p:nvSpPr>
        <p:spPr>
          <a:xfrm>
            <a:off x="6375400" y="1314450"/>
            <a:ext cx="5258256" cy="4707442"/>
          </a:xfrm>
          <a:prstGeom prst="rect">
            <a:avLst/>
          </a:prstGeom>
        </p:spPr>
        <p:txBody>
          <a:bodyPr>
            <a:normAutofit/>
          </a:bodyPr>
          <a:lstStyle>
            <a:lvl1pPr marL="0" indent="0" algn="ctr">
              <a:buNone/>
              <a:defRPr sz="1800" b="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noProof="0"/>
              <a:t>Insert picture</a:t>
            </a:r>
          </a:p>
        </p:txBody>
      </p:sp>
      <p:sp>
        <p:nvSpPr>
          <p:cNvPr id="11" name="Slide Number Placeholder">
            <a:extLst>
              <a:ext uri="{FF2B5EF4-FFF2-40B4-BE49-F238E27FC236}">
                <a16:creationId xmlns:a16="http://schemas.microsoft.com/office/drawing/2014/main" id="{2809CFEE-B3CE-434B-BE96-35F21DC5B943}"/>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69720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gination">
    <p:spTree>
      <p:nvGrpSpPr>
        <p:cNvPr id="1" name=""/>
        <p:cNvGrpSpPr/>
        <p:nvPr/>
      </p:nvGrpSpPr>
      <p:grpSpPr>
        <a:xfrm>
          <a:off x="0" y="0"/>
          <a:ext cx="0" cy="0"/>
          <a:chOff x="0" y="0"/>
          <a:chExt cx="0" cy="0"/>
        </a:xfrm>
      </p:grpSpPr>
      <p:sp>
        <p:nvSpPr>
          <p:cNvPr id="10" name="Title">
            <a:extLst>
              <a:ext uri="{FF2B5EF4-FFF2-40B4-BE49-F238E27FC236}">
                <a16:creationId xmlns:a16="http://schemas.microsoft.com/office/drawing/2014/main" id="{77B2E37D-3B54-46C0-ABB5-6B18F9FF6D90}"/>
              </a:ext>
            </a:extLst>
          </p:cNvPr>
          <p:cNvSpPr>
            <a:spLocks noGrp="1"/>
          </p:cNvSpPr>
          <p:nvPr>
            <p:ph type="title" hasCustomPrompt="1"/>
          </p:nvPr>
        </p:nvSpPr>
        <p:spPr>
          <a:xfrm>
            <a:off x="559932"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3" name="Subtitle">
            <a:extLst>
              <a:ext uri="{FF2B5EF4-FFF2-40B4-BE49-F238E27FC236}">
                <a16:creationId xmlns:a16="http://schemas.microsoft.com/office/drawing/2014/main" id="{5AF7F176-F135-4C88-803C-DEC3D4FB6A30}"/>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8" name="Straight Connector">
            <a:extLst>
              <a:ext uri="{FF2B5EF4-FFF2-40B4-BE49-F238E27FC236}">
                <a16:creationId xmlns:a16="http://schemas.microsoft.com/office/drawing/2014/main" id="{56E19AFC-14DA-427C-B996-D71E40D58CFA}"/>
              </a:ext>
              <a:ext uri="{C183D7F6-B498-43B3-948B-1728B52AA6E4}">
                <adec:decorative xmlns:adec="http://schemas.microsoft.com/office/drawing/2017/decorative" val="1"/>
              </a:ext>
            </a:extLst>
          </p:cNvPr>
          <p:cNvCxnSpPr/>
          <p:nvPr userDrawn="1"/>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9" name="Slide Number Placeholder">
            <a:extLst>
              <a:ext uri="{FF2B5EF4-FFF2-40B4-BE49-F238E27FC236}">
                <a16:creationId xmlns:a16="http://schemas.microsoft.com/office/drawing/2014/main" id="{7B5E0DA8-5EE7-48B3-9D94-ECD86E9F980C}"/>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04889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ex">
    <p:bg>
      <p:bgPr>
        <a:solidFill>
          <a:schemeClr val="bg1"/>
        </a:solidFill>
        <a:effectLst/>
      </p:bgPr>
    </p:bg>
    <p:spTree>
      <p:nvGrpSpPr>
        <p:cNvPr id="1" name=""/>
        <p:cNvGrpSpPr/>
        <p:nvPr/>
      </p:nvGrpSpPr>
      <p:grpSpPr>
        <a:xfrm>
          <a:off x="0" y="0"/>
          <a:ext cx="0" cy="0"/>
          <a:chOff x="0" y="0"/>
          <a:chExt cx="0" cy="0"/>
        </a:xfrm>
      </p:grpSpPr>
      <p:pic>
        <p:nvPicPr>
          <p:cNvPr id="5" name="Picture 4" descr="Annex">
            <a:extLst>
              <a:ext uri="{FF2B5EF4-FFF2-40B4-BE49-F238E27FC236}">
                <a16:creationId xmlns:a16="http://schemas.microsoft.com/office/drawing/2014/main" id="{63B4F51E-A672-485A-B6C0-278A1A7619D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7" r="893" b="447"/>
          <a:stretch/>
        </p:blipFill>
        <p:spPr>
          <a:xfrm>
            <a:off x="0" y="-1"/>
            <a:ext cx="12192000" cy="6858001"/>
          </a:xfrm>
          <a:prstGeom prst="rect">
            <a:avLst/>
          </a:prstGeom>
        </p:spPr>
      </p:pic>
      <p:sp>
        <p:nvSpPr>
          <p:cNvPr id="12" name="Title" descr="Annex">
            <a:extLst>
              <a:ext uri="{FF2B5EF4-FFF2-40B4-BE49-F238E27FC236}">
                <a16:creationId xmlns:a16="http://schemas.microsoft.com/office/drawing/2014/main" id="{0DB6BDFA-2B8B-4301-BEAE-DACA76C1F050}"/>
              </a:ext>
            </a:extLst>
          </p:cNvPr>
          <p:cNvSpPr txBox="1"/>
          <p:nvPr userDrawn="1"/>
        </p:nvSpPr>
        <p:spPr>
          <a:xfrm>
            <a:off x="547686" y="2752917"/>
            <a:ext cx="11093449" cy="553998"/>
          </a:xfrm>
          <a:prstGeom prst="rect">
            <a:avLst/>
          </a:prstGeom>
          <a:noFill/>
        </p:spPr>
        <p:txBody>
          <a:bodyPr wrap="square" lIns="0" tIns="0" rIns="0" bIns="0" rtlCol="0">
            <a:spAutoFit/>
          </a:bodyPr>
          <a:lstStyle/>
          <a:p>
            <a:r>
              <a:rPr lang="en-CA" sz="3600" b="1" noProof="0">
                <a:solidFill>
                  <a:schemeClr val="tx1"/>
                </a:solidFill>
              </a:rPr>
              <a:t>Annex</a:t>
            </a:r>
          </a:p>
        </p:txBody>
      </p:sp>
      <p:sp>
        <p:nvSpPr>
          <p:cNvPr id="8" name="Subtitle">
            <a:extLst>
              <a:ext uri="{FF2B5EF4-FFF2-40B4-BE49-F238E27FC236}">
                <a16:creationId xmlns:a16="http://schemas.microsoft.com/office/drawing/2014/main" id="{707F11FB-7788-4047-B1AE-C24B953370BA}"/>
              </a:ext>
            </a:extLst>
          </p:cNvPr>
          <p:cNvSpPr>
            <a:spLocks noGrp="1"/>
          </p:cNvSpPr>
          <p:nvPr>
            <p:ph type="body" idx="1" hasCustomPrompt="1"/>
          </p:nvPr>
        </p:nvSpPr>
        <p:spPr>
          <a:xfrm>
            <a:off x="550863" y="3338513"/>
            <a:ext cx="11093450" cy="1252537"/>
          </a:xfrm>
          <a:prstGeom prst="rect">
            <a:avLst/>
          </a:prstGeom>
        </p:spPr>
        <p:txBody>
          <a:bodyPr lIns="0" tIns="180000" rIns="0" bIns="0">
            <a:normAutofit/>
          </a:bodyPr>
          <a:lstStyle>
            <a:lvl1pPr marL="0" indent="0">
              <a:buNone/>
              <a:defRPr sz="32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noProof="0"/>
              <a:t>Edit subtitle</a:t>
            </a:r>
          </a:p>
        </p:txBody>
      </p:sp>
      <p:sp>
        <p:nvSpPr>
          <p:cNvPr id="6" name="Slide Number Placeholder">
            <a:extLst>
              <a:ext uri="{FF2B5EF4-FFF2-40B4-BE49-F238E27FC236}">
                <a16:creationId xmlns:a16="http://schemas.microsoft.com/office/drawing/2014/main" id="{55AC884F-7451-4A8E-B820-A8BC0F2B3B54}"/>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94865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and Pagination">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0086EC0A-325D-4BEF-9D0E-74F1261D536D}"/>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76111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A680E9CD-B490-4109-B11E-0BCD052ED561}"/>
              </a:ext>
              <a:ext uri="{C183D7F6-B498-43B3-948B-1728B52AA6E4}">
                <adec:decorative xmlns:adec="http://schemas.microsoft.com/office/drawing/2017/decorative" val="1"/>
              </a:ext>
            </a:extLst>
          </p:cNvPr>
          <p:cNvSpPr/>
          <p:nvPr/>
        </p:nvSpPr>
        <p:spPr>
          <a:xfrm>
            <a:off x="-10819" y="-1"/>
            <a:ext cx="12202819" cy="79514"/>
          </a:xfrm>
          <a:prstGeom prst="rect">
            <a:avLst/>
          </a:prstGeom>
          <a:gradFill flip="none" rotWithShape="1">
            <a:gsLst>
              <a:gs pos="53000">
                <a:schemeClr val="accent1"/>
              </a:gs>
              <a:gs pos="0">
                <a:srgbClr val="3D2252"/>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
        <p:nvSpPr>
          <p:cNvPr id="3" name="Rectangle">
            <a:extLst>
              <a:ext uri="{FF2B5EF4-FFF2-40B4-BE49-F238E27FC236}">
                <a16:creationId xmlns:a16="http://schemas.microsoft.com/office/drawing/2014/main" id="{40E34A70-C765-4357-8C9B-D3A68606AB71}"/>
              </a:ext>
              <a:ext uri="{C183D7F6-B498-43B3-948B-1728B52AA6E4}">
                <adec:decorative xmlns:adec="http://schemas.microsoft.com/office/drawing/2017/decorative" val="1"/>
              </a:ext>
            </a:extLst>
          </p:cNvPr>
          <p:cNvSpPr/>
          <p:nvPr userDrawn="1"/>
        </p:nvSpPr>
        <p:spPr>
          <a:xfrm>
            <a:off x="-10819" y="-1"/>
            <a:ext cx="12202819" cy="79514"/>
          </a:xfrm>
          <a:prstGeom prst="rect">
            <a:avLst/>
          </a:prstGeom>
          <a:gradFill flip="none" rotWithShape="1">
            <a:gsLst>
              <a:gs pos="53000">
                <a:schemeClr val="accent1"/>
              </a:gs>
              <a:gs pos="0">
                <a:srgbClr val="3D2252"/>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Tree>
    <p:extLst>
      <p:ext uri="{BB962C8B-B14F-4D97-AF65-F5344CB8AC3E}">
        <p14:creationId xmlns:p14="http://schemas.microsoft.com/office/powerpoint/2010/main" val="574323213"/>
      </p:ext>
    </p:extLst>
  </p:cSld>
  <p:clrMap bg1="lt1" tx1="dk1" bg2="lt2" tx2="dk2" accent1="accent1" accent2="accent2" accent3="accent3" accent4="accent4" accent5="accent5" accent6="accent6" hlink="hlink" folHlink="folHlink"/>
  <p:sldLayoutIdLst>
    <p:sldLayoutId id="2147483672" r:id="rId1"/>
    <p:sldLayoutId id="2147483660" r:id="rId2"/>
    <p:sldLayoutId id="2147483661" r:id="rId3"/>
    <p:sldLayoutId id="2147483663" r:id="rId4"/>
    <p:sldLayoutId id="2147483664" r:id="rId5"/>
    <p:sldLayoutId id="2147483671" r:id="rId6"/>
    <p:sldLayoutId id="2147483665" r:id="rId7"/>
  </p:sldLayoutIdLst>
  <p:hf hdr="0" ftr="0" dt="0"/>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171AFFB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nlptown/bert-base-multilingual-uncased-sentiment" TargetMode="External"/><Relationship Id="rId2" Type="http://schemas.microsoft.com/office/2018/10/relationships/comments" Target="../comments/modernComment_109_3FB2BB3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huggingface.co/knkarthick/MEETING_SUMMARY" TargetMode="External"/><Relationship Id="rId2" Type="http://schemas.microsoft.com/office/2018/10/relationships/comments" Target="../comments/modernComment_10A_B5CE641F.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15_E6D964C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huggingface.co/knkarthick/MEETING_SUMMAR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knkarthick/MEETING_SUMMARY" TargetMode="External"/><Relationship Id="rId2" Type="http://schemas.microsoft.com/office/2018/10/relationships/comments" Target="../comments/modernComment_10C_46243B2D.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knkarthick/MEETING_SUMMARY" TargetMode="External"/><Relationship Id="rId2" Type="http://schemas.microsoft.com/office/2018/10/relationships/comments" Target="../comments/modernComment_117_4D0A67C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icrosoft.github.io/presidio/" TargetMode="External"/><Relationship Id="rId2" Type="http://schemas.microsoft.com/office/2018/10/relationships/comments" Target="../comments/modernComment_110_CEEDDE7F.xml"/><Relationship Id="rId1" Type="http://schemas.openxmlformats.org/officeDocument/2006/relationships/slideLayout" Target="../slideLayouts/slideLayout3.xml"/><Relationship Id="rId4" Type="http://schemas.openxmlformats.org/officeDocument/2006/relationships/hyperlink" Target="https://github.com/ishirav/date-detecto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12_454E57BE.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adb-4534383367152914.14.azuredatabricks.net/?o=4534383367152914#notebook/1890319551892571/command/3405192072871311" TargetMode="External"/><Relationship Id="rId2" Type="http://schemas.microsoft.com/office/2018/10/relationships/comments" Target="../comments/modernComment_10F_1BB9CDD6.xml"/><Relationship Id="rId1" Type="http://schemas.openxmlformats.org/officeDocument/2006/relationships/slideLayout" Target="../slideLayouts/slideLayout3.xml"/><Relationship Id="rId4" Type="http://schemas.openxmlformats.org/officeDocument/2006/relationships/hyperlink" Target="https://github.com/ssc-dsai/nlp-exploration-notebooks" TargetMode="Externa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3_894E16FF.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D_DAB9B5F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istilbert-base-uncased-finetuned-sst-2-english" TargetMode="External"/><Relationship Id="rId2" Type="http://schemas.microsoft.com/office/2018/10/relationships/comments" Target="../comments/modernComment_101_EA303811.xml"/><Relationship Id="rId1" Type="http://schemas.openxmlformats.org/officeDocument/2006/relationships/slideLayout" Target="../slideLayouts/slideLayout3.xml"/><Relationship Id="rId4" Type="http://schemas.openxmlformats.org/officeDocument/2006/relationships/hyperlink" Target="https://huggingface.co/distilbert-base-uncased-finetuned-sst-2-english#model-detai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4_4719384E.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ggingface.co/distilbert-base-uncased-finetuned-sst-2-english"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distilbert-base-uncased-finetuned-sst-2-english" TargetMode="External"/><Relationship Id="rId2" Type="http://schemas.microsoft.com/office/2018/10/relationships/comments" Target="../comments/modernComment_106_316A7C3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nlptown/bert-base-multilingual-uncased-sentiment" TargetMode="External"/><Relationship Id="rId2" Type="http://schemas.microsoft.com/office/2018/10/relationships/comments" Target="../comments/modernComment_107_4C9245B.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uggingface.co/nlptown/bert-base-multilingual-uncased-sentiment"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78EB-1290-4623-B240-0B95ACD7F5BC}"/>
              </a:ext>
            </a:extLst>
          </p:cNvPr>
          <p:cNvSpPr>
            <a:spLocks noGrp="1"/>
          </p:cNvSpPr>
          <p:nvPr>
            <p:ph type="ctrTitle"/>
          </p:nvPr>
        </p:nvSpPr>
        <p:spPr/>
        <p:txBody>
          <a:bodyPr/>
          <a:lstStyle/>
          <a:p>
            <a:r>
              <a:rPr lang="en-US"/>
              <a:t>NLP Toolkit</a:t>
            </a:r>
            <a:endParaRPr lang="en-CA"/>
          </a:p>
        </p:txBody>
      </p:sp>
      <p:sp>
        <p:nvSpPr>
          <p:cNvPr id="3" name="Subtitle 2">
            <a:extLst>
              <a:ext uri="{FF2B5EF4-FFF2-40B4-BE49-F238E27FC236}">
                <a16:creationId xmlns:a16="http://schemas.microsoft.com/office/drawing/2014/main" id="{BB23A851-5D1E-44B1-9C46-B12C2C12390B}"/>
              </a:ext>
            </a:extLst>
          </p:cNvPr>
          <p:cNvSpPr>
            <a:spLocks noGrp="1"/>
          </p:cNvSpPr>
          <p:nvPr>
            <p:ph type="subTitle" idx="1"/>
          </p:nvPr>
        </p:nvSpPr>
        <p:spPr/>
        <p:txBody>
          <a:bodyPr>
            <a:normAutofit fontScale="70000" lnSpcReduction="20000"/>
          </a:bodyPr>
          <a:lstStyle/>
          <a:p>
            <a:r>
              <a:rPr lang="en-US"/>
              <a:t>ETL, Document Summarization, PII detection </a:t>
            </a:r>
          </a:p>
          <a:p>
            <a:r>
              <a:rPr lang="en-US"/>
              <a:t>and sentiment analysis.</a:t>
            </a:r>
          </a:p>
        </p:txBody>
      </p:sp>
      <p:sp>
        <p:nvSpPr>
          <p:cNvPr id="4" name="Text Placeholder 3">
            <a:extLst>
              <a:ext uri="{FF2B5EF4-FFF2-40B4-BE49-F238E27FC236}">
                <a16:creationId xmlns:a16="http://schemas.microsoft.com/office/drawing/2014/main" id="{2EDDB835-5C3D-4671-80AF-D462153896D7}"/>
              </a:ext>
            </a:extLst>
          </p:cNvPr>
          <p:cNvSpPr>
            <a:spLocks noGrp="1"/>
          </p:cNvSpPr>
          <p:nvPr>
            <p:ph type="body" sz="quarter" idx="13"/>
          </p:nvPr>
        </p:nvSpPr>
        <p:spPr/>
        <p:txBody>
          <a:bodyPr lIns="0" tIns="0" rIns="0" bIns="0" anchor="b">
            <a:noAutofit/>
          </a:bodyPr>
          <a:lstStyle/>
          <a:p>
            <a:r>
              <a:rPr lang="en-US" dirty="0">
                <a:latin typeface="Arial"/>
                <a:cs typeface="Arial"/>
              </a:rPr>
              <a:t>Version 1 : 2022-09-02</a:t>
            </a:r>
            <a:endParaRPr lang="en-CA" dirty="0">
              <a:latin typeface="Arial"/>
              <a:cs typeface="Arial"/>
            </a:endParaRPr>
          </a:p>
        </p:txBody>
      </p:sp>
    </p:spTree>
    <p:extLst>
      <p:ext uri="{BB962C8B-B14F-4D97-AF65-F5344CB8AC3E}">
        <p14:creationId xmlns:p14="http://schemas.microsoft.com/office/powerpoint/2010/main" val="387645369"/>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219091"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10</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Data frame: </a:t>
            </a:r>
            <a:r>
              <a:rPr lang="en-CA" sz="2000" b="0" dirty="0">
                <a:solidFill>
                  <a:srgbClr val="0070C0"/>
                </a:solidFill>
                <a:ea typeface="+mn-lt"/>
                <a:cs typeface="+mn-lt"/>
                <a:hlinkClick r:id="rId3"/>
              </a:rPr>
              <a:t>nlptown/bert-base-multilingual-uncased-sentiment · Hugging Face</a:t>
            </a:r>
            <a:r>
              <a:rPr lang="en-US" sz="2000" b="0" dirty="0">
                <a:ea typeface="+mn-lt"/>
                <a:cs typeface="+mn-lt"/>
              </a:rPr>
              <a:t> </a:t>
            </a:r>
            <a:endParaRPr lang="en-CA" sz="2000" b="0">
              <a:ea typeface="+mn-lt"/>
              <a:cs typeface="+mn-lt"/>
            </a:endParaRPr>
          </a:p>
          <a:p>
            <a:pPr marL="0" indent="0">
              <a:buNone/>
            </a:pPr>
            <a:endParaRPr lang="en-CA" sz="2000" b="1" dirty="0">
              <a:solidFill>
                <a:schemeClr val="accent5"/>
              </a:solidFill>
              <a:latin typeface="+mj-lt"/>
              <a:cs typeface="Arial"/>
            </a:endParaRPr>
          </a:p>
          <a:p>
            <a:pPr marL="0" indent="0">
              <a:buNone/>
            </a:pPr>
            <a:endParaRPr lang="en-CA" sz="2000" dirty="0">
              <a:solidFill>
                <a:srgbClr val="2B44D4"/>
              </a:solidFill>
              <a:cs typeface="Arial"/>
            </a:endParaRPr>
          </a:p>
          <a:p>
            <a:pPr marL="0" indent="0">
              <a:buNone/>
            </a:pPr>
            <a:endParaRPr lang="en-CA">
              <a:cs typeface="Arial"/>
            </a:endParaRPr>
          </a:p>
        </p:txBody>
      </p:sp>
      <p:pic>
        <p:nvPicPr>
          <p:cNvPr id="2" name="Picture 2" descr="Table&#10;&#10;Description automatically generated">
            <a:extLst>
              <a:ext uri="{FF2B5EF4-FFF2-40B4-BE49-F238E27FC236}">
                <a16:creationId xmlns:a16="http://schemas.microsoft.com/office/drawing/2014/main" id="{F79AF2FE-66BE-92AA-6B5C-99E2EFB50E34}"/>
              </a:ext>
            </a:extLst>
          </p:cNvPr>
          <p:cNvPicPr>
            <a:picLocks noChangeAspect="1"/>
          </p:cNvPicPr>
          <p:nvPr/>
        </p:nvPicPr>
        <p:blipFill>
          <a:blip r:embed="rId4"/>
          <a:stretch>
            <a:fillRect/>
          </a:stretch>
        </p:blipFill>
        <p:spPr>
          <a:xfrm>
            <a:off x="1834291" y="1627048"/>
            <a:ext cx="8523414" cy="4427686"/>
          </a:xfrm>
          <a:prstGeom prst="rect">
            <a:avLst/>
          </a:prstGeom>
        </p:spPr>
      </p:pic>
    </p:spTree>
    <p:extLst>
      <p:ext uri="{BB962C8B-B14F-4D97-AF65-F5344CB8AC3E}">
        <p14:creationId xmlns:p14="http://schemas.microsoft.com/office/powerpoint/2010/main" val="106867794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977144"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11</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58343" y="1253331"/>
            <a:ext cx="11093656" cy="4351338"/>
          </a:xfrm>
        </p:spPr>
        <p:txBody>
          <a:bodyPr lIns="91440" tIns="45720" rIns="91440" bIns="45720" anchor="t"/>
          <a:lstStyle/>
          <a:p>
            <a:pPr marL="0" indent="0">
              <a:buNone/>
            </a:pPr>
            <a:r>
              <a:rPr lang="en-CA" sz="2000" dirty="0">
                <a:solidFill>
                  <a:schemeClr val="accent5"/>
                </a:solidFill>
                <a:latin typeface="+mj-lt"/>
                <a:cs typeface="Arial"/>
              </a:rPr>
              <a:t>Model name: </a:t>
            </a:r>
            <a:r>
              <a:rPr lang="en-CA" sz="2000" b="0" dirty="0">
                <a:ea typeface="+mn-lt"/>
                <a:cs typeface="+mn-lt"/>
                <a:hlinkClick r:id="rId3"/>
              </a:rPr>
              <a:t>knkarthick/MEETING_SUMMARY · Hugging Face</a:t>
            </a:r>
            <a:endParaRPr lang="en-CA" sz="2000" dirty="0">
              <a:solidFill>
                <a:schemeClr val="accent5"/>
              </a:solidFill>
              <a:latin typeface="+mj-lt"/>
              <a:cs typeface="Arial"/>
            </a:endParaRPr>
          </a:p>
          <a:p>
            <a:pPr marL="0" indent="0">
              <a:buNone/>
            </a:pPr>
            <a:r>
              <a:rPr lang="en-CA" sz="1800" dirty="0">
                <a:solidFill>
                  <a:srgbClr val="2A283C"/>
                </a:solidFill>
                <a:latin typeface="+mj-lt"/>
                <a:cs typeface="Times New Roman"/>
              </a:rPr>
              <a:t>Sample data: </a:t>
            </a:r>
            <a:endParaRPr lang="en-CA" sz="1800" dirty="0">
              <a:solidFill>
                <a:srgbClr val="2A283C"/>
              </a:solidFill>
              <a:latin typeface="+mj-lt"/>
              <a:cs typeface="Times New Roman" panose="02020603050405020304" pitchFamily="18" charset="0"/>
            </a:endParaRPr>
          </a:p>
          <a:p>
            <a:endParaRPr lang="en-US" sz="1800" b="0" dirty="0">
              <a:solidFill>
                <a:srgbClr val="2A283C"/>
              </a:solidFill>
              <a:highlight>
                <a:srgbClr val="FFFF00"/>
              </a:highlight>
              <a:latin typeface="+mj-lt"/>
              <a:cs typeface="Times New Roman"/>
            </a:endParaRPr>
          </a:p>
        </p:txBody>
      </p:sp>
      <p:graphicFrame>
        <p:nvGraphicFramePr>
          <p:cNvPr id="3" name="Table 2">
            <a:extLst>
              <a:ext uri="{FF2B5EF4-FFF2-40B4-BE49-F238E27FC236}">
                <a16:creationId xmlns:a16="http://schemas.microsoft.com/office/drawing/2014/main" id="{E3179DA1-E795-986B-314D-A21B9EC31A4B}"/>
              </a:ext>
            </a:extLst>
          </p:cNvPr>
          <p:cNvGraphicFramePr>
            <a:graphicFrameLocks noGrp="1"/>
          </p:cNvGraphicFramePr>
          <p:nvPr>
            <p:extLst>
              <p:ext uri="{D42A27DB-BD31-4B8C-83A1-F6EECF244321}">
                <p14:modId xmlns:p14="http://schemas.microsoft.com/office/powerpoint/2010/main" val="2022777964"/>
              </p:ext>
            </p:extLst>
          </p:nvPr>
        </p:nvGraphicFramePr>
        <p:xfrm>
          <a:off x="1057190" y="2334054"/>
          <a:ext cx="10249253" cy="2931719"/>
        </p:xfrm>
        <a:graphic>
          <a:graphicData uri="http://schemas.openxmlformats.org/drawingml/2006/table">
            <a:tbl>
              <a:tblPr firstRow="1" bandRow="1">
                <a:tableStyleId>{5940675A-B579-460E-94D1-54222C63F5DA}</a:tableStyleId>
              </a:tblPr>
              <a:tblGrid>
                <a:gridCol w="5999513">
                  <a:extLst>
                    <a:ext uri="{9D8B030D-6E8A-4147-A177-3AD203B41FA5}">
                      <a16:colId xmlns:a16="http://schemas.microsoft.com/office/drawing/2014/main" val="156838468"/>
                    </a:ext>
                  </a:extLst>
                </a:gridCol>
                <a:gridCol w="2498766">
                  <a:extLst>
                    <a:ext uri="{9D8B030D-6E8A-4147-A177-3AD203B41FA5}">
                      <a16:colId xmlns:a16="http://schemas.microsoft.com/office/drawing/2014/main" val="3278982087"/>
                    </a:ext>
                  </a:extLst>
                </a:gridCol>
                <a:gridCol w="1750974">
                  <a:extLst>
                    <a:ext uri="{9D8B030D-6E8A-4147-A177-3AD203B41FA5}">
                      <a16:colId xmlns:a16="http://schemas.microsoft.com/office/drawing/2014/main" val="3934974675"/>
                    </a:ext>
                  </a:extLst>
                </a:gridCol>
              </a:tblGrid>
              <a:tr h="418817">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418817">
                <a:tc>
                  <a:txBody>
                    <a:bodyPr/>
                    <a:lstStyle/>
                    <a:p>
                      <a:pPr lvl="0">
                        <a:buNone/>
                      </a:pPr>
                      <a:r>
                        <a:rPr lang="en-CA" sz="1800" b="0" i="0" u="none" strike="noStrike" baseline="0" noProof="0" dirty="0">
                          <a:solidFill>
                            <a:srgbClr val="2A283C"/>
                          </a:solidFill>
                          <a:latin typeface="Arial"/>
                        </a:rPr>
                        <a:t>2021-08-23 Doris Paquin (Spectrum) meeting notes.docx</a:t>
                      </a:r>
                      <a:endParaRPr lang="en-US" baseline="0" dirty="0">
                        <a:solidFill>
                          <a:srgbClr val="2A283C"/>
                        </a:solidFill>
                      </a:endParaRPr>
                    </a:p>
                  </a:txBody>
                  <a:tcPr/>
                </a:tc>
                <a:tc>
                  <a:txBody>
                    <a:bodyPr/>
                    <a:lstStyle/>
                    <a:p>
                      <a:pPr lvl="0">
                        <a:buNone/>
                      </a:pPr>
                      <a:r>
                        <a:rPr lang="en-CA" sz="1800" b="0" i="0" u="none" strike="noStrike" noProof="0" dirty="0"/>
                        <a:t>30kb | 769 words</a:t>
                      </a:r>
                      <a:endParaRPr lang="en-US" dirty="0"/>
                    </a:p>
                  </a:txBody>
                  <a:tcPr/>
                </a:tc>
                <a:tc>
                  <a:txBody>
                    <a:bodyPr/>
                    <a:lstStyle/>
                    <a:p>
                      <a:pPr marL="0" lvl="0" indent="0" algn="l">
                        <a:lnSpc>
                          <a:spcPct val="100000"/>
                        </a:lnSpc>
                        <a:buNone/>
                      </a:pPr>
                      <a:r>
                        <a:rPr lang="en-US" sz="1800" b="0" i="0" u="none" strike="noStrike" baseline="0" noProof="0" dirty="0">
                          <a:solidFill>
                            <a:srgbClr val="2A283C"/>
                          </a:solidFill>
                          <a:latin typeface="Arial"/>
                        </a:rPr>
                        <a:t>5.20 seconds</a:t>
                      </a:r>
                    </a:p>
                  </a:txBody>
                  <a:tcPr/>
                </a:tc>
                <a:extLst>
                  <a:ext uri="{0D108BD9-81ED-4DB2-BD59-A6C34878D82A}">
                    <a16:rowId xmlns:a16="http://schemas.microsoft.com/office/drawing/2014/main" val="2112516585"/>
                  </a:ext>
                </a:extLst>
              </a:tr>
              <a:tr h="418817">
                <a:tc>
                  <a:txBody>
                    <a:bodyPr/>
                    <a:lstStyle/>
                    <a:p>
                      <a:pPr lvl="0">
                        <a:buNone/>
                      </a:pPr>
                      <a:r>
                        <a:rPr lang="en-CA" sz="1800" b="0" i="0" u="none" strike="noStrike" baseline="0" noProof="0" dirty="0">
                          <a:solidFill>
                            <a:srgbClr val="2A283C"/>
                          </a:solidFill>
                          <a:latin typeface="Arial"/>
                        </a:rPr>
                        <a:t>ICT-ACR meeting notes 2020-11-12.docx</a:t>
                      </a:r>
                      <a:endParaRPr lang="en-US" dirty="0"/>
                    </a:p>
                  </a:txBody>
                  <a:tcPr/>
                </a:tc>
                <a:tc>
                  <a:txBody>
                    <a:bodyPr/>
                    <a:lstStyle/>
                    <a:p>
                      <a:pPr lvl="0">
                        <a:buNone/>
                      </a:pPr>
                      <a:r>
                        <a:rPr lang="en-CA" sz="1800" b="0" i="0" u="none" strike="noStrike" noProof="0" dirty="0"/>
                        <a:t>17kb | </a:t>
                      </a:r>
                      <a:r>
                        <a:rPr lang="en-CA" sz="1800" b="0" i="0" u="none" strike="noStrike" noProof="0" dirty="0">
                          <a:latin typeface="Arial"/>
                        </a:rPr>
                        <a:t>796 </a:t>
                      </a:r>
                      <a:r>
                        <a:rPr lang="en-CA" sz="1800" b="0" i="0" u="none" strike="noStrike" noProof="0" dirty="0"/>
                        <a:t>words</a:t>
                      </a:r>
                      <a:endParaRPr lang="en-US" dirty="0"/>
                    </a:p>
                  </a:txBody>
                  <a:tcPr/>
                </a:tc>
                <a:tc>
                  <a:txBody>
                    <a:bodyPr/>
                    <a:lstStyle/>
                    <a:p>
                      <a:pPr marL="0" lvl="0" indent="0" algn="l">
                        <a:lnSpc>
                          <a:spcPct val="100000"/>
                        </a:lnSpc>
                        <a:buNone/>
                      </a:pPr>
                      <a:r>
                        <a:rPr lang="en-US" sz="1800" b="0" i="0" u="none" strike="noStrike" baseline="0" noProof="0" dirty="0">
                          <a:solidFill>
                            <a:srgbClr val="2A283C"/>
                          </a:solidFill>
                          <a:latin typeface="Arial"/>
                        </a:rPr>
                        <a:t>5.82 seconds</a:t>
                      </a:r>
                    </a:p>
                  </a:txBody>
                  <a:tcPr/>
                </a:tc>
                <a:extLst>
                  <a:ext uri="{0D108BD9-81ED-4DB2-BD59-A6C34878D82A}">
                    <a16:rowId xmlns:a16="http://schemas.microsoft.com/office/drawing/2014/main" val="2941384899"/>
                  </a:ext>
                </a:extLst>
              </a:tr>
              <a:tr h="418817">
                <a:tc>
                  <a:txBody>
                    <a:bodyPr/>
                    <a:lstStyle/>
                    <a:p>
                      <a:pPr lvl="0">
                        <a:buNone/>
                      </a:pPr>
                      <a:r>
                        <a:rPr lang="en-CA" sz="1800" b="0" i="0" u="none" strike="noStrike" baseline="0" noProof="0" dirty="0">
                          <a:solidFill>
                            <a:srgbClr val="2A283C"/>
                          </a:solidFill>
                          <a:latin typeface="Arial"/>
                        </a:rPr>
                        <a:t>2020-11-16 GSA USAB meeting notes.docx</a:t>
                      </a:r>
                      <a:endParaRPr lang="en-US" dirty="0"/>
                    </a:p>
                  </a:txBody>
                  <a:tcPr/>
                </a:tc>
                <a:tc>
                  <a:txBody>
                    <a:bodyPr/>
                    <a:lstStyle/>
                    <a:p>
                      <a:pPr lvl="0">
                        <a:buNone/>
                      </a:pPr>
                      <a:r>
                        <a:rPr lang="en-CA" sz="1800" b="0" i="0" u="none" strike="noStrike" noProof="0" dirty="0"/>
                        <a:t>19kb | </a:t>
                      </a:r>
                      <a:r>
                        <a:rPr lang="en-CA" sz="1800" b="0" i="0" u="none" strike="noStrike" noProof="0" dirty="0">
                          <a:latin typeface="Arial"/>
                        </a:rPr>
                        <a:t>1364 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10.81 seconds</a:t>
                      </a:r>
                      <a:endParaRPr lang="en-US" dirty="0"/>
                    </a:p>
                  </a:txBody>
                  <a:tcPr/>
                </a:tc>
                <a:extLst>
                  <a:ext uri="{0D108BD9-81ED-4DB2-BD59-A6C34878D82A}">
                    <a16:rowId xmlns:a16="http://schemas.microsoft.com/office/drawing/2014/main" val="3343101917"/>
                  </a:ext>
                </a:extLst>
              </a:tr>
              <a:tr h="418817">
                <a:tc>
                  <a:txBody>
                    <a:bodyPr/>
                    <a:lstStyle/>
                    <a:p>
                      <a:pPr lvl="0">
                        <a:buNone/>
                      </a:pPr>
                      <a:r>
                        <a:rPr lang="en-CA" sz="1800" b="0" i="0" u="none" strike="noStrike" baseline="0" noProof="0" dirty="0" err="1">
                          <a:solidFill>
                            <a:srgbClr val="2A283C"/>
                          </a:solidFill>
                          <a:latin typeface="Arial"/>
                        </a:rPr>
                        <a:t>ebidm-dsai</a:t>
                      </a:r>
                      <a:r>
                        <a:rPr lang="en-CA" sz="1800" b="0" i="0" u="none" strike="noStrike" baseline="0" noProof="0" dirty="0">
                          <a:solidFill>
                            <a:srgbClr val="2A283C"/>
                          </a:solidFill>
                          <a:latin typeface="Arial"/>
                        </a:rPr>
                        <a:t> meeting notes 2022-01-21.docx</a:t>
                      </a:r>
                      <a:endParaRPr lang="en-US" dirty="0"/>
                    </a:p>
                  </a:txBody>
                  <a:tcPr/>
                </a:tc>
                <a:tc>
                  <a:txBody>
                    <a:bodyPr/>
                    <a:lstStyle/>
                    <a:p>
                      <a:pPr lvl="0">
                        <a:buNone/>
                      </a:pPr>
                      <a:r>
                        <a:rPr lang="en-CA" sz="1800" b="0" i="0" u="none" strike="noStrike" noProof="0" dirty="0"/>
                        <a:t>37kb | </a:t>
                      </a:r>
                      <a:r>
                        <a:rPr lang="en-CA" sz="1800" b="0" i="0" u="none" strike="noStrike" noProof="0" dirty="0">
                          <a:latin typeface="Arial"/>
                        </a:rPr>
                        <a:t>1140 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9.10 seconds</a:t>
                      </a:r>
                      <a:endParaRPr lang="en-US" dirty="0"/>
                    </a:p>
                  </a:txBody>
                  <a:tcPr/>
                </a:tc>
                <a:extLst>
                  <a:ext uri="{0D108BD9-81ED-4DB2-BD59-A6C34878D82A}">
                    <a16:rowId xmlns:a16="http://schemas.microsoft.com/office/drawing/2014/main" val="4129025235"/>
                  </a:ext>
                </a:extLst>
              </a:tr>
              <a:tr h="418817">
                <a:tc>
                  <a:txBody>
                    <a:bodyPr/>
                    <a:lstStyle/>
                    <a:p>
                      <a:pPr lvl="0">
                        <a:buNone/>
                      </a:pPr>
                      <a:r>
                        <a:rPr lang="en-CA" sz="1800" b="0" i="0" u="none" strike="noStrike" baseline="0" noProof="0" dirty="0">
                          <a:solidFill>
                            <a:srgbClr val="2A283C"/>
                          </a:solidFill>
                          <a:latin typeface="Arial"/>
                        </a:rPr>
                        <a:t>2022-06-15 Onyx demo from Curtis ONeil.txt</a:t>
                      </a:r>
                      <a:endParaRPr lang="en-US" dirty="0"/>
                    </a:p>
                  </a:txBody>
                  <a:tcPr/>
                </a:tc>
                <a:tc>
                  <a:txBody>
                    <a:bodyPr/>
                    <a:lstStyle/>
                    <a:p>
                      <a:pPr lvl="0">
                        <a:buNone/>
                      </a:pPr>
                      <a:r>
                        <a:rPr lang="en-CA" sz="1800" b="0" i="0" u="none" strike="noStrike" noProof="0" dirty="0"/>
                        <a:t>3kb | </a:t>
                      </a:r>
                      <a:r>
                        <a:rPr lang="en-CA" sz="1800" b="0" i="0" u="none" strike="noStrike" noProof="0" dirty="0">
                          <a:latin typeface="Arial"/>
                        </a:rPr>
                        <a:t>349 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2.96 seconds</a:t>
                      </a:r>
                      <a:endParaRPr lang="en-US" dirty="0"/>
                    </a:p>
                  </a:txBody>
                  <a:tcPr/>
                </a:tc>
                <a:extLst>
                  <a:ext uri="{0D108BD9-81ED-4DB2-BD59-A6C34878D82A}">
                    <a16:rowId xmlns:a16="http://schemas.microsoft.com/office/drawing/2014/main" val="2561200509"/>
                  </a:ext>
                </a:extLst>
              </a:tr>
              <a:tr h="418817">
                <a:tc>
                  <a:txBody>
                    <a:bodyPr/>
                    <a:lstStyle/>
                    <a:p>
                      <a:pPr lvl="0">
                        <a:buNone/>
                      </a:pPr>
                      <a:r>
                        <a:rPr lang="en-CA" sz="1800" b="0" i="0" u="none" strike="noStrike" baseline="0" noProof="0" dirty="0">
                          <a:solidFill>
                            <a:srgbClr val="2A283C"/>
                          </a:solidFill>
                          <a:latin typeface="Arial"/>
                        </a:rPr>
                        <a:t>2021-10-15 ESD assumptions meeting notes.txt</a:t>
                      </a:r>
                      <a:endParaRPr lang="en-US" dirty="0"/>
                    </a:p>
                  </a:txBody>
                  <a:tcPr/>
                </a:tc>
                <a:tc>
                  <a:txBody>
                    <a:bodyPr/>
                    <a:lstStyle/>
                    <a:p>
                      <a:pPr lvl="0">
                        <a:buNone/>
                      </a:pPr>
                      <a:r>
                        <a:rPr lang="en-CA" sz="1800" b="0" i="0" u="none" strike="noStrike" noProof="0" dirty="0">
                          <a:latin typeface="Arial"/>
                        </a:rPr>
                        <a:t>3kb </a:t>
                      </a:r>
                      <a:r>
                        <a:rPr lang="en-CA" sz="1800" b="0" i="0" u="none" strike="noStrike" noProof="0" dirty="0"/>
                        <a:t>| </a:t>
                      </a:r>
                      <a:r>
                        <a:rPr lang="en-CA" sz="1800" b="0" i="0" u="none" strike="noStrike" noProof="0" dirty="0">
                          <a:latin typeface="Arial"/>
                        </a:rPr>
                        <a:t>411 </a:t>
                      </a:r>
                      <a:r>
                        <a:rPr lang="en-CA" sz="1800" b="0" i="0" u="none" strike="noStrike" noProof="0" dirty="0"/>
                        <a:t>words</a:t>
                      </a:r>
                      <a:endParaRPr lang="en-US"/>
                    </a:p>
                  </a:txBody>
                  <a:tcPr/>
                </a:tc>
                <a:tc>
                  <a:txBody>
                    <a:bodyPr/>
                    <a:lstStyle/>
                    <a:p>
                      <a:pPr lvl="0">
                        <a:buNone/>
                      </a:pPr>
                      <a:r>
                        <a:rPr lang="en-US" sz="1800" b="0" i="0" u="none" strike="noStrike" baseline="0" noProof="0" dirty="0">
                          <a:solidFill>
                            <a:srgbClr val="2A283C"/>
                          </a:solidFill>
                          <a:latin typeface="Arial"/>
                        </a:rPr>
                        <a:t>2.03 seconds</a:t>
                      </a:r>
                      <a:endParaRPr lang="en-US" dirty="0"/>
                    </a:p>
                  </a:txBody>
                  <a:tcPr/>
                </a:tc>
                <a:extLst>
                  <a:ext uri="{0D108BD9-81ED-4DB2-BD59-A6C34878D82A}">
                    <a16:rowId xmlns:a16="http://schemas.microsoft.com/office/drawing/2014/main" val="4120358315"/>
                  </a:ext>
                </a:extLst>
              </a:tr>
            </a:tbl>
          </a:graphicData>
        </a:graphic>
      </p:graphicFrame>
    </p:spTree>
    <p:extLst>
      <p:ext uri="{BB962C8B-B14F-4D97-AF65-F5344CB8AC3E}">
        <p14:creationId xmlns:p14="http://schemas.microsoft.com/office/powerpoint/2010/main" val="3050202143"/>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8036531"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CA"/>
              <a:t>Summarization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12</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15001"/>
            <a:ext cx="3978147"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Summarization flowchart:</a:t>
            </a:r>
          </a:p>
        </p:txBody>
      </p:sp>
      <p:pic>
        <p:nvPicPr>
          <p:cNvPr id="5" name="Picture 6" descr="Diagram&#10;&#10;Description automatically generated">
            <a:extLst>
              <a:ext uri="{FF2B5EF4-FFF2-40B4-BE49-F238E27FC236}">
                <a16:creationId xmlns:a16="http://schemas.microsoft.com/office/drawing/2014/main" id="{428C03D5-199B-84D6-3A3B-6C06F407FF86}"/>
              </a:ext>
            </a:extLst>
          </p:cNvPr>
          <p:cNvPicPr>
            <a:picLocks noChangeAspect="1"/>
          </p:cNvPicPr>
          <p:nvPr/>
        </p:nvPicPr>
        <p:blipFill>
          <a:blip r:embed="rId3"/>
          <a:stretch>
            <a:fillRect/>
          </a:stretch>
        </p:blipFill>
        <p:spPr>
          <a:xfrm>
            <a:off x="4124907" y="1216197"/>
            <a:ext cx="4466890" cy="5136083"/>
          </a:xfrm>
          <a:prstGeom prst="rect">
            <a:avLst/>
          </a:prstGeom>
        </p:spPr>
      </p:pic>
    </p:spTree>
    <p:extLst>
      <p:ext uri="{BB962C8B-B14F-4D97-AF65-F5344CB8AC3E}">
        <p14:creationId xmlns:p14="http://schemas.microsoft.com/office/powerpoint/2010/main" val="387300678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8065959" cy="519435"/>
          </a:xfrm>
        </p:spPr>
        <p:txBody>
          <a:bodyPr>
            <a:normAutofit fontScale="90000"/>
          </a:bodyPr>
          <a:lstStyle/>
          <a:p>
            <a:r>
              <a:rPr lang="en-US"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13</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Summarization output: </a:t>
            </a:r>
            <a:r>
              <a:rPr lang="en-CA" sz="2000" b="0" dirty="0">
                <a:latin typeface="+mj-lt"/>
                <a:cs typeface="Arial"/>
                <a:hlinkClick r:id="rId2"/>
              </a:rPr>
              <a:t>knkarthick/MEETING_SUMMARY · Hugging Face</a:t>
            </a:r>
            <a:endParaRPr lang="en-CA" sz="2000" dirty="0">
              <a:solidFill>
                <a:schemeClr val="accent5"/>
              </a:solidFill>
              <a:latin typeface="+mj-lt"/>
              <a:cs typeface="Arial"/>
            </a:endParaRPr>
          </a:p>
          <a:p>
            <a:pPr marL="0" indent="0">
              <a:buNone/>
            </a:pPr>
            <a:r>
              <a:rPr lang="en-CA" sz="2400" dirty="0">
                <a:solidFill>
                  <a:schemeClr val="accent5"/>
                </a:solidFill>
                <a:latin typeface="+mj-lt"/>
                <a:cs typeface="Arial"/>
              </a:rPr>
              <a:t>  </a:t>
            </a:r>
            <a:endParaRPr lang="en-CA"/>
          </a:p>
        </p:txBody>
      </p:sp>
      <p:pic>
        <p:nvPicPr>
          <p:cNvPr id="5" name="Picture 4">
            <a:extLst>
              <a:ext uri="{FF2B5EF4-FFF2-40B4-BE49-F238E27FC236}">
                <a16:creationId xmlns:a16="http://schemas.microsoft.com/office/drawing/2014/main" id="{FB43142E-3779-4C81-8E3C-FA97668F79CB}"/>
              </a:ext>
            </a:extLst>
          </p:cNvPr>
          <p:cNvPicPr>
            <a:picLocks noChangeAspect="1"/>
          </p:cNvPicPr>
          <p:nvPr/>
        </p:nvPicPr>
        <p:blipFill>
          <a:blip r:embed="rId3"/>
          <a:stretch>
            <a:fillRect/>
          </a:stretch>
        </p:blipFill>
        <p:spPr>
          <a:xfrm>
            <a:off x="1819331" y="1868506"/>
            <a:ext cx="8551748" cy="4184509"/>
          </a:xfrm>
          <a:prstGeom prst="rect">
            <a:avLst/>
          </a:prstGeom>
        </p:spPr>
      </p:pic>
    </p:spTree>
    <p:extLst>
      <p:ext uri="{BB962C8B-B14F-4D97-AF65-F5344CB8AC3E}">
        <p14:creationId xmlns:p14="http://schemas.microsoft.com/office/powerpoint/2010/main" val="192372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973682" cy="519533"/>
          </a:xfrm>
        </p:spPr>
        <p:txBody>
          <a:bodyPr>
            <a:normAutofit fontScale="90000"/>
          </a:bodyPr>
          <a:lstStyle/>
          <a:p>
            <a:r>
              <a:rPr lang="en-US"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14</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Summarization output: </a:t>
            </a:r>
            <a:r>
              <a:rPr lang="en-CA" sz="2000" b="0" dirty="0">
                <a:latin typeface="+mj-lt"/>
                <a:cs typeface="Arial"/>
                <a:hlinkClick r:id="rId3"/>
              </a:rPr>
              <a:t>knkarthick/MEETING_SUMMARY · Hugging Face</a:t>
            </a:r>
            <a:endParaRPr lang="en-CA" sz="2000">
              <a:cs typeface="Arial"/>
            </a:endParaRPr>
          </a:p>
        </p:txBody>
      </p:sp>
      <p:pic>
        <p:nvPicPr>
          <p:cNvPr id="3" name="Picture 2">
            <a:extLst>
              <a:ext uri="{FF2B5EF4-FFF2-40B4-BE49-F238E27FC236}">
                <a16:creationId xmlns:a16="http://schemas.microsoft.com/office/drawing/2014/main" id="{C7B1E358-4AC6-41AC-A7E1-14FFB990FF84}"/>
              </a:ext>
            </a:extLst>
          </p:cNvPr>
          <p:cNvPicPr>
            <a:picLocks noChangeAspect="1"/>
          </p:cNvPicPr>
          <p:nvPr/>
        </p:nvPicPr>
        <p:blipFill>
          <a:blip r:embed="rId4"/>
          <a:stretch>
            <a:fillRect/>
          </a:stretch>
        </p:blipFill>
        <p:spPr>
          <a:xfrm>
            <a:off x="1246332" y="2028554"/>
            <a:ext cx="9697746" cy="3232582"/>
          </a:xfrm>
          <a:prstGeom prst="rect">
            <a:avLst/>
          </a:prstGeom>
        </p:spPr>
      </p:pic>
    </p:spTree>
    <p:extLst>
      <p:ext uri="{BB962C8B-B14F-4D97-AF65-F5344CB8AC3E}">
        <p14:creationId xmlns:p14="http://schemas.microsoft.com/office/powerpoint/2010/main" val="1176779565"/>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977144"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15</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58343" y="1253331"/>
            <a:ext cx="11093656" cy="4351338"/>
          </a:xfrm>
        </p:spPr>
        <p:txBody>
          <a:bodyPr lIns="91440" tIns="45720" rIns="91440" bIns="45720" anchor="t"/>
          <a:lstStyle/>
          <a:p>
            <a:pPr marL="0" indent="0">
              <a:buNone/>
            </a:pPr>
            <a:r>
              <a:rPr lang="en-CA" sz="2000" dirty="0">
                <a:solidFill>
                  <a:schemeClr val="accent5"/>
                </a:solidFill>
                <a:latin typeface="+mj-lt"/>
                <a:cs typeface="Arial"/>
              </a:rPr>
              <a:t>Model name: </a:t>
            </a:r>
            <a:r>
              <a:rPr lang="en-CA" sz="2000" b="0" dirty="0">
                <a:latin typeface="+mj-lt"/>
                <a:cs typeface="Arial"/>
                <a:hlinkClick r:id="rId3"/>
              </a:rPr>
              <a:t>knkarthick/MEETING_SUMMARY · Hugging Face</a:t>
            </a:r>
            <a:endParaRPr lang="en-CA" sz="2000" dirty="0">
              <a:solidFill>
                <a:schemeClr val="accent5"/>
              </a:solidFill>
              <a:latin typeface="+mj-lt"/>
              <a:cs typeface="Arial"/>
            </a:endParaRPr>
          </a:p>
          <a:p>
            <a:pPr marL="0" indent="0">
              <a:buNone/>
            </a:pPr>
            <a:r>
              <a:rPr lang="en-CA" sz="1800" dirty="0">
                <a:solidFill>
                  <a:srgbClr val="2A283C"/>
                </a:solidFill>
                <a:latin typeface="+mj-lt"/>
                <a:cs typeface="Times New Roman"/>
              </a:rPr>
              <a:t>Summary for a "non-meeting" document:</a:t>
            </a:r>
            <a:endParaRPr lang="en-CA" sz="1800" dirty="0">
              <a:solidFill>
                <a:srgbClr val="2A283C"/>
              </a:solidFill>
              <a:latin typeface="+mj-lt"/>
              <a:cs typeface="Times New Roman" panose="02020603050405020304" pitchFamily="18" charset="0"/>
            </a:endParaRPr>
          </a:p>
        </p:txBody>
      </p:sp>
      <p:sp>
        <p:nvSpPr>
          <p:cNvPr id="5" name="TextBox 1">
            <a:extLst>
              <a:ext uri="{FF2B5EF4-FFF2-40B4-BE49-F238E27FC236}">
                <a16:creationId xmlns:a16="http://schemas.microsoft.com/office/drawing/2014/main" id="{6BADAB6F-2A92-ECEC-A3B7-2D8F3DF07CD2}"/>
              </a:ext>
            </a:extLst>
          </p:cNvPr>
          <p:cNvSpPr txBox="1"/>
          <p:nvPr/>
        </p:nvSpPr>
        <p:spPr>
          <a:xfrm>
            <a:off x="1024029" y="3063044"/>
            <a:ext cx="10146348" cy="318853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latin typeface="Source Code Pro"/>
                <a:ea typeface="Source Code Pro"/>
              </a:rPr>
              <a:t>'James_Webb_Space_Telescope.html': " The commissioning activities for NASAs James Webb Space Telescope </a:t>
            </a:r>
            <a:r>
              <a:rPr lang="en-US" sz="1000" dirty="0" err="1">
                <a:latin typeface="Source Code Pro"/>
                <a:ea typeface="Source Code Pro"/>
              </a:rPr>
              <a:t>fornscience</a:t>
            </a:r>
            <a:r>
              <a:rPr lang="en-US" sz="1000" dirty="0">
                <a:latin typeface="Source Code Pro"/>
                <a:ea typeface="Source Code Pro"/>
              </a:rPr>
              <a:t> have been completed. All of the seventeen scientific instruments have now been checked out. The </a:t>
            </a:r>
            <a:r>
              <a:rPr lang="en-US" sz="1000" dirty="0" err="1">
                <a:latin typeface="Source Code Pro"/>
                <a:ea typeface="Source Code Pro"/>
              </a:rPr>
              <a:t>NearInfrared</a:t>
            </a:r>
            <a:r>
              <a:rPr lang="en-US" sz="1000" dirty="0">
                <a:latin typeface="Source Code Pro"/>
                <a:ea typeface="Source Code Pro"/>
              </a:rPr>
              <a:t> Spectrograph, or </a:t>
            </a:r>
            <a:r>
              <a:rPr lang="en-US" sz="1000" dirty="0" err="1">
                <a:latin typeface="Source Code Pro"/>
                <a:ea typeface="Source Code Pro"/>
              </a:rPr>
              <a:t>NIRSpec</a:t>
            </a:r>
            <a:r>
              <a:rPr lang="en-US" sz="1000" dirty="0">
                <a:latin typeface="Source Code Pro"/>
                <a:ea typeface="Source Code Pro"/>
              </a:rPr>
              <a:t>, is ready for science operations. </a:t>
            </a:r>
            <a:r>
              <a:rPr lang="en-US" sz="1000" dirty="0" err="1">
                <a:latin typeface="Source Code Pro"/>
                <a:ea typeface="Source Code Pro"/>
              </a:rPr>
              <a:t>NIRCam</a:t>
            </a:r>
            <a:r>
              <a:rPr lang="en-US" sz="1000" dirty="0">
                <a:latin typeface="Source Code Pro"/>
                <a:ea typeface="Source Code Pro"/>
              </a:rPr>
              <a:t>, or the </a:t>
            </a:r>
            <a:r>
              <a:rPr lang="en-US" sz="1000" dirty="0" err="1">
                <a:latin typeface="Source Code Pro"/>
                <a:ea typeface="Source Code Pro"/>
              </a:rPr>
              <a:t>NearInf</a:t>
            </a:r>
            <a:r>
              <a:rPr lang="en-US" sz="1000" dirty="0">
                <a:latin typeface="Source Code Pro"/>
                <a:ea typeface="Source Code Pro"/>
              </a:rPr>
              <a:t> The final mode verified for </a:t>
            </a:r>
            <a:r>
              <a:rPr lang="en-US" sz="1000" dirty="0" err="1">
                <a:latin typeface="Source Code Pro"/>
                <a:ea typeface="Source Code Pro"/>
              </a:rPr>
              <a:t>NIRSpec</a:t>
            </a:r>
            <a:r>
              <a:rPr lang="en-US" sz="1000" dirty="0">
                <a:latin typeface="Source Code Pro"/>
                <a:ea typeface="Source Code Pro"/>
              </a:rPr>
              <a:t> was the </a:t>
            </a:r>
            <a:r>
              <a:rPr lang="en-US" sz="1000" dirty="0" err="1">
                <a:latin typeface="Source Code Pro"/>
                <a:ea typeface="Source Code Pro"/>
              </a:rPr>
              <a:t>multiobject</a:t>
            </a:r>
            <a:r>
              <a:rPr lang="en-US" sz="1000" dirty="0">
                <a:latin typeface="Source Code Pro"/>
                <a:ea typeface="Source Code Pro"/>
              </a:rPr>
              <a:t> spectroscopy mode, which allows it to capture spectra from hundreds of different cosmic targets at once. It will be used to characterize everything from the faintest objects in the universe to the formation of galaxies and star clusters. The James Webb Space Telescope will be launched next week. It will be a great tool for astronomers to explore space and study the universe. The next great observatory will be built after Webb. The James Webb Space Telescope is getting ready to launch. Recently it captured one of the deepest images of the universe ever taken by the telescope. The first image from the James Webb Space Telescope was taken during an engineering test. It shows faint galaxies that Webb will study in its first year of science operations. The James Webb Space Telescope will release its first </a:t>
            </a:r>
            <a:r>
              <a:rPr lang="en-US" sz="1000" dirty="0" err="1">
                <a:latin typeface="Source Code Pro"/>
                <a:ea typeface="Source Code Pro"/>
              </a:rPr>
              <a:t>fullcolor</a:t>
            </a:r>
            <a:r>
              <a:rPr lang="en-US" sz="1000" dirty="0">
                <a:latin typeface="Source Code Pro"/>
                <a:ea typeface="Source Code Pro"/>
              </a:rPr>
              <a:t> images </a:t>
            </a:r>
            <a:r>
              <a:rPr lang="en-US" sz="1000" dirty="0" err="1">
                <a:latin typeface="Source Code Pro"/>
                <a:ea typeface="Source Code Pro"/>
              </a:rPr>
              <a:t>andnspectroscopic</a:t>
            </a:r>
            <a:r>
              <a:rPr lang="en-US" sz="1000" dirty="0">
                <a:latin typeface="Source Code Pro"/>
                <a:ea typeface="Source Code Pro"/>
              </a:rPr>
              <a:t> data on July. The Canadian Space Agency's contribution to the James Webb Space Telescope is ready for scientific operations. NIRISS, the instrument that will probe exoplanets' atmospheres, will start collecting data on July 1st. The </a:t>
            </a:r>
            <a:r>
              <a:rPr lang="en-US" sz="1000" dirty="0" err="1">
                <a:latin typeface="Source Code Pro"/>
                <a:ea typeface="Source Code Pro"/>
              </a:rPr>
              <a:t>NIRSpec</a:t>
            </a:r>
            <a:r>
              <a:rPr lang="en-US" sz="1000" dirty="0">
                <a:latin typeface="Source Code Pro"/>
                <a:ea typeface="Source Code Pro"/>
              </a:rPr>
              <a:t> Grating Wheel Assembly GWA is used to separate the wavelengths of incoming </a:t>
            </a:r>
            <a:r>
              <a:rPr lang="en-US" sz="1000" dirty="0" err="1">
                <a:latin typeface="Source Code Pro"/>
                <a:ea typeface="Source Code Pro"/>
              </a:rPr>
              <a:t>lightninto</a:t>
            </a:r>
            <a:r>
              <a:rPr lang="en-US" sz="1000" dirty="0">
                <a:latin typeface="Source Code Pro"/>
                <a:ea typeface="Source Code Pro"/>
              </a:rPr>
              <a:t> a spectrum. It is also used to acquire targets and place them at the proper locations in the instrument. The James Webb Space Telescope team continues to work through the science instrument modes. This week they checked off numbers </a:t>
            </a:r>
            <a:r>
              <a:rPr lang="en-US" sz="1000" dirty="0" err="1">
                <a:latin typeface="Source Code Pro"/>
                <a:ea typeface="Source Code Pro"/>
              </a:rPr>
              <a:t>NIRCamngrism</a:t>
            </a:r>
            <a:r>
              <a:rPr lang="en-US" sz="1000" dirty="0">
                <a:latin typeface="Source Code Pro"/>
                <a:ea typeface="Source Code Pro"/>
              </a:rPr>
              <a:t> time series and imaging time series, both used to study exoplanets, NIRISS aperture masking interferometry, for direct detection of a The MIRI team has been working on the spectral bands of the MRS. They have been focusing on aligning the </a:t>
            </a:r>
            <a:r>
              <a:rPr lang="en-US" sz="1000" dirty="0" err="1">
                <a:latin typeface="Source Code Pro"/>
                <a:ea typeface="Source Code Pro"/>
              </a:rPr>
              <a:t>imagingncomponents</a:t>
            </a:r>
            <a:r>
              <a:rPr lang="en-US" sz="1000" dirty="0">
                <a:latin typeface="Source Code Pro"/>
                <a:ea typeface="Source Code Pro"/>
              </a:rPr>
              <a:t> of the instrument. The team is now in the last phase of commissioning the science instruments. The first two instrument modes, </a:t>
            </a:r>
            <a:r>
              <a:rPr lang="en-US" sz="1000" dirty="0" err="1">
                <a:latin typeface="Source Code Pro"/>
                <a:ea typeface="Source Code Pro"/>
              </a:rPr>
              <a:t>NIRCam</a:t>
            </a:r>
            <a:r>
              <a:rPr lang="en-US" sz="1000" dirty="0">
                <a:latin typeface="Source Code Pro"/>
                <a:ea typeface="Source Code Pro"/>
              </a:rPr>
              <a:t> The James Webb Space Telescope is about to transition from commissioning to regular operations. During regular operations, the telescope will focus on scientific observations. The James Webb Space Telescope is a project of the National Aeronautics and Space Administration."}</a:t>
            </a:r>
            <a:endParaRPr lang="en-US" sz="1000">
              <a:cs typeface="Arial"/>
            </a:endParaRPr>
          </a:p>
        </p:txBody>
      </p:sp>
      <p:graphicFrame>
        <p:nvGraphicFramePr>
          <p:cNvPr id="8" name="Table 7">
            <a:extLst>
              <a:ext uri="{FF2B5EF4-FFF2-40B4-BE49-F238E27FC236}">
                <a16:creationId xmlns:a16="http://schemas.microsoft.com/office/drawing/2014/main" id="{76F270CF-386E-67C5-3B84-A0943E26AF43}"/>
              </a:ext>
            </a:extLst>
          </p:cNvPr>
          <p:cNvGraphicFramePr>
            <a:graphicFrameLocks noGrp="1"/>
          </p:cNvGraphicFramePr>
          <p:nvPr>
            <p:extLst>
              <p:ext uri="{D42A27DB-BD31-4B8C-83A1-F6EECF244321}">
                <p14:modId xmlns:p14="http://schemas.microsoft.com/office/powerpoint/2010/main" val="3959006610"/>
              </p:ext>
            </p:extLst>
          </p:nvPr>
        </p:nvGraphicFramePr>
        <p:xfrm>
          <a:off x="2439628" y="2310581"/>
          <a:ext cx="7210161" cy="553064"/>
        </p:xfrm>
        <a:graphic>
          <a:graphicData uri="http://schemas.openxmlformats.org/drawingml/2006/table">
            <a:tbl>
              <a:tblPr firstRow="1" bandRow="1">
                <a:tableStyleId>{5940675A-B579-460E-94D1-54222C63F5DA}</a:tableStyleId>
              </a:tblPr>
              <a:tblGrid>
                <a:gridCol w="3530524">
                  <a:extLst>
                    <a:ext uri="{9D8B030D-6E8A-4147-A177-3AD203B41FA5}">
                      <a16:colId xmlns:a16="http://schemas.microsoft.com/office/drawing/2014/main" val="2583346850"/>
                    </a:ext>
                  </a:extLst>
                </a:gridCol>
                <a:gridCol w="1955684">
                  <a:extLst>
                    <a:ext uri="{9D8B030D-6E8A-4147-A177-3AD203B41FA5}">
                      <a16:colId xmlns:a16="http://schemas.microsoft.com/office/drawing/2014/main" val="575691663"/>
                    </a:ext>
                  </a:extLst>
                </a:gridCol>
                <a:gridCol w="1723953">
                  <a:extLst>
                    <a:ext uri="{9D8B030D-6E8A-4147-A177-3AD203B41FA5}">
                      <a16:colId xmlns:a16="http://schemas.microsoft.com/office/drawing/2014/main" val="3275107225"/>
                    </a:ext>
                  </a:extLst>
                </a:gridCol>
              </a:tblGrid>
              <a:tr h="276532">
                <a:tc>
                  <a:txBody>
                    <a:bodyPr/>
                    <a:lstStyle/>
                    <a:p>
                      <a:pPr lvl="0" rtl="0">
                        <a:buNone/>
                      </a:pPr>
                      <a:r>
                        <a:rPr lang="en-US" sz="1200" kern="1200" dirty="0">
                          <a:solidFill>
                            <a:schemeClr val="tx1"/>
                          </a:solidFill>
                          <a:effectLst/>
                          <a:latin typeface="+mn-lt"/>
                          <a:ea typeface="+mn-ea"/>
                          <a:cs typeface="+mn-cs"/>
                        </a:rPr>
                        <a:t>File name​</a:t>
                      </a:r>
                    </a:p>
                  </a:txBody>
                  <a:tcPr/>
                </a:tc>
                <a:tc>
                  <a:txBody>
                    <a:bodyPr/>
                    <a:lstStyle/>
                    <a:p>
                      <a:pPr lvl="0" rtl="0">
                        <a:buNone/>
                      </a:pPr>
                      <a:r>
                        <a:rPr lang="en-US" sz="1200" kern="1200" dirty="0">
                          <a:solidFill>
                            <a:schemeClr val="tx1"/>
                          </a:solidFill>
                          <a:effectLst/>
                          <a:latin typeface="+mn-lt"/>
                          <a:ea typeface="+mn-ea"/>
                          <a:cs typeface="+mn-cs"/>
                        </a:rPr>
                        <a:t>File size​</a:t>
                      </a:r>
                    </a:p>
                  </a:txBody>
                  <a:tcPr/>
                </a:tc>
                <a:tc>
                  <a:txBody>
                    <a:bodyPr/>
                    <a:lstStyle/>
                    <a:p>
                      <a:pPr lvl="0" rtl="0">
                        <a:buNone/>
                      </a:pPr>
                      <a:r>
                        <a:rPr lang="en-US" sz="1200" kern="1200" dirty="0">
                          <a:solidFill>
                            <a:schemeClr val="tx1"/>
                          </a:solidFill>
                          <a:effectLst/>
                          <a:latin typeface="+mn-lt"/>
                          <a:ea typeface="+mn-ea"/>
                          <a:cs typeface="+mn-cs"/>
                        </a:rPr>
                        <a:t>Execution time​</a:t>
                      </a:r>
                    </a:p>
                  </a:txBody>
                  <a:tcPr/>
                </a:tc>
                <a:extLst>
                  <a:ext uri="{0D108BD9-81ED-4DB2-BD59-A6C34878D82A}">
                    <a16:rowId xmlns:a16="http://schemas.microsoft.com/office/drawing/2014/main" val="1850991967"/>
                  </a:ext>
                </a:extLst>
              </a:tr>
              <a:tr h="276532">
                <a:tc>
                  <a:txBody>
                    <a:bodyPr/>
                    <a:lstStyle/>
                    <a:p>
                      <a:pPr rtl="0" fontAlgn="base"/>
                      <a:r>
                        <a:rPr lang="en-CA" sz="1200" dirty="0">
                          <a:effectLst/>
                        </a:rPr>
                        <a:t>James_Webb_Space_Telescope.html​</a:t>
                      </a:r>
                    </a:p>
                  </a:txBody>
                  <a:tcPr/>
                </a:tc>
                <a:tc>
                  <a:txBody>
                    <a:bodyPr/>
                    <a:lstStyle/>
                    <a:p>
                      <a:pPr rtl="0" fontAlgn="base"/>
                      <a:r>
                        <a:rPr lang="en-CA" sz="1200" dirty="0">
                          <a:effectLst/>
                        </a:rPr>
                        <a:t>100 kb | 6328 words​</a:t>
                      </a:r>
                    </a:p>
                  </a:txBody>
                  <a:tcPr/>
                </a:tc>
                <a:tc>
                  <a:txBody>
                    <a:bodyPr/>
                    <a:lstStyle/>
                    <a:p>
                      <a:pPr rtl="0" fontAlgn="base"/>
                      <a:r>
                        <a:rPr lang="en-US" sz="1200" dirty="0">
                          <a:effectLst/>
                        </a:rPr>
                        <a:t>5.43 seconds​</a:t>
                      </a:r>
                    </a:p>
                  </a:txBody>
                  <a:tcPr/>
                </a:tc>
                <a:extLst>
                  <a:ext uri="{0D108BD9-81ED-4DB2-BD59-A6C34878D82A}">
                    <a16:rowId xmlns:a16="http://schemas.microsoft.com/office/drawing/2014/main" val="4175944684"/>
                  </a:ext>
                </a:extLst>
              </a:tr>
            </a:tbl>
          </a:graphicData>
        </a:graphic>
      </p:graphicFrame>
    </p:spTree>
    <p:extLst>
      <p:ext uri="{BB962C8B-B14F-4D97-AF65-F5344CB8AC3E}">
        <p14:creationId xmlns:p14="http://schemas.microsoft.com/office/powerpoint/2010/main" val="129252755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7626870" cy="507243"/>
          </a:xfrm>
        </p:spPr>
        <p:txBody>
          <a:bodyPr>
            <a:normAutofit fontScale="90000"/>
          </a:bodyPr>
          <a:lstStyle/>
          <a:p>
            <a:r>
              <a:rPr lang="en-CA" sz="2200" dirty="0">
                <a:latin typeface="Arial"/>
                <a:ea typeface="Calibri" panose="020F0502020204030204" pitchFamily="34" charset="0"/>
                <a:cs typeface="Times New Roman"/>
              </a:rPr>
              <a:t>PII detection </a:t>
            </a:r>
            <a:r>
              <a:rPr lang="en-CA" sz="2200" b="1" dirty="0">
                <a:effectLst/>
                <a:latin typeface="Arial"/>
                <a:ea typeface="Calibri" panose="020F0502020204030204" pitchFamily="34" charset="0"/>
                <a:cs typeface="Times New Roman"/>
              </a:rPr>
              <a:t>using Presidio analyzer-</a:t>
            </a:r>
            <a:r>
              <a:rPr lang="en-CA" sz="2200" b="1" dirty="0" err="1">
                <a:effectLst/>
                <a:latin typeface="Arial"/>
                <a:ea typeface="Calibri" panose="020F0502020204030204" pitchFamily="34" charset="0"/>
                <a:cs typeface="Times New Roman"/>
              </a:rPr>
              <a:t>AnalyzerEngine</a:t>
            </a:r>
            <a:br>
              <a:rPr lang="en-CA" sz="2200" b="1" dirty="0">
                <a:effectLst/>
                <a:latin typeface="Arial"/>
                <a:ea typeface="Calibri" panose="020F0502020204030204" pitchFamily="34" charset="0"/>
                <a:cs typeface="Times New Roman" panose="02020603050405020304" pitchFamily="18" charset="0"/>
              </a:rPr>
            </a:b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16</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API: Presidio analyzer - </a:t>
            </a:r>
            <a:r>
              <a:rPr lang="en-CA" sz="2000" b="0" dirty="0">
                <a:latin typeface="+mj-lt"/>
                <a:cs typeface="Arial"/>
                <a:hlinkClick r:id="rId3"/>
              </a:rPr>
              <a:t>Microsoft Presidio</a:t>
            </a:r>
            <a:r>
              <a:rPr lang="en-CA" sz="2000" dirty="0">
                <a:solidFill>
                  <a:schemeClr val="accent5"/>
                </a:solidFill>
                <a:latin typeface="+mj-lt"/>
                <a:cs typeface="Arial"/>
              </a:rPr>
              <a:t> </a:t>
            </a:r>
            <a:endParaRPr lang="en-CA" sz="1800">
              <a:solidFill>
                <a:schemeClr val="accent5"/>
              </a:solidFill>
              <a:latin typeface="+mj-lt"/>
              <a:cs typeface="Times New Roman" panose="02020603050405020304" pitchFamily="18" charset="0"/>
            </a:endParaRPr>
          </a:p>
          <a:p>
            <a:pPr marL="0" indent="0">
              <a:buNone/>
            </a:pPr>
            <a:r>
              <a:rPr lang="en-CA" sz="1800" dirty="0">
                <a:solidFill>
                  <a:srgbClr val="2A283C"/>
                </a:solidFill>
                <a:latin typeface="+mj-lt"/>
                <a:cs typeface="Times New Roman"/>
              </a:rPr>
              <a:t>Sample data </a:t>
            </a:r>
            <a:endParaRPr lang="en-CA" sz="1800" dirty="0">
              <a:solidFill>
                <a:srgbClr val="2A283C"/>
              </a:solidFill>
              <a:latin typeface="+mj-lt"/>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D76F68C-EAA3-FD59-8B63-7CD6D3E7979F}"/>
              </a:ext>
            </a:extLst>
          </p:cNvPr>
          <p:cNvGraphicFramePr>
            <a:graphicFrameLocks noGrp="1"/>
          </p:cNvGraphicFramePr>
          <p:nvPr>
            <p:extLst>
              <p:ext uri="{D42A27DB-BD31-4B8C-83A1-F6EECF244321}">
                <p14:modId xmlns:p14="http://schemas.microsoft.com/office/powerpoint/2010/main" val="2352764528"/>
              </p:ext>
            </p:extLst>
          </p:nvPr>
        </p:nvGraphicFramePr>
        <p:xfrm>
          <a:off x="1044163" y="2347079"/>
          <a:ext cx="10218525" cy="1828800"/>
        </p:xfrm>
        <a:graphic>
          <a:graphicData uri="http://schemas.openxmlformats.org/drawingml/2006/table">
            <a:tbl>
              <a:tblPr firstRow="1" bandRow="1">
                <a:tableStyleId>{5940675A-B579-460E-94D1-54222C63F5DA}</a:tableStyleId>
              </a:tblPr>
              <a:tblGrid>
                <a:gridCol w="5981527">
                  <a:extLst>
                    <a:ext uri="{9D8B030D-6E8A-4147-A177-3AD203B41FA5}">
                      <a16:colId xmlns:a16="http://schemas.microsoft.com/office/drawing/2014/main" val="156838468"/>
                    </a:ext>
                  </a:extLst>
                </a:gridCol>
                <a:gridCol w="2491274">
                  <a:extLst>
                    <a:ext uri="{9D8B030D-6E8A-4147-A177-3AD203B41FA5}">
                      <a16:colId xmlns:a16="http://schemas.microsoft.com/office/drawing/2014/main" val="3278982087"/>
                    </a:ext>
                  </a:extLst>
                </a:gridCol>
                <a:gridCol w="1745724">
                  <a:extLst>
                    <a:ext uri="{9D8B030D-6E8A-4147-A177-3AD203B41FA5}">
                      <a16:colId xmlns:a16="http://schemas.microsoft.com/office/drawing/2014/main" val="3934974675"/>
                    </a:ext>
                  </a:extLst>
                </a:gridCol>
              </a:tblGrid>
              <a:tr h="344122">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344122">
                <a:tc>
                  <a:txBody>
                    <a:bodyPr/>
                    <a:lstStyle/>
                    <a:p>
                      <a:pPr lvl="0">
                        <a:buNone/>
                      </a:pPr>
                      <a:r>
                        <a:rPr lang="en-CA" sz="1800" b="0" i="0" u="none" strike="noStrike" baseline="0" noProof="0" dirty="0">
                          <a:solidFill>
                            <a:srgbClr val="2A283C"/>
                          </a:solidFill>
                          <a:latin typeface="Arial"/>
                        </a:rPr>
                        <a:t>2021-08-23 </a:t>
                      </a:r>
                      <a:r>
                        <a:rPr lang="en-CA" sz="1800" b="0" i="0" u="none" strike="noStrike" kern="1200" baseline="0" noProof="0" dirty="0">
                          <a:solidFill>
                            <a:srgbClr val="2A283C"/>
                          </a:solidFill>
                          <a:latin typeface="Arial"/>
                          <a:ea typeface="+mn-ea"/>
                          <a:cs typeface="+mn-cs"/>
                        </a:rPr>
                        <a:t>Doris Paquin</a:t>
                      </a:r>
                      <a:r>
                        <a:rPr lang="en-CA" sz="1800" b="0" i="0" u="none" strike="noStrike" baseline="0" noProof="0" dirty="0">
                          <a:solidFill>
                            <a:srgbClr val="2A283C"/>
                          </a:solidFill>
                          <a:latin typeface="Arial"/>
                        </a:rPr>
                        <a:t> (Spectrum) meeting notes.docx</a:t>
                      </a:r>
                      <a:endParaRPr lang="en-US" baseline="0" dirty="0">
                        <a:solidFill>
                          <a:srgbClr val="2A283C"/>
                        </a:solidFill>
                      </a:endParaRPr>
                    </a:p>
                  </a:txBody>
                  <a:tcPr/>
                </a:tc>
                <a:tc>
                  <a:txBody>
                    <a:bodyPr/>
                    <a:lstStyle/>
                    <a:p>
                      <a:pPr lvl="0">
                        <a:buNone/>
                      </a:pPr>
                      <a:r>
                        <a:rPr lang="en-CA" sz="1800" b="0" i="0" u="none" strike="noStrike" noProof="0" dirty="0"/>
                        <a:t>30kb | 769 words</a:t>
                      </a:r>
                      <a:endParaRPr lang="en-US" dirty="0"/>
                    </a:p>
                  </a:txBody>
                  <a:tcPr/>
                </a:tc>
                <a:tc>
                  <a:txBody>
                    <a:bodyPr/>
                    <a:lstStyle/>
                    <a:p>
                      <a:pPr marL="0" lvl="0" indent="0" algn="l">
                        <a:lnSpc>
                          <a:spcPct val="100000"/>
                        </a:lnSpc>
                        <a:buNone/>
                      </a:pPr>
                      <a:r>
                        <a:rPr lang="en-US" sz="1800" b="0" i="0" u="none" strike="noStrike" baseline="0" noProof="0" dirty="0">
                          <a:solidFill>
                            <a:srgbClr val="2A283C"/>
                          </a:solidFill>
                          <a:latin typeface="Arial"/>
                        </a:rPr>
                        <a:t>0.11 seconds</a:t>
                      </a:r>
                    </a:p>
                  </a:txBody>
                  <a:tcPr/>
                </a:tc>
                <a:extLst>
                  <a:ext uri="{0D108BD9-81ED-4DB2-BD59-A6C34878D82A}">
                    <a16:rowId xmlns:a16="http://schemas.microsoft.com/office/drawing/2014/main" val="2112516585"/>
                  </a:ext>
                </a:extLst>
              </a:tr>
              <a:tr h="344122">
                <a:tc>
                  <a:txBody>
                    <a:bodyPr/>
                    <a:lstStyle/>
                    <a:p>
                      <a:pPr lvl="0">
                        <a:buNone/>
                      </a:pPr>
                      <a:r>
                        <a:rPr lang="en-CA" sz="1800" b="0" i="0" u="none" strike="noStrike" kern="1200" baseline="0" noProof="0" dirty="0">
                          <a:solidFill>
                            <a:srgbClr val="2A283C"/>
                          </a:solidFill>
                          <a:latin typeface="Arial"/>
                          <a:ea typeface="+mn-ea"/>
                          <a:cs typeface="+mn-cs"/>
                        </a:rPr>
                        <a:t>2020</a:t>
                      </a:r>
                      <a:r>
                        <a:rPr lang="en-CA" sz="1800" b="0" i="0" u="none" strike="noStrike" baseline="0" noProof="0" dirty="0">
                          <a:solidFill>
                            <a:srgbClr val="2A283C"/>
                          </a:solidFill>
                          <a:latin typeface="Arial"/>
                        </a:rPr>
                        <a:t>-11-16 GSA USAB meeting notes.docx</a:t>
                      </a:r>
                      <a:endParaRPr lang="en-US" dirty="0"/>
                    </a:p>
                  </a:txBody>
                  <a:tcPr/>
                </a:tc>
                <a:tc>
                  <a:txBody>
                    <a:bodyPr/>
                    <a:lstStyle/>
                    <a:p>
                      <a:pPr lvl="0">
                        <a:buNone/>
                      </a:pPr>
                      <a:r>
                        <a:rPr lang="en-CA" sz="1800" b="0" i="0" u="none" strike="noStrike" noProof="0" dirty="0"/>
                        <a:t>19kb | </a:t>
                      </a:r>
                      <a:r>
                        <a:rPr lang="en-CA" sz="1800" b="0" i="0" u="none" strike="noStrike" noProof="0" dirty="0">
                          <a:latin typeface="Arial"/>
                        </a:rPr>
                        <a:t>1364 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0.18 seconds</a:t>
                      </a:r>
                      <a:endParaRPr lang="en-US" dirty="0"/>
                    </a:p>
                  </a:txBody>
                  <a:tcPr/>
                </a:tc>
                <a:extLst>
                  <a:ext uri="{0D108BD9-81ED-4DB2-BD59-A6C34878D82A}">
                    <a16:rowId xmlns:a16="http://schemas.microsoft.com/office/drawing/2014/main" val="3343101917"/>
                  </a:ext>
                </a:extLst>
              </a:tr>
              <a:tr h="344122">
                <a:tc>
                  <a:txBody>
                    <a:bodyPr/>
                    <a:lstStyle/>
                    <a:p>
                      <a:pPr lvl="0">
                        <a:buNone/>
                      </a:pPr>
                      <a:r>
                        <a:rPr lang="en-CA" sz="1800" b="0" i="0" u="none" strike="noStrike" kern="1200" baseline="0" noProof="0" dirty="0" err="1">
                          <a:solidFill>
                            <a:srgbClr val="2A283C"/>
                          </a:solidFill>
                          <a:latin typeface="Arial"/>
                          <a:ea typeface="+mn-ea"/>
                          <a:cs typeface="+mn-cs"/>
                        </a:rPr>
                        <a:t>ebidm</a:t>
                      </a:r>
                      <a:r>
                        <a:rPr lang="en-CA" sz="1800" b="0" i="0" u="none" strike="noStrike" baseline="0" noProof="0" dirty="0" err="1">
                          <a:solidFill>
                            <a:srgbClr val="2A283C"/>
                          </a:solidFill>
                          <a:latin typeface="Arial"/>
                        </a:rPr>
                        <a:t>-dsai</a:t>
                      </a:r>
                      <a:r>
                        <a:rPr lang="en-CA" sz="1800" b="0" i="0" u="none" strike="noStrike" baseline="0" noProof="0" dirty="0">
                          <a:solidFill>
                            <a:srgbClr val="2A283C"/>
                          </a:solidFill>
                          <a:latin typeface="Arial"/>
                        </a:rPr>
                        <a:t> meeting notes 2022-01-21.docx</a:t>
                      </a:r>
                      <a:endParaRPr lang="en-US" dirty="0"/>
                    </a:p>
                  </a:txBody>
                  <a:tcPr/>
                </a:tc>
                <a:tc>
                  <a:txBody>
                    <a:bodyPr/>
                    <a:lstStyle/>
                    <a:p>
                      <a:pPr lvl="0">
                        <a:buNone/>
                      </a:pPr>
                      <a:r>
                        <a:rPr lang="en-CA" sz="1800" b="0" i="0" u="none" strike="noStrike" noProof="0" dirty="0"/>
                        <a:t>37kb | </a:t>
                      </a:r>
                      <a:r>
                        <a:rPr lang="en-CA" sz="1800" b="0" i="0" u="none" strike="noStrike" noProof="0" dirty="0">
                          <a:latin typeface="Arial"/>
                        </a:rPr>
                        <a:t>1140 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0.18 seconds</a:t>
                      </a:r>
                      <a:endParaRPr lang="en-US" dirty="0"/>
                    </a:p>
                  </a:txBody>
                  <a:tcPr/>
                </a:tc>
                <a:extLst>
                  <a:ext uri="{0D108BD9-81ED-4DB2-BD59-A6C34878D82A}">
                    <a16:rowId xmlns:a16="http://schemas.microsoft.com/office/drawing/2014/main" val="4129025235"/>
                  </a:ext>
                </a:extLst>
              </a:tr>
              <a:tr h="344122">
                <a:tc>
                  <a:txBody>
                    <a:bodyPr/>
                    <a:lstStyle/>
                    <a:p>
                      <a:pPr lvl="0">
                        <a:buNone/>
                      </a:pPr>
                      <a:r>
                        <a:rPr lang="en-CA" sz="1800" b="0" i="0" u="none" strike="noStrike" kern="1200" baseline="0" noProof="0" dirty="0">
                          <a:solidFill>
                            <a:srgbClr val="2A283C"/>
                          </a:solidFill>
                          <a:latin typeface="Arial"/>
                          <a:ea typeface="+mn-ea"/>
                          <a:cs typeface="+mn-cs"/>
                        </a:rPr>
                        <a:t>2022</a:t>
                      </a:r>
                      <a:r>
                        <a:rPr lang="en-CA" sz="1800" b="0" i="0" u="none" strike="noStrike" baseline="0" noProof="0" dirty="0">
                          <a:solidFill>
                            <a:srgbClr val="2A283C"/>
                          </a:solidFill>
                          <a:latin typeface="Arial"/>
                        </a:rPr>
                        <a:t>-06-15 Onyx demo from Curtis ONeil.txt</a:t>
                      </a:r>
                      <a:endParaRPr lang="en-US" dirty="0"/>
                    </a:p>
                  </a:txBody>
                  <a:tcPr/>
                </a:tc>
                <a:tc>
                  <a:txBody>
                    <a:bodyPr/>
                    <a:lstStyle/>
                    <a:p>
                      <a:pPr lvl="0">
                        <a:buNone/>
                      </a:pPr>
                      <a:r>
                        <a:rPr lang="en-CA" sz="1800" b="0" i="0" u="none" strike="noStrike" noProof="0" dirty="0"/>
                        <a:t>3kb | </a:t>
                      </a:r>
                      <a:r>
                        <a:rPr lang="en-CA" sz="1800" b="0" i="0" u="none" strike="noStrike" noProof="0" dirty="0">
                          <a:latin typeface="Arial"/>
                        </a:rPr>
                        <a:t>349 </a:t>
                      </a:r>
                      <a:r>
                        <a:rPr lang="en-CA" sz="1800" b="0" i="0" u="none" strike="noStrike" noProof="0" dirty="0"/>
                        <a:t>words</a:t>
                      </a:r>
                      <a:endParaRPr lang="en-US" dirty="0"/>
                    </a:p>
                  </a:txBody>
                  <a:tcPr/>
                </a:tc>
                <a:tc>
                  <a:txBody>
                    <a:bodyPr/>
                    <a:lstStyle/>
                    <a:p>
                      <a:pPr lvl="0">
                        <a:buNone/>
                      </a:pPr>
                      <a:r>
                        <a:rPr lang="en-US" sz="1800" b="0" i="0" u="none" strike="noStrike" baseline="0" noProof="0" dirty="0">
                          <a:solidFill>
                            <a:srgbClr val="2A283C"/>
                          </a:solidFill>
                          <a:latin typeface="Arial"/>
                        </a:rPr>
                        <a:t>0.06 seconds</a:t>
                      </a:r>
                      <a:endParaRPr lang="en-US" dirty="0"/>
                    </a:p>
                  </a:txBody>
                  <a:tcPr/>
                </a:tc>
                <a:extLst>
                  <a:ext uri="{0D108BD9-81ED-4DB2-BD59-A6C34878D82A}">
                    <a16:rowId xmlns:a16="http://schemas.microsoft.com/office/drawing/2014/main" val="2561200509"/>
                  </a:ext>
                </a:extLst>
              </a:tr>
            </a:tbl>
          </a:graphicData>
        </a:graphic>
      </p:graphicFrame>
      <p:sp>
        <p:nvSpPr>
          <p:cNvPr id="2" name="TextBox 1">
            <a:extLst>
              <a:ext uri="{FF2B5EF4-FFF2-40B4-BE49-F238E27FC236}">
                <a16:creationId xmlns:a16="http://schemas.microsoft.com/office/drawing/2014/main" id="{606B3D27-2884-15E6-616F-64F96FDE5D55}"/>
              </a:ext>
            </a:extLst>
          </p:cNvPr>
          <p:cNvSpPr txBox="1"/>
          <p:nvPr/>
        </p:nvSpPr>
        <p:spPr>
          <a:xfrm>
            <a:off x="557981" y="4490884"/>
            <a:ext cx="96380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cs typeface="Arial"/>
              </a:rPr>
              <a:t>Observations: </a:t>
            </a:r>
            <a:r>
              <a:rPr lang="en-US" dirty="0">
                <a:cs typeface="Arial"/>
              </a:rPr>
              <a:t>​​</a:t>
            </a:r>
            <a:endParaRPr lang="en-US" dirty="0"/>
          </a:p>
          <a:p>
            <a:pPr marL="285750" indent="-285750" algn="just">
              <a:buFont typeface="Arial"/>
              <a:buChar char="•"/>
            </a:pPr>
            <a:r>
              <a:rPr lang="en-US" dirty="0">
                <a:solidFill>
                  <a:srgbClr val="2A283C"/>
                </a:solidFill>
                <a:cs typeface="Arial"/>
              </a:rPr>
              <a:t>Presidio does</a:t>
            </a:r>
            <a:r>
              <a:rPr lang="en-US" dirty="0">
                <a:cs typeface="Arial"/>
              </a:rPr>
              <a:t> not detect dates. Had to use a different date parser to process the dates.</a:t>
            </a:r>
          </a:p>
          <a:p>
            <a:pPr marL="285750" indent="-285750" algn="just">
              <a:buFont typeface="Arial"/>
              <a:buChar char="•"/>
            </a:pPr>
            <a:r>
              <a:rPr lang="en-US" dirty="0">
                <a:cs typeface="Arial"/>
              </a:rPr>
              <a:t>Date parser: </a:t>
            </a:r>
            <a:r>
              <a:rPr lang="en-US" dirty="0">
                <a:ea typeface="+mn-lt"/>
                <a:cs typeface="+mn-lt"/>
                <a:hlinkClick r:id="rId4"/>
              </a:rPr>
              <a:t>ishirav/date-detector: A Python module for scanning text and extracting dates from it, regardless of language or date format (github.com)</a:t>
            </a:r>
            <a:endParaRPr lang="en-US" dirty="0">
              <a:ea typeface="+mn-lt"/>
              <a:cs typeface="+mn-lt"/>
            </a:endParaRPr>
          </a:p>
        </p:txBody>
      </p:sp>
    </p:spTree>
    <p:extLst>
      <p:ext uri="{BB962C8B-B14F-4D97-AF65-F5344CB8AC3E}">
        <p14:creationId xmlns:p14="http://schemas.microsoft.com/office/powerpoint/2010/main" val="347169548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7520338" cy="507243"/>
          </a:xfrm>
        </p:spPr>
        <p:txBody>
          <a:bodyPr>
            <a:normAutofit fontScale="90000"/>
          </a:bodyPr>
          <a:lstStyle/>
          <a:p>
            <a:r>
              <a:rPr lang="en-US" sz="2200" dirty="0">
                <a:latin typeface="Arial"/>
                <a:cs typeface="Times New Roman"/>
              </a:rPr>
              <a:t>PII detection using Presidio analyzer-</a:t>
            </a:r>
            <a:r>
              <a:rPr lang="en-US" sz="2200" dirty="0" err="1">
                <a:latin typeface="Arial"/>
                <a:cs typeface="Times New Roman"/>
              </a:rPr>
              <a:t>AnalyzerEngine</a:t>
            </a:r>
            <a:br>
              <a:rPr lang="en-US" sz="2200" dirty="0">
                <a:latin typeface="Arial"/>
                <a:cs typeface="Times New Roman"/>
              </a:rPr>
            </a:br>
            <a:br>
              <a:rPr lang="en-US" sz="2200" dirty="0">
                <a:latin typeface="Arial"/>
                <a:cs typeface="Times New Roman"/>
              </a:rPr>
            </a:br>
            <a:endParaRPr lang="en-CA">
              <a:cs typeface="Arial"/>
            </a:endParaRPr>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CA"/>
              <a:t>PII detection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17</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52978"/>
            <a:ext cx="3569775"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PII detection flowchart:</a:t>
            </a:r>
          </a:p>
        </p:txBody>
      </p:sp>
      <p:pic>
        <p:nvPicPr>
          <p:cNvPr id="9" name="Picture 10" descr="Diagram&#10;&#10;Description automatically generated">
            <a:extLst>
              <a:ext uri="{FF2B5EF4-FFF2-40B4-BE49-F238E27FC236}">
                <a16:creationId xmlns:a16="http://schemas.microsoft.com/office/drawing/2014/main" id="{7FA21890-D148-F5AA-28BB-40A81C1EF85D}"/>
              </a:ext>
            </a:extLst>
          </p:cNvPr>
          <p:cNvPicPr>
            <a:picLocks noChangeAspect="1"/>
          </p:cNvPicPr>
          <p:nvPr/>
        </p:nvPicPr>
        <p:blipFill>
          <a:blip r:embed="rId2"/>
          <a:stretch>
            <a:fillRect/>
          </a:stretch>
        </p:blipFill>
        <p:spPr>
          <a:xfrm>
            <a:off x="3614928" y="1175357"/>
            <a:ext cx="5090160" cy="5281478"/>
          </a:xfrm>
          <a:prstGeom prst="rect">
            <a:avLst/>
          </a:prstGeom>
        </p:spPr>
      </p:pic>
    </p:spTree>
    <p:extLst>
      <p:ext uri="{BB962C8B-B14F-4D97-AF65-F5344CB8AC3E}">
        <p14:creationId xmlns:p14="http://schemas.microsoft.com/office/powerpoint/2010/main" val="27628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18</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US" sz="2000" dirty="0">
                <a:solidFill>
                  <a:schemeClr val="accent5"/>
                </a:solidFill>
                <a:latin typeface="+mj-lt"/>
                <a:cs typeface="Arial"/>
              </a:rPr>
              <a:t>P</a:t>
            </a:r>
            <a:r>
              <a:rPr lang="en-CA" sz="2000" dirty="0" err="1">
                <a:solidFill>
                  <a:schemeClr val="accent5"/>
                </a:solidFill>
                <a:latin typeface="+mj-lt"/>
                <a:cs typeface="Arial"/>
              </a:rPr>
              <a:t>residio</a:t>
            </a:r>
            <a:r>
              <a:rPr lang="en-CA" sz="2000" dirty="0">
                <a:solidFill>
                  <a:schemeClr val="accent5"/>
                </a:solidFill>
                <a:latin typeface="+mj-lt"/>
                <a:cs typeface="Arial"/>
              </a:rPr>
              <a:t> analyzer output:  </a:t>
            </a:r>
            <a:endParaRPr lang="en-CA">
              <a:solidFill>
                <a:schemeClr val="accent5"/>
              </a:solidFill>
            </a:endParaRPr>
          </a:p>
        </p:txBody>
      </p:sp>
      <p:sp>
        <p:nvSpPr>
          <p:cNvPr id="3" name="Title 2">
            <a:extLst>
              <a:ext uri="{FF2B5EF4-FFF2-40B4-BE49-F238E27FC236}">
                <a16:creationId xmlns:a16="http://schemas.microsoft.com/office/drawing/2014/main" id="{7EF44892-68F4-49F8-A79A-EF202406BFA0}"/>
              </a:ext>
            </a:extLst>
          </p:cNvPr>
          <p:cNvSpPr>
            <a:spLocks noGrp="1"/>
          </p:cNvSpPr>
          <p:nvPr>
            <p:ph type="title"/>
          </p:nvPr>
        </p:nvSpPr>
        <p:spPr>
          <a:xfrm>
            <a:off x="546151" y="513188"/>
            <a:ext cx="7030052" cy="519435"/>
          </a:xfrm>
        </p:spPr>
        <p:txBody>
          <a:bodyPr>
            <a:normAutofit fontScale="90000"/>
          </a:bodyPr>
          <a:lstStyle/>
          <a:p>
            <a:r>
              <a:rPr lang="en-CA" sz="2200" dirty="0">
                <a:latin typeface="Arial"/>
                <a:ea typeface="Calibri" panose="020F0502020204030204" pitchFamily="34" charset="0"/>
                <a:cs typeface="Times New Roman"/>
              </a:rPr>
              <a:t>PII detection using Presidio analyzer-</a:t>
            </a:r>
            <a:r>
              <a:rPr lang="en-CA" sz="2200" dirty="0" err="1">
                <a:latin typeface="Arial"/>
                <a:ea typeface="Calibri" panose="020F0502020204030204" pitchFamily="34" charset="0"/>
                <a:cs typeface="Times New Roman"/>
              </a:rPr>
              <a:t>AnalyzerEngine</a:t>
            </a:r>
            <a:br>
              <a:rPr lang="en-CA" sz="2000" dirty="0">
                <a:latin typeface="Arial"/>
                <a:ea typeface="Calibri" panose="020F0502020204030204" pitchFamily="34" charset="0"/>
                <a:cs typeface="Times New Roman" panose="02020603050405020304" pitchFamily="18" charset="0"/>
              </a:rPr>
            </a:br>
            <a:r>
              <a:rPr lang="en-CA" sz="2200" dirty="0">
                <a:cs typeface="Times New Roman"/>
              </a:rPr>
              <a:t> </a:t>
            </a:r>
            <a:endParaRPr lang="en-CA"/>
          </a:p>
        </p:txBody>
      </p:sp>
      <p:pic>
        <p:nvPicPr>
          <p:cNvPr id="8" name="Picture 7">
            <a:extLst>
              <a:ext uri="{FF2B5EF4-FFF2-40B4-BE49-F238E27FC236}">
                <a16:creationId xmlns:a16="http://schemas.microsoft.com/office/drawing/2014/main" id="{9CC5ADDD-19E4-4D2A-A725-6B227F1C3283}"/>
              </a:ext>
            </a:extLst>
          </p:cNvPr>
          <p:cNvPicPr>
            <a:picLocks noChangeAspect="1"/>
          </p:cNvPicPr>
          <p:nvPr/>
        </p:nvPicPr>
        <p:blipFill>
          <a:blip r:embed="rId2"/>
          <a:stretch>
            <a:fillRect/>
          </a:stretch>
        </p:blipFill>
        <p:spPr>
          <a:xfrm>
            <a:off x="1792521" y="1948020"/>
            <a:ext cx="8609338" cy="3972262"/>
          </a:xfrm>
          <a:prstGeom prst="rect">
            <a:avLst/>
          </a:prstGeom>
        </p:spPr>
      </p:pic>
    </p:spTree>
    <p:extLst>
      <p:ext uri="{BB962C8B-B14F-4D97-AF65-F5344CB8AC3E}">
        <p14:creationId xmlns:p14="http://schemas.microsoft.com/office/powerpoint/2010/main" val="293706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19</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615975" y="1253332"/>
            <a:ext cx="11093656" cy="4351338"/>
          </a:xfrm>
        </p:spPr>
        <p:txBody>
          <a:bodyPr/>
          <a:lstStyle/>
          <a:p>
            <a:pPr marL="0" indent="0">
              <a:buNone/>
            </a:pPr>
            <a:r>
              <a:rPr lang="en-US" sz="2000">
                <a:solidFill>
                  <a:schemeClr val="accent5"/>
                </a:solidFill>
                <a:latin typeface="+mj-lt"/>
                <a:cs typeface="Arial" panose="020B0604020202020204" pitchFamily="34" charset="0"/>
              </a:rPr>
              <a:t>P</a:t>
            </a:r>
            <a:r>
              <a:rPr lang="en-CA" sz="2000">
                <a:solidFill>
                  <a:schemeClr val="accent5"/>
                </a:solidFill>
                <a:latin typeface="+mj-lt"/>
                <a:cs typeface="Arial" panose="020B0604020202020204" pitchFamily="34" charset="0"/>
              </a:rPr>
              <a:t>II </a:t>
            </a:r>
            <a:r>
              <a:rPr lang="en-CA" sz="2000" err="1">
                <a:solidFill>
                  <a:schemeClr val="accent5"/>
                </a:solidFill>
                <a:latin typeface="+mj-lt"/>
                <a:cs typeface="Arial" panose="020B0604020202020204" pitchFamily="34" charset="0"/>
              </a:rPr>
              <a:t>DataFrame</a:t>
            </a:r>
            <a:r>
              <a:rPr lang="en-CA" sz="2000">
                <a:solidFill>
                  <a:schemeClr val="accent5"/>
                </a:solidFill>
                <a:latin typeface="+mj-lt"/>
                <a:cs typeface="Arial" panose="020B0604020202020204" pitchFamily="34" charset="0"/>
              </a:rPr>
              <a:t>:  </a:t>
            </a:r>
            <a:endParaRPr lang="en-CA" sz="2000"/>
          </a:p>
        </p:txBody>
      </p:sp>
      <p:sp>
        <p:nvSpPr>
          <p:cNvPr id="3" name="Title 2">
            <a:extLst>
              <a:ext uri="{FF2B5EF4-FFF2-40B4-BE49-F238E27FC236}">
                <a16:creationId xmlns:a16="http://schemas.microsoft.com/office/drawing/2014/main" id="{7EF44892-68F4-49F8-A79A-EF202406BFA0}"/>
              </a:ext>
            </a:extLst>
          </p:cNvPr>
          <p:cNvSpPr>
            <a:spLocks noGrp="1"/>
          </p:cNvSpPr>
          <p:nvPr>
            <p:ph type="title"/>
          </p:nvPr>
        </p:nvSpPr>
        <p:spPr>
          <a:xfrm>
            <a:off x="546053" y="494655"/>
            <a:ext cx="6913146" cy="519533"/>
          </a:xfrm>
        </p:spPr>
        <p:txBody>
          <a:bodyPr>
            <a:normAutofit fontScale="90000"/>
          </a:bodyPr>
          <a:lstStyle/>
          <a:p>
            <a:r>
              <a:rPr lang="en-CA" sz="2200" dirty="0">
                <a:latin typeface="Arial"/>
                <a:ea typeface="Calibri" panose="020F0502020204030204" pitchFamily="34" charset="0"/>
                <a:cs typeface="Times New Roman"/>
              </a:rPr>
              <a:t>PII detection using Presidio analyzer-</a:t>
            </a:r>
            <a:r>
              <a:rPr lang="en-CA" sz="2200" dirty="0" err="1">
                <a:latin typeface="Arial"/>
                <a:ea typeface="Calibri" panose="020F0502020204030204" pitchFamily="34" charset="0"/>
                <a:cs typeface="Times New Roman"/>
              </a:rPr>
              <a:t>AnalyzerEngine</a:t>
            </a:r>
            <a:br>
              <a:rPr lang="en-CA" sz="2000" dirty="0">
                <a:latin typeface="Arial"/>
                <a:ea typeface="Calibri" panose="020F0502020204030204" pitchFamily="34" charset="0"/>
                <a:cs typeface="Times New Roman" panose="02020603050405020304" pitchFamily="18" charset="0"/>
              </a:rPr>
            </a:br>
            <a:br>
              <a:rPr lang="en-CA" sz="1600" dirty="0">
                <a:latin typeface="Arial"/>
                <a:ea typeface="Calibri" panose="020F0502020204030204" pitchFamily="34" charset="0"/>
                <a:cs typeface="Times New Roman" panose="02020603050405020304" pitchFamily="18" charset="0"/>
              </a:rPr>
            </a:br>
            <a:br>
              <a:rPr lang="en-CA" dirty="0"/>
            </a:br>
            <a:endParaRPr lang="en-CA"/>
          </a:p>
        </p:txBody>
      </p:sp>
      <p:pic>
        <p:nvPicPr>
          <p:cNvPr id="4" name="Picture 3">
            <a:extLst>
              <a:ext uri="{FF2B5EF4-FFF2-40B4-BE49-F238E27FC236}">
                <a16:creationId xmlns:a16="http://schemas.microsoft.com/office/drawing/2014/main" id="{65404EF4-B2BA-4349-B150-B39FF3DA08B5}"/>
              </a:ext>
            </a:extLst>
          </p:cNvPr>
          <p:cNvPicPr>
            <a:picLocks noChangeAspect="1"/>
          </p:cNvPicPr>
          <p:nvPr/>
        </p:nvPicPr>
        <p:blipFill>
          <a:blip r:embed="rId3"/>
          <a:stretch>
            <a:fillRect/>
          </a:stretch>
        </p:blipFill>
        <p:spPr>
          <a:xfrm>
            <a:off x="2794722" y="1620980"/>
            <a:ext cx="6539514" cy="2252018"/>
          </a:xfrm>
          <a:prstGeom prst="rect">
            <a:avLst/>
          </a:prstGeom>
        </p:spPr>
      </p:pic>
      <p:pic>
        <p:nvPicPr>
          <p:cNvPr id="9" name="Picture 8">
            <a:extLst>
              <a:ext uri="{FF2B5EF4-FFF2-40B4-BE49-F238E27FC236}">
                <a16:creationId xmlns:a16="http://schemas.microsoft.com/office/drawing/2014/main" id="{494A4C52-6DA9-4B36-88CE-AA745400F6C5}"/>
              </a:ext>
            </a:extLst>
          </p:cNvPr>
          <p:cNvPicPr>
            <a:picLocks noChangeAspect="1"/>
          </p:cNvPicPr>
          <p:nvPr/>
        </p:nvPicPr>
        <p:blipFill>
          <a:blip r:embed="rId4"/>
          <a:stretch>
            <a:fillRect/>
          </a:stretch>
        </p:blipFill>
        <p:spPr>
          <a:xfrm>
            <a:off x="2794723" y="3872998"/>
            <a:ext cx="6539514" cy="2001540"/>
          </a:xfrm>
          <a:prstGeom prst="rect">
            <a:avLst/>
          </a:prstGeom>
        </p:spPr>
      </p:pic>
    </p:spTree>
    <p:extLst>
      <p:ext uri="{BB962C8B-B14F-4D97-AF65-F5344CB8AC3E}">
        <p14:creationId xmlns:p14="http://schemas.microsoft.com/office/powerpoint/2010/main" val="116276217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6641447" cy="507243"/>
          </a:xfrm>
        </p:spPr>
        <p:txBody>
          <a:bodyPr>
            <a:normAutofit fontScale="90000"/>
          </a:bodyPr>
          <a:lstStyle/>
          <a:p>
            <a:r>
              <a:rPr lang="en-CA" sz="2200" b="1">
                <a:effectLst/>
                <a:latin typeface="Arial"/>
                <a:ea typeface="Calibri"/>
                <a:cs typeface="Times New Roman"/>
              </a:rPr>
              <a:t>NLP Toolkit</a:t>
            </a:r>
            <a:br>
              <a:rPr lang="en-CA" sz="1800">
                <a:effectLst/>
                <a:latin typeface="Arial"/>
                <a:ea typeface="Calibri" panose="020F0502020204030204" pitchFamily="34" charset="0"/>
                <a:cs typeface="Times New Roman" panose="02020603050405020304" pitchFamily="18" charset="0"/>
              </a:rPr>
            </a:br>
            <a:endParaRPr lang="en-CA">
              <a:cs typeface="Arial"/>
            </a:endParaRP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dirty="0" smtClean="0"/>
              <a:pPr/>
              <a:t>2</a:t>
            </a:fld>
            <a:endParaRPr lang="en-CA">
              <a:cs typeface="Arial"/>
            </a:endParaRPr>
          </a:p>
        </p:txBody>
      </p:sp>
      <p:sp>
        <p:nvSpPr>
          <p:cNvPr id="9" name="Title 1">
            <a:extLst>
              <a:ext uri="{FF2B5EF4-FFF2-40B4-BE49-F238E27FC236}">
                <a16:creationId xmlns:a16="http://schemas.microsoft.com/office/drawing/2014/main" id="{E0D6EB78-2F91-48D1-B1C4-D30AAF9774F4}"/>
              </a:ext>
            </a:extLst>
          </p:cNvPr>
          <p:cNvSpPr txBox="1">
            <a:spLocks/>
          </p:cNvSpPr>
          <p:nvPr/>
        </p:nvSpPr>
        <p:spPr>
          <a:xfrm>
            <a:off x="548583" y="1181624"/>
            <a:ext cx="11093451" cy="648224"/>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US" sz="2400" dirty="0"/>
              <a:t>Agenda:</a:t>
            </a:r>
            <a:endParaRPr lang="en-CA" sz="2400" dirty="0">
              <a:cs typeface="Arial"/>
            </a:endParaRPr>
          </a:p>
        </p:txBody>
      </p:sp>
      <p:sp>
        <p:nvSpPr>
          <p:cNvPr id="11" name="TextBox 10">
            <a:extLst>
              <a:ext uri="{FF2B5EF4-FFF2-40B4-BE49-F238E27FC236}">
                <a16:creationId xmlns:a16="http://schemas.microsoft.com/office/drawing/2014/main" id="{61DDDDD8-C120-48E3-B89D-1CCD3306A8FE}"/>
              </a:ext>
            </a:extLst>
          </p:cNvPr>
          <p:cNvSpPr txBox="1"/>
          <p:nvPr/>
        </p:nvSpPr>
        <p:spPr>
          <a:xfrm>
            <a:off x="856219" y="1739769"/>
            <a:ext cx="6098958" cy="1323439"/>
          </a:xfrm>
          <a:prstGeom prst="rect">
            <a:avLst/>
          </a:prstGeom>
          <a:noFill/>
        </p:spPr>
        <p:txBody>
          <a:bodyPr wrap="square" lIns="91440" tIns="45720" rIns="91440" bIns="45720" anchor="t">
            <a:spAutoFit/>
          </a:bodyPr>
          <a:lstStyle/>
          <a:p>
            <a:pPr marL="514350" indent="-514350">
              <a:buAutoNum type="arabicPeriod"/>
            </a:pPr>
            <a:r>
              <a:rPr lang="en-US" sz="2000" dirty="0">
                <a:solidFill>
                  <a:schemeClr val="accent2"/>
                </a:solidFill>
              </a:rPr>
              <a:t>ETL function</a:t>
            </a:r>
            <a:endParaRPr lang="en-US" sz="2000">
              <a:solidFill>
                <a:schemeClr val="accent2"/>
              </a:solidFill>
              <a:cs typeface="Arial"/>
            </a:endParaRPr>
          </a:p>
          <a:p>
            <a:pPr marL="514350" indent="-514350">
              <a:buAutoNum type="arabicPeriod"/>
            </a:pPr>
            <a:r>
              <a:rPr lang="en-CA" sz="2000" dirty="0">
                <a:solidFill>
                  <a:schemeClr val="accent2"/>
                </a:solidFill>
              </a:rPr>
              <a:t>Sentiment analysis </a:t>
            </a:r>
            <a:endParaRPr lang="en-CA" sz="2000">
              <a:solidFill>
                <a:schemeClr val="accent2"/>
              </a:solidFill>
              <a:cs typeface="Arial"/>
            </a:endParaRPr>
          </a:p>
          <a:p>
            <a:pPr marL="514350" indent="-514350">
              <a:buAutoNum type="arabicPeriod"/>
            </a:pPr>
            <a:r>
              <a:rPr lang="en-CA" sz="2000" dirty="0">
                <a:solidFill>
                  <a:schemeClr val="accent2"/>
                </a:solidFill>
              </a:rPr>
              <a:t>Document summarization </a:t>
            </a:r>
            <a:endParaRPr lang="en-CA" sz="2000">
              <a:solidFill>
                <a:schemeClr val="accent2"/>
              </a:solidFill>
              <a:cs typeface="Arial"/>
            </a:endParaRPr>
          </a:p>
          <a:p>
            <a:pPr marL="514350" indent="-514350">
              <a:buAutoNum type="arabicPeriod"/>
            </a:pPr>
            <a:r>
              <a:rPr lang="en-CA" sz="2000" dirty="0">
                <a:solidFill>
                  <a:schemeClr val="accent2"/>
                </a:solidFill>
              </a:rPr>
              <a:t>PII detection </a:t>
            </a:r>
            <a:endParaRPr lang="en-CA" sz="2000" dirty="0">
              <a:solidFill>
                <a:schemeClr val="accent2"/>
              </a:solidFill>
              <a:cs typeface="Arial"/>
            </a:endParaRPr>
          </a:p>
        </p:txBody>
      </p:sp>
      <p:sp>
        <p:nvSpPr>
          <p:cNvPr id="12" name="Text Placeholder 5">
            <a:extLst>
              <a:ext uri="{FF2B5EF4-FFF2-40B4-BE49-F238E27FC236}">
                <a16:creationId xmlns:a16="http://schemas.microsoft.com/office/drawing/2014/main" id="{2B57A6BE-C5D0-4525-A66C-0705A496A180}"/>
              </a:ext>
            </a:extLst>
          </p:cNvPr>
          <p:cNvSpPr>
            <a:spLocks noGrp="1"/>
          </p:cNvSpPr>
          <p:nvPr>
            <p:ph type="body" sz="quarter" idx="13"/>
          </p:nvPr>
        </p:nvSpPr>
        <p:spPr>
          <a:xfrm>
            <a:off x="7368466" y="512763"/>
            <a:ext cx="4283534" cy="519861"/>
          </a:xfrm>
        </p:spPr>
        <p:txBody>
          <a:bodyPr lIns="91440" tIns="45720" rIns="91440" bIns="45720" anchor="t">
            <a:normAutofit/>
          </a:bodyPr>
          <a:lstStyle/>
          <a:p>
            <a:r>
              <a:rPr lang="en-US"/>
              <a:t>Functions</a:t>
            </a:r>
            <a:endParaRPr lang="en-CA">
              <a:cs typeface="Arial"/>
            </a:endParaRPr>
          </a:p>
        </p:txBody>
      </p:sp>
      <p:sp>
        <p:nvSpPr>
          <p:cNvPr id="14" name="TextBox 13">
            <a:extLst>
              <a:ext uri="{FF2B5EF4-FFF2-40B4-BE49-F238E27FC236}">
                <a16:creationId xmlns:a16="http://schemas.microsoft.com/office/drawing/2014/main" id="{79F19182-892B-4026-A0AC-BA143ADC03A9}"/>
              </a:ext>
            </a:extLst>
          </p:cNvPr>
          <p:cNvSpPr txBox="1"/>
          <p:nvPr/>
        </p:nvSpPr>
        <p:spPr>
          <a:xfrm>
            <a:off x="782477" y="3866223"/>
            <a:ext cx="7887199" cy="1631216"/>
          </a:xfrm>
          <a:prstGeom prst="rect">
            <a:avLst/>
          </a:prstGeom>
          <a:noFill/>
        </p:spPr>
        <p:txBody>
          <a:bodyPr wrap="square" lIns="91440" tIns="45720" rIns="91440" bIns="45720" anchor="t">
            <a:spAutoFit/>
          </a:bodyPr>
          <a:lstStyle/>
          <a:p>
            <a:r>
              <a:rPr lang="en-US" sz="2000" dirty="0"/>
              <a:t>Databricks:</a:t>
            </a:r>
          </a:p>
          <a:p>
            <a:r>
              <a:rPr lang="en-US" sz="2000">
                <a:hlinkClick r:id="rId3"/>
              </a:rPr>
              <a:t>All_functions_import_test - Databricks (azuredatabricks.net)</a:t>
            </a:r>
            <a:endParaRPr lang="en-CA" sz="2400">
              <a:cs typeface="Arial"/>
            </a:endParaRPr>
          </a:p>
          <a:p>
            <a:endParaRPr lang="en-US" sz="2000">
              <a:cs typeface="Arial"/>
            </a:endParaRPr>
          </a:p>
          <a:p>
            <a:r>
              <a:rPr lang="en-US" sz="2000" dirty="0">
                <a:ea typeface="+mn-lt"/>
                <a:cs typeface="+mn-lt"/>
              </a:rPr>
              <a:t>GitHub repo:</a:t>
            </a:r>
          </a:p>
          <a:p>
            <a:r>
              <a:rPr lang="en-US" sz="2000">
                <a:ea typeface="+mn-lt"/>
                <a:cs typeface="+mn-lt"/>
                <a:hlinkClick r:id="rId4"/>
              </a:rPr>
              <a:t>ssc-dsai/nlp-exploration-notebooks (github.com)</a:t>
            </a:r>
            <a:endParaRPr lang="en-US"/>
          </a:p>
        </p:txBody>
      </p:sp>
      <p:sp>
        <p:nvSpPr>
          <p:cNvPr id="16" name="TextBox 15">
            <a:extLst>
              <a:ext uri="{FF2B5EF4-FFF2-40B4-BE49-F238E27FC236}">
                <a16:creationId xmlns:a16="http://schemas.microsoft.com/office/drawing/2014/main" id="{EA103196-3C08-4F62-A826-1148CF58C531}"/>
              </a:ext>
            </a:extLst>
          </p:cNvPr>
          <p:cNvSpPr txBox="1"/>
          <p:nvPr/>
        </p:nvSpPr>
        <p:spPr>
          <a:xfrm>
            <a:off x="548583" y="3161334"/>
            <a:ext cx="6098958" cy="461665"/>
          </a:xfrm>
          <a:prstGeom prst="rect">
            <a:avLst/>
          </a:prstGeom>
          <a:noFill/>
        </p:spPr>
        <p:txBody>
          <a:bodyPr wrap="square" lIns="91440" tIns="45720" rIns="91440" bIns="45720" anchor="t">
            <a:spAutoFit/>
          </a:bodyPr>
          <a:lstStyle/>
          <a:p>
            <a:pPr marL="0" lvl="0" indent="0">
              <a:buNone/>
            </a:pPr>
            <a:r>
              <a:rPr lang="en-CA" sz="2400" b="1" dirty="0">
                <a:latin typeface="+mj-lt"/>
                <a:ea typeface="+mj-ea"/>
                <a:cs typeface="+mj-cs"/>
              </a:rPr>
              <a:t>Notebook link:</a:t>
            </a:r>
          </a:p>
        </p:txBody>
      </p:sp>
    </p:spTree>
    <p:extLst>
      <p:ext uri="{BB962C8B-B14F-4D97-AF65-F5344CB8AC3E}">
        <p14:creationId xmlns:p14="http://schemas.microsoft.com/office/powerpoint/2010/main" val="465161686"/>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78EB-1290-4623-B240-0B95ACD7F5BC}"/>
              </a:ext>
            </a:extLst>
          </p:cNvPr>
          <p:cNvSpPr>
            <a:spLocks noGrp="1"/>
          </p:cNvSpPr>
          <p:nvPr>
            <p:ph type="ctrTitle"/>
          </p:nvPr>
        </p:nvSpPr>
        <p:spPr>
          <a:xfrm>
            <a:off x="556856" y="2119621"/>
            <a:ext cx="5539144" cy="1452837"/>
          </a:xfrm>
        </p:spPr>
        <p:txBody>
          <a:bodyPr>
            <a:normAutofit/>
          </a:bodyPr>
          <a:lstStyle/>
          <a:p>
            <a:r>
              <a:rPr lang="en-US" sz="4000"/>
              <a:t>Thank you</a:t>
            </a:r>
            <a:endParaRPr lang="en-CA" sz="4000"/>
          </a:p>
        </p:txBody>
      </p:sp>
    </p:spTree>
    <p:extLst>
      <p:ext uri="{BB962C8B-B14F-4D97-AF65-F5344CB8AC3E}">
        <p14:creationId xmlns:p14="http://schemas.microsoft.com/office/powerpoint/2010/main" val="23035962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6641447" cy="507243"/>
          </a:xfrm>
        </p:spPr>
        <p:txBody>
          <a:bodyPr>
            <a:normAutofit fontScale="90000"/>
          </a:bodyPr>
          <a:lstStyle/>
          <a:p>
            <a:r>
              <a:rPr lang="en-CA" sz="2200" b="1" dirty="0">
                <a:effectLst/>
                <a:latin typeface="Arial"/>
                <a:ea typeface="Calibri" panose="020F0502020204030204" pitchFamily="34" charset="0"/>
                <a:cs typeface="Times New Roman"/>
              </a:rPr>
              <a:t>ETL – Docx, pdf, html, txt.</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ETL function </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3</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191526"/>
            <a:ext cx="6801246"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ETL process flowchart:</a:t>
            </a:r>
          </a:p>
        </p:txBody>
      </p:sp>
      <p:pic>
        <p:nvPicPr>
          <p:cNvPr id="5" name="Picture 6" descr="Diagram&#10;&#10;Description automatically generated">
            <a:extLst>
              <a:ext uri="{FF2B5EF4-FFF2-40B4-BE49-F238E27FC236}">
                <a16:creationId xmlns:a16="http://schemas.microsoft.com/office/drawing/2014/main" id="{7D248524-FF02-8EFF-66AC-B77111382205}"/>
              </a:ext>
            </a:extLst>
          </p:cNvPr>
          <p:cNvPicPr>
            <a:picLocks noChangeAspect="1"/>
          </p:cNvPicPr>
          <p:nvPr/>
        </p:nvPicPr>
        <p:blipFill>
          <a:blip r:embed="rId3"/>
          <a:stretch>
            <a:fillRect/>
          </a:stretch>
        </p:blipFill>
        <p:spPr>
          <a:xfrm>
            <a:off x="6323076" y="1750486"/>
            <a:ext cx="5078359" cy="3729324"/>
          </a:xfrm>
          <a:prstGeom prst="rect">
            <a:avLst/>
          </a:prstGeom>
        </p:spPr>
      </p:pic>
      <p:sp>
        <p:nvSpPr>
          <p:cNvPr id="11" name="TextBox 10">
            <a:extLst>
              <a:ext uri="{FF2B5EF4-FFF2-40B4-BE49-F238E27FC236}">
                <a16:creationId xmlns:a16="http://schemas.microsoft.com/office/drawing/2014/main" id="{969D02C0-8227-1740-7B1B-6E7DB58ED194}"/>
              </a:ext>
            </a:extLst>
          </p:cNvPr>
          <p:cNvSpPr txBox="1"/>
          <p:nvPr/>
        </p:nvSpPr>
        <p:spPr>
          <a:xfrm>
            <a:off x="559210" y="1720644"/>
            <a:ext cx="439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1)</a:t>
            </a:r>
            <a:endParaRPr lang="en-US" dirty="0"/>
          </a:p>
        </p:txBody>
      </p:sp>
      <p:sp>
        <p:nvSpPr>
          <p:cNvPr id="15" name="TextBox 14">
            <a:extLst>
              <a:ext uri="{FF2B5EF4-FFF2-40B4-BE49-F238E27FC236}">
                <a16:creationId xmlns:a16="http://schemas.microsoft.com/office/drawing/2014/main" id="{4C8E2B6B-2DB6-CF56-F816-E7B70FD336CE}"/>
              </a:ext>
            </a:extLst>
          </p:cNvPr>
          <p:cNvSpPr txBox="1"/>
          <p:nvPr/>
        </p:nvSpPr>
        <p:spPr>
          <a:xfrm>
            <a:off x="6003823" y="1720643"/>
            <a:ext cx="439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2)</a:t>
            </a:r>
            <a:endParaRPr lang="en-US" dirty="0"/>
          </a:p>
        </p:txBody>
      </p:sp>
      <p:pic>
        <p:nvPicPr>
          <p:cNvPr id="7" name="Picture 7" descr="Diagram&#10;&#10;Description automatically generated">
            <a:extLst>
              <a:ext uri="{FF2B5EF4-FFF2-40B4-BE49-F238E27FC236}">
                <a16:creationId xmlns:a16="http://schemas.microsoft.com/office/drawing/2014/main" id="{A779221B-A3F5-74EC-CFA2-E972ED5183CA}"/>
              </a:ext>
            </a:extLst>
          </p:cNvPr>
          <p:cNvPicPr>
            <a:picLocks noChangeAspect="1"/>
          </p:cNvPicPr>
          <p:nvPr/>
        </p:nvPicPr>
        <p:blipFill>
          <a:blip r:embed="rId4"/>
          <a:stretch>
            <a:fillRect/>
          </a:stretch>
        </p:blipFill>
        <p:spPr>
          <a:xfrm>
            <a:off x="994287" y="1714981"/>
            <a:ext cx="4463845" cy="4337521"/>
          </a:xfrm>
          <a:prstGeom prst="rect">
            <a:avLst/>
          </a:prstGeom>
        </p:spPr>
      </p:pic>
    </p:spTree>
    <p:extLst>
      <p:ext uri="{BB962C8B-B14F-4D97-AF65-F5344CB8AC3E}">
        <p14:creationId xmlns:p14="http://schemas.microsoft.com/office/powerpoint/2010/main" val="366960382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2197" y="513090"/>
            <a:ext cx="7298979"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4</a:t>
            </a:fld>
            <a:endParaRPr lang="en-CA"/>
          </a:p>
        </p:txBody>
      </p:sp>
      <p:sp>
        <p:nvSpPr>
          <p:cNvPr id="5" name="TextBox 4">
            <a:extLst>
              <a:ext uri="{FF2B5EF4-FFF2-40B4-BE49-F238E27FC236}">
                <a16:creationId xmlns:a16="http://schemas.microsoft.com/office/drawing/2014/main" id="{78A63442-5294-3638-2BA7-CFBEFFA0A310}"/>
              </a:ext>
            </a:extLst>
          </p:cNvPr>
          <p:cNvSpPr txBox="1"/>
          <p:nvPr/>
        </p:nvSpPr>
        <p:spPr>
          <a:xfrm>
            <a:off x="551836" y="1215513"/>
            <a:ext cx="1106989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solidFill>
                  <a:srgbClr val="2B44D4"/>
                </a:solidFill>
                <a:cs typeface="Segoe UI"/>
              </a:rPr>
              <a:t>Model name: </a:t>
            </a:r>
            <a:r>
              <a:rPr lang="en-CA" dirty="0">
                <a:solidFill>
                  <a:srgbClr val="0070C0"/>
                </a:solidFill>
                <a:cs typeface="Segoe UI"/>
                <a:hlinkClick r:id="rId3"/>
              </a:rPr>
              <a:t>distilbert-base-uncased-finetuned-sst-2-english · Hugging Face</a:t>
            </a:r>
            <a:r>
              <a:rPr lang="en-CA" dirty="0">
                <a:cs typeface="Segoe UI"/>
              </a:rPr>
              <a:t>​</a:t>
            </a:r>
          </a:p>
          <a:p>
            <a:endParaRPr lang="en-US" b="1" dirty="0">
              <a:cs typeface="Segoe UI"/>
            </a:endParaRPr>
          </a:p>
          <a:p>
            <a:r>
              <a:rPr lang="en-US" b="1" dirty="0">
                <a:cs typeface="Segoe UI"/>
              </a:rPr>
              <a:t>Sample data:</a:t>
            </a:r>
            <a:endParaRPr lang="en-US" dirty="0"/>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pPr>
              <a:buChar char="•"/>
            </a:pPr>
            <a:endParaRPr lang="en-US" dirty="0">
              <a:cs typeface="Arial"/>
            </a:endParaRPr>
          </a:p>
          <a:p>
            <a:r>
              <a:rPr lang="en-US" b="1" dirty="0">
                <a:cs typeface="Segoe UI"/>
              </a:rPr>
              <a:t>Observations: </a:t>
            </a:r>
            <a:r>
              <a:rPr lang="en-US" dirty="0">
                <a:cs typeface="Segoe UI"/>
              </a:rPr>
              <a:t>​</a:t>
            </a:r>
          </a:p>
          <a:p>
            <a:pPr marL="285750" indent="-285750">
              <a:buFont typeface="Arial"/>
              <a:buChar char="•"/>
            </a:pPr>
            <a:r>
              <a:rPr lang="en-US" dirty="0">
                <a:cs typeface="Arial"/>
              </a:rPr>
              <a:t>This model has a binary output: Positive | Negative sentiments. It performed as expected. ​</a:t>
            </a:r>
          </a:p>
          <a:p>
            <a:pPr marL="285750" indent="-285750">
              <a:buFont typeface="Arial"/>
              <a:buChar char="•"/>
            </a:pPr>
            <a:r>
              <a:rPr lang="en-US" dirty="0">
                <a:cs typeface="Segoe UI"/>
              </a:rPr>
              <a:t>​</a:t>
            </a:r>
            <a:r>
              <a:rPr lang="en-US" dirty="0">
                <a:cs typeface="Arial"/>
              </a:rPr>
              <a:t>Published benchmark evaluation results: </a:t>
            </a:r>
            <a:r>
              <a:rPr lang="en-US" b="1" i="1" dirty="0">
                <a:cs typeface="Arial"/>
              </a:rPr>
              <a:t>Accuracy of 91.3</a:t>
            </a:r>
            <a:r>
              <a:rPr lang="en-US" dirty="0">
                <a:cs typeface="Arial"/>
              </a:rPr>
              <a:t>​</a:t>
            </a:r>
          </a:p>
          <a:p>
            <a:pPr marL="742950" lvl="1" indent="-285750">
              <a:buFont typeface="Arial"/>
              <a:buChar char="•"/>
            </a:pPr>
            <a:r>
              <a:rPr lang="en-US" dirty="0">
                <a:cs typeface="Arial"/>
              </a:rPr>
              <a:t>For detailed results, please visit: </a:t>
            </a:r>
            <a:r>
              <a:rPr lang="en-US" dirty="0">
                <a:solidFill>
                  <a:srgbClr val="0070C0"/>
                </a:solidFill>
                <a:cs typeface="Arial"/>
                <a:hlinkClick r:id="rId4"/>
              </a:rPr>
              <a:t>distilbert-base-uncased-finetuned-sst-2-english · Hugging Face</a:t>
            </a:r>
            <a:r>
              <a:rPr lang="en-US" dirty="0">
                <a:cs typeface="Arial"/>
              </a:rPr>
              <a:t> ​</a:t>
            </a:r>
          </a:p>
          <a:p>
            <a:pPr marL="285750" indent="-285750">
              <a:buFont typeface="Arial"/>
              <a:buChar char="•"/>
            </a:pPr>
            <a:endParaRPr lang="en-US" dirty="0">
              <a:cs typeface="Segoe UI"/>
            </a:endParaRPr>
          </a:p>
          <a:p>
            <a:pPr marL="285750" indent="-285750">
              <a:buFont typeface="Arial"/>
              <a:buChar char="•"/>
            </a:pPr>
            <a:endParaRPr lang="en-CA" dirty="0">
              <a:cs typeface="Segoe UI"/>
            </a:endParaRPr>
          </a:p>
        </p:txBody>
      </p:sp>
      <p:graphicFrame>
        <p:nvGraphicFramePr>
          <p:cNvPr id="2" name="Table 2">
            <a:extLst>
              <a:ext uri="{FF2B5EF4-FFF2-40B4-BE49-F238E27FC236}">
                <a16:creationId xmlns:a16="http://schemas.microsoft.com/office/drawing/2014/main" id="{69246DA7-1A70-1407-AEAF-FA3446F30134}"/>
              </a:ext>
            </a:extLst>
          </p:cNvPr>
          <p:cNvGraphicFramePr>
            <a:graphicFrameLocks noGrp="1"/>
          </p:cNvGraphicFramePr>
          <p:nvPr>
            <p:extLst>
              <p:ext uri="{D42A27DB-BD31-4B8C-83A1-F6EECF244321}">
                <p14:modId xmlns:p14="http://schemas.microsoft.com/office/powerpoint/2010/main" val="2971718842"/>
              </p:ext>
            </p:extLst>
          </p:nvPr>
        </p:nvGraphicFramePr>
        <p:xfrm>
          <a:off x="1744478" y="2372836"/>
          <a:ext cx="8658714" cy="1358816"/>
        </p:xfrm>
        <a:graphic>
          <a:graphicData uri="http://schemas.openxmlformats.org/drawingml/2006/table">
            <a:tbl>
              <a:tblPr firstRow="1" bandRow="1">
                <a:tableStyleId>{5940675A-B579-460E-94D1-54222C63F5DA}</a:tableStyleId>
              </a:tblPr>
              <a:tblGrid>
                <a:gridCol w="4479203">
                  <a:extLst>
                    <a:ext uri="{9D8B030D-6E8A-4147-A177-3AD203B41FA5}">
                      <a16:colId xmlns:a16="http://schemas.microsoft.com/office/drawing/2014/main" val="156838468"/>
                    </a:ext>
                  </a:extLst>
                </a:gridCol>
                <a:gridCol w="2428236">
                  <a:extLst>
                    <a:ext uri="{9D8B030D-6E8A-4147-A177-3AD203B41FA5}">
                      <a16:colId xmlns:a16="http://schemas.microsoft.com/office/drawing/2014/main" val="3278982087"/>
                    </a:ext>
                  </a:extLst>
                </a:gridCol>
                <a:gridCol w="1751275">
                  <a:extLst>
                    <a:ext uri="{9D8B030D-6E8A-4147-A177-3AD203B41FA5}">
                      <a16:colId xmlns:a16="http://schemas.microsoft.com/office/drawing/2014/main" val="3934974675"/>
                    </a:ext>
                  </a:extLst>
                </a:gridCol>
              </a:tblGrid>
              <a:tr h="435846">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461485">
                <a:tc>
                  <a:txBody>
                    <a:bodyPr/>
                    <a:lstStyle/>
                    <a:p>
                      <a:pPr lvl="0">
                        <a:buNone/>
                      </a:pPr>
                      <a:r>
                        <a:rPr lang="en-CA" sz="1800" b="0" i="0" u="none" strike="noStrike" noProof="0" dirty="0">
                          <a:latin typeface="Arial"/>
                        </a:rPr>
                        <a:t>The_Apollo_11_Conspiracy.docx</a:t>
                      </a:r>
                      <a:endParaRPr lang="en-US" dirty="0"/>
                    </a:p>
                  </a:txBody>
                  <a:tcPr/>
                </a:tc>
                <a:tc>
                  <a:txBody>
                    <a:bodyPr/>
                    <a:lstStyle/>
                    <a:p>
                      <a:pPr lvl="0">
                        <a:buNone/>
                      </a:pPr>
                      <a:r>
                        <a:rPr lang="en-CA" sz="1800" b="0" i="0" u="none" strike="noStrike" noProof="0" dirty="0">
                          <a:latin typeface="Arial"/>
                        </a:rPr>
                        <a:t>14.5 kb | </a:t>
                      </a:r>
                      <a:r>
                        <a:rPr lang="en-CA" sz="1800" b="0" i="0" u="none" strike="noStrike" noProof="0" dirty="0"/>
                        <a:t>441 </a:t>
                      </a:r>
                      <a:r>
                        <a:rPr lang="en-CA" sz="1800" b="0" i="0" u="none" strike="noStrike" noProof="0" dirty="0">
                          <a:latin typeface="Arial"/>
                        </a:rPr>
                        <a:t>words</a:t>
                      </a:r>
                      <a:endParaRPr lang="en-US" dirty="0"/>
                    </a:p>
                  </a:txBody>
                  <a:tcPr/>
                </a:tc>
                <a:tc>
                  <a:txBody>
                    <a:bodyPr/>
                    <a:lstStyle/>
                    <a:p>
                      <a:pPr lvl="0">
                        <a:buNone/>
                      </a:pPr>
                      <a:r>
                        <a:rPr lang="en-US" sz="1800" b="0" i="0" u="none" strike="noStrike" noProof="0" dirty="0">
                          <a:solidFill>
                            <a:srgbClr val="2A283C"/>
                          </a:solidFill>
                          <a:latin typeface="Arial"/>
                        </a:rPr>
                        <a:t>0.32 seconds </a:t>
                      </a:r>
                      <a:endParaRPr lang="en-US" dirty="0"/>
                    </a:p>
                  </a:txBody>
                  <a:tcPr/>
                </a:tc>
                <a:extLst>
                  <a:ext uri="{0D108BD9-81ED-4DB2-BD59-A6C34878D82A}">
                    <a16:rowId xmlns:a16="http://schemas.microsoft.com/office/drawing/2014/main" val="2112516585"/>
                  </a:ext>
                </a:extLst>
              </a:tr>
              <a:tr h="461485">
                <a:tc>
                  <a:txBody>
                    <a:bodyPr/>
                    <a:lstStyle/>
                    <a:p>
                      <a:pPr lvl="0">
                        <a:buNone/>
                      </a:pPr>
                      <a:r>
                        <a:rPr lang="en-CA" sz="1800" b="0" i="0" u="none" strike="noStrike" noProof="0" dirty="0">
                          <a:latin typeface="Arial"/>
                        </a:rPr>
                        <a:t>James_Webb_Space_Telescope.html</a:t>
                      </a:r>
                      <a:endParaRPr lang="en-US" dirty="0"/>
                    </a:p>
                  </a:txBody>
                  <a:tcPr/>
                </a:tc>
                <a:tc>
                  <a:txBody>
                    <a:bodyPr/>
                    <a:lstStyle/>
                    <a:p>
                      <a:pPr lvl="0">
                        <a:buNone/>
                      </a:pPr>
                      <a:r>
                        <a:rPr lang="en-CA" sz="1800" b="0" i="0" u="none" strike="noStrike" noProof="0" dirty="0">
                          <a:latin typeface="Arial"/>
                        </a:rPr>
                        <a:t>100 kb | </a:t>
                      </a:r>
                      <a:r>
                        <a:rPr lang="en-CA" sz="1800" b="0" i="0" u="none" strike="noStrike" noProof="0" dirty="0"/>
                        <a:t>6328 words</a:t>
                      </a:r>
                      <a:endParaRPr lang="en-US" dirty="0"/>
                    </a:p>
                  </a:txBody>
                  <a:tcPr/>
                </a:tc>
                <a:tc>
                  <a:txBody>
                    <a:bodyPr/>
                    <a:lstStyle/>
                    <a:p>
                      <a:pPr lvl="0">
                        <a:buNone/>
                      </a:pPr>
                      <a:r>
                        <a:rPr lang="en-US" sz="1800" b="0" i="0" u="none" strike="noStrike" noProof="0" dirty="0">
                          <a:solidFill>
                            <a:srgbClr val="2A283C"/>
                          </a:solidFill>
                          <a:latin typeface="Arial"/>
                        </a:rPr>
                        <a:t>2.49 seconds</a:t>
                      </a:r>
                      <a:endParaRPr lang="en-US" dirty="0"/>
                    </a:p>
                  </a:txBody>
                  <a:tcPr/>
                </a:tc>
                <a:extLst>
                  <a:ext uri="{0D108BD9-81ED-4DB2-BD59-A6C34878D82A}">
                    <a16:rowId xmlns:a16="http://schemas.microsoft.com/office/drawing/2014/main" val="2941384899"/>
                  </a:ext>
                </a:extLst>
              </a:tr>
            </a:tbl>
          </a:graphicData>
        </a:graphic>
      </p:graphicFrame>
    </p:spTree>
    <p:extLst>
      <p:ext uri="{BB962C8B-B14F-4D97-AF65-F5344CB8AC3E}">
        <p14:creationId xmlns:p14="http://schemas.microsoft.com/office/powerpoint/2010/main" val="392902862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255963"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370127" y="512763"/>
            <a:ext cx="3275728" cy="519861"/>
          </a:xfrm>
        </p:spPr>
        <p:txBody>
          <a:bodyPr/>
          <a:lstStyle/>
          <a:p>
            <a:r>
              <a:rPr lang="en-CA"/>
              <a:t>Sentiment analysis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5</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52978"/>
            <a:ext cx="4038191"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Sentiment analysis flowchart:</a:t>
            </a:r>
            <a:endParaRPr lang="en-CA" sz="2000" b="1" dirty="0">
              <a:solidFill>
                <a:schemeClr val="accent5"/>
              </a:solidFill>
              <a:latin typeface="+mj-lt"/>
              <a:cs typeface="Arial" panose="020B0604020202020204" pitchFamily="34" charset="0"/>
            </a:endParaRPr>
          </a:p>
        </p:txBody>
      </p:sp>
      <p:pic>
        <p:nvPicPr>
          <p:cNvPr id="3" name="Picture 4" descr="Diagram&#10;&#10;Description automatically generated">
            <a:extLst>
              <a:ext uri="{FF2B5EF4-FFF2-40B4-BE49-F238E27FC236}">
                <a16:creationId xmlns:a16="http://schemas.microsoft.com/office/drawing/2014/main" id="{882D6D5F-1B93-71A9-A30C-EE05B1CA4707}"/>
              </a:ext>
            </a:extLst>
          </p:cNvPr>
          <p:cNvPicPr>
            <a:picLocks noChangeAspect="1"/>
          </p:cNvPicPr>
          <p:nvPr/>
        </p:nvPicPr>
        <p:blipFill>
          <a:blip r:embed="rId3"/>
          <a:stretch>
            <a:fillRect/>
          </a:stretch>
        </p:blipFill>
        <p:spPr>
          <a:xfrm>
            <a:off x="3624417" y="1562126"/>
            <a:ext cx="4812541" cy="4696227"/>
          </a:xfrm>
          <a:prstGeom prst="rect">
            <a:avLst/>
          </a:prstGeom>
        </p:spPr>
      </p:pic>
    </p:spTree>
    <p:extLst>
      <p:ext uri="{BB962C8B-B14F-4D97-AF65-F5344CB8AC3E}">
        <p14:creationId xmlns:p14="http://schemas.microsoft.com/office/powerpoint/2010/main" val="119283515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7232759" cy="519435"/>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6</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Plots: </a:t>
            </a:r>
            <a:r>
              <a:rPr lang="en-CA" sz="2000" b="0" dirty="0">
                <a:solidFill>
                  <a:srgbClr val="0070C0"/>
                </a:solidFill>
                <a:ea typeface="+mn-lt"/>
                <a:cs typeface="+mn-lt"/>
                <a:hlinkClick r:id="rId2"/>
              </a:rPr>
              <a:t>distilbert-base-uncased-finetuned-sst-2-english · Hugging Face</a:t>
            </a:r>
            <a:r>
              <a:rPr lang="en-CA" sz="2000" b="0" dirty="0">
                <a:ea typeface="+mn-lt"/>
                <a:cs typeface="+mn-lt"/>
              </a:rPr>
              <a:t> </a:t>
            </a:r>
            <a:endParaRPr lang="en-CA" sz="2000" b="0">
              <a:ea typeface="+mn-lt"/>
              <a:cs typeface="+mn-lt"/>
            </a:endParaRPr>
          </a:p>
          <a:p>
            <a:pPr marL="0" indent="0">
              <a:buNone/>
            </a:pPr>
            <a:endParaRPr lang="en-CA" sz="2000" dirty="0">
              <a:solidFill>
                <a:schemeClr val="accent5"/>
              </a:solidFill>
              <a:latin typeface="+mj-lt"/>
              <a:cs typeface="Arial"/>
            </a:endParaRPr>
          </a:p>
          <a:p>
            <a:pPr marL="0" indent="0">
              <a:buNone/>
            </a:pPr>
            <a:endParaRPr lang="en-CA"/>
          </a:p>
        </p:txBody>
      </p:sp>
      <p:pic>
        <p:nvPicPr>
          <p:cNvPr id="3" name="Picture 2">
            <a:extLst>
              <a:ext uri="{FF2B5EF4-FFF2-40B4-BE49-F238E27FC236}">
                <a16:creationId xmlns:a16="http://schemas.microsoft.com/office/drawing/2014/main" id="{1F693F13-C4DB-4DB8-8429-E68B03A5C783}"/>
              </a:ext>
            </a:extLst>
          </p:cNvPr>
          <p:cNvPicPr>
            <a:picLocks noChangeAspect="1"/>
          </p:cNvPicPr>
          <p:nvPr/>
        </p:nvPicPr>
        <p:blipFill>
          <a:blip r:embed="rId3"/>
          <a:stretch>
            <a:fillRect/>
          </a:stretch>
        </p:blipFill>
        <p:spPr>
          <a:xfrm>
            <a:off x="984722" y="1910652"/>
            <a:ext cx="4703307" cy="4142363"/>
          </a:xfrm>
          <a:prstGeom prst="rect">
            <a:avLst/>
          </a:prstGeom>
        </p:spPr>
      </p:pic>
      <p:pic>
        <p:nvPicPr>
          <p:cNvPr id="8" name="Picture 7">
            <a:extLst>
              <a:ext uri="{FF2B5EF4-FFF2-40B4-BE49-F238E27FC236}">
                <a16:creationId xmlns:a16="http://schemas.microsoft.com/office/drawing/2014/main" id="{4C5BD52B-21F7-40FD-9163-B29DF68234CF}"/>
              </a:ext>
            </a:extLst>
          </p:cNvPr>
          <p:cNvPicPr>
            <a:picLocks noChangeAspect="1"/>
          </p:cNvPicPr>
          <p:nvPr/>
        </p:nvPicPr>
        <p:blipFill>
          <a:blip r:embed="rId4"/>
          <a:stretch>
            <a:fillRect/>
          </a:stretch>
        </p:blipFill>
        <p:spPr>
          <a:xfrm>
            <a:off x="6634805" y="1815454"/>
            <a:ext cx="4060453" cy="4296102"/>
          </a:xfrm>
          <a:prstGeom prst="rect">
            <a:avLst/>
          </a:prstGeom>
        </p:spPr>
      </p:pic>
    </p:spTree>
    <p:extLst>
      <p:ext uri="{BB962C8B-B14F-4D97-AF65-F5344CB8AC3E}">
        <p14:creationId xmlns:p14="http://schemas.microsoft.com/office/powerpoint/2010/main" val="142682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550930"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7</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Data frame: </a:t>
            </a:r>
            <a:r>
              <a:rPr lang="en-CA" sz="2000" b="0" dirty="0">
                <a:solidFill>
                  <a:srgbClr val="0070C0"/>
                </a:solidFill>
                <a:ea typeface="+mn-lt"/>
                <a:cs typeface="+mn-lt"/>
                <a:hlinkClick r:id="rId3"/>
              </a:rPr>
              <a:t>distilbert-base-uncased-finetuned-sst-2-english · Hugging Face</a:t>
            </a:r>
            <a:r>
              <a:rPr lang="en-CA" sz="2000" b="0" dirty="0">
                <a:ea typeface="+mn-lt"/>
                <a:cs typeface="+mn-lt"/>
              </a:rPr>
              <a:t> </a:t>
            </a:r>
            <a:endParaRPr lang="en-CA" sz="2000" b="0">
              <a:ea typeface="+mn-lt"/>
              <a:cs typeface="+mn-lt"/>
            </a:endParaRPr>
          </a:p>
          <a:p>
            <a:pPr marL="0" indent="0">
              <a:buNone/>
            </a:pPr>
            <a:endParaRPr lang="en-CA" sz="2000" dirty="0">
              <a:solidFill>
                <a:schemeClr val="accent5"/>
              </a:solidFill>
              <a:latin typeface="+mj-lt"/>
              <a:cs typeface="Arial" panose="020B0604020202020204" pitchFamily="34" charset="0"/>
            </a:endParaRPr>
          </a:p>
        </p:txBody>
      </p:sp>
      <p:pic>
        <p:nvPicPr>
          <p:cNvPr id="2" name="Picture 2" descr="Table&#10;&#10;Description automatically generated">
            <a:extLst>
              <a:ext uri="{FF2B5EF4-FFF2-40B4-BE49-F238E27FC236}">
                <a16:creationId xmlns:a16="http://schemas.microsoft.com/office/drawing/2014/main" id="{B11120FC-FB76-F7EA-63D5-EF86D12DF7A1}"/>
              </a:ext>
            </a:extLst>
          </p:cNvPr>
          <p:cNvPicPr>
            <a:picLocks noChangeAspect="1"/>
          </p:cNvPicPr>
          <p:nvPr/>
        </p:nvPicPr>
        <p:blipFill>
          <a:blip r:embed="rId4"/>
          <a:stretch>
            <a:fillRect/>
          </a:stretch>
        </p:blipFill>
        <p:spPr>
          <a:xfrm>
            <a:off x="1738185" y="1687239"/>
            <a:ext cx="8715629" cy="4429990"/>
          </a:xfrm>
          <a:prstGeom prst="rect">
            <a:avLst/>
          </a:prstGeom>
        </p:spPr>
      </p:pic>
    </p:spTree>
    <p:extLst>
      <p:ext uri="{BB962C8B-B14F-4D97-AF65-F5344CB8AC3E}">
        <p14:creationId xmlns:p14="http://schemas.microsoft.com/office/powerpoint/2010/main" val="82906219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2197" y="513090"/>
            <a:ext cx="7274398"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8</a:t>
            </a:fld>
            <a:endParaRPr lang="en-CA"/>
          </a:p>
        </p:txBody>
      </p:sp>
      <p:graphicFrame>
        <p:nvGraphicFramePr>
          <p:cNvPr id="3" name="Table 4">
            <a:extLst>
              <a:ext uri="{FF2B5EF4-FFF2-40B4-BE49-F238E27FC236}">
                <a16:creationId xmlns:a16="http://schemas.microsoft.com/office/drawing/2014/main" id="{E3034296-2C0E-502E-806B-FE35286F2202}"/>
              </a:ext>
            </a:extLst>
          </p:cNvPr>
          <p:cNvGraphicFramePr>
            <a:graphicFrameLocks noGrp="1"/>
          </p:cNvGraphicFramePr>
          <p:nvPr>
            <p:extLst>
              <p:ext uri="{D42A27DB-BD31-4B8C-83A1-F6EECF244321}">
                <p14:modId xmlns:p14="http://schemas.microsoft.com/office/powerpoint/2010/main" val="2899770638"/>
              </p:ext>
            </p:extLst>
          </p:nvPr>
        </p:nvGraphicFramePr>
        <p:xfrm>
          <a:off x="3103226" y="4891389"/>
          <a:ext cx="6288174" cy="1106195"/>
        </p:xfrm>
        <a:graphic>
          <a:graphicData uri="http://schemas.openxmlformats.org/drawingml/2006/table">
            <a:tbl>
              <a:tblPr firstRow="1" bandRow="1">
                <a:tableStyleId>{5940675A-B579-460E-94D1-54222C63F5DA}</a:tableStyleId>
              </a:tblPr>
              <a:tblGrid>
                <a:gridCol w="2096058">
                  <a:extLst>
                    <a:ext uri="{9D8B030D-6E8A-4147-A177-3AD203B41FA5}">
                      <a16:colId xmlns:a16="http://schemas.microsoft.com/office/drawing/2014/main" val="1760596351"/>
                    </a:ext>
                  </a:extLst>
                </a:gridCol>
                <a:gridCol w="2096058">
                  <a:extLst>
                    <a:ext uri="{9D8B030D-6E8A-4147-A177-3AD203B41FA5}">
                      <a16:colId xmlns:a16="http://schemas.microsoft.com/office/drawing/2014/main" val="393659587"/>
                    </a:ext>
                  </a:extLst>
                </a:gridCol>
                <a:gridCol w="2096058">
                  <a:extLst>
                    <a:ext uri="{9D8B030D-6E8A-4147-A177-3AD203B41FA5}">
                      <a16:colId xmlns:a16="http://schemas.microsoft.com/office/drawing/2014/main" val="2770085194"/>
                    </a:ext>
                  </a:extLst>
                </a:gridCol>
              </a:tblGrid>
              <a:tr h="347661">
                <a:tc>
                  <a:txBody>
                    <a:bodyPr/>
                    <a:lstStyle/>
                    <a:p>
                      <a:r>
                        <a:rPr lang="en-US" sz="1600" dirty="0"/>
                        <a:t>Language </a:t>
                      </a:r>
                    </a:p>
                  </a:txBody>
                  <a:tcPr/>
                </a:tc>
                <a:tc>
                  <a:txBody>
                    <a:bodyPr/>
                    <a:lstStyle/>
                    <a:p>
                      <a:r>
                        <a:rPr lang="en-US" sz="1600" dirty="0"/>
                        <a:t>Accuracy (Exact)</a:t>
                      </a:r>
                    </a:p>
                  </a:txBody>
                  <a:tcPr/>
                </a:tc>
                <a:tc>
                  <a:txBody>
                    <a:bodyPr/>
                    <a:lstStyle/>
                    <a:p>
                      <a:r>
                        <a:rPr lang="en-US" sz="1600" dirty="0"/>
                        <a:t>Accuracy (Off-by-1)</a:t>
                      </a:r>
                    </a:p>
                  </a:txBody>
                  <a:tcPr/>
                </a:tc>
                <a:extLst>
                  <a:ext uri="{0D108BD9-81ED-4DB2-BD59-A6C34878D82A}">
                    <a16:rowId xmlns:a16="http://schemas.microsoft.com/office/drawing/2014/main" val="1930079816"/>
                  </a:ext>
                </a:extLst>
              </a:tr>
              <a:tr h="379267">
                <a:tc>
                  <a:txBody>
                    <a:bodyPr/>
                    <a:lstStyle/>
                    <a:p>
                      <a:r>
                        <a:rPr lang="en-US" dirty="0"/>
                        <a:t>French</a:t>
                      </a:r>
                    </a:p>
                  </a:txBody>
                  <a:tcPr/>
                </a:tc>
                <a:tc>
                  <a:txBody>
                    <a:bodyPr/>
                    <a:lstStyle/>
                    <a:p>
                      <a:pPr lvl="0">
                        <a:buNone/>
                      </a:pPr>
                      <a:r>
                        <a:rPr lang="en-US" sz="1800" b="0" i="0" u="none" strike="noStrike" noProof="0" dirty="0">
                          <a:latin typeface="Arial"/>
                        </a:rPr>
                        <a:t>59%</a:t>
                      </a:r>
                      <a:endParaRPr lang="en-US" dirty="0"/>
                    </a:p>
                  </a:txBody>
                  <a:tcPr/>
                </a:tc>
                <a:tc>
                  <a:txBody>
                    <a:bodyPr/>
                    <a:lstStyle/>
                    <a:p>
                      <a:pPr lvl="0">
                        <a:buNone/>
                      </a:pPr>
                      <a:r>
                        <a:rPr lang="en-US" sz="1800" b="0" i="0" u="none" strike="noStrike" noProof="0" dirty="0">
                          <a:latin typeface="Arial"/>
                        </a:rPr>
                        <a:t>94%</a:t>
                      </a:r>
                      <a:endParaRPr lang="en-US" dirty="0"/>
                    </a:p>
                  </a:txBody>
                  <a:tcPr/>
                </a:tc>
                <a:extLst>
                  <a:ext uri="{0D108BD9-81ED-4DB2-BD59-A6C34878D82A}">
                    <a16:rowId xmlns:a16="http://schemas.microsoft.com/office/drawing/2014/main" val="1368817725"/>
                  </a:ext>
                </a:extLst>
              </a:tr>
              <a:tr h="379267">
                <a:tc>
                  <a:txBody>
                    <a:bodyPr/>
                    <a:lstStyle/>
                    <a:p>
                      <a:pPr lvl="0">
                        <a:buNone/>
                      </a:pPr>
                      <a:r>
                        <a:rPr lang="en-US" dirty="0"/>
                        <a:t>English</a:t>
                      </a:r>
                    </a:p>
                  </a:txBody>
                  <a:tcPr/>
                </a:tc>
                <a:tc>
                  <a:txBody>
                    <a:bodyPr/>
                    <a:lstStyle/>
                    <a:p>
                      <a:pPr lvl="0">
                        <a:buNone/>
                      </a:pPr>
                      <a:r>
                        <a:rPr lang="en-US" sz="1800" b="0" i="0" u="none" strike="noStrike" noProof="0" dirty="0">
                          <a:latin typeface="Arial"/>
                        </a:rPr>
                        <a:t>67% </a:t>
                      </a:r>
                      <a:endParaRPr lang="en-US"/>
                    </a:p>
                  </a:txBody>
                  <a:tcPr/>
                </a:tc>
                <a:tc>
                  <a:txBody>
                    <a:bodyPr/>
                    <a:lstStyle/>
                    <a:p>
                      <a:pPr lvl="0">
                        <a:buNone/>
                      </a:pPr>
                      <a:r>
                        <a:rPr lang="en-US" sz="1800" b="0" i="0" u="none" strike="noStrike" noProof="0" dirty="0">
                          <a:latin typeface="Arial"/>
                        </a:rPr>
                        <a:t>95%</a:t>
                      </a:r>
                      <a:endParaRPr lang="en-US" dirty="0"/>
                    </a:p>
                  </a:txBody>
                  <a:tcPr/>
                </a:tc>
                <a:extLst>
                  <a:ext uri="{0D108BD9-81ED-4DB2-BD59-A6C34878D82A}">
                    <a16:rowId xmlns:a16="http://schemas.microsoft.com/office/drawing/2014/main" val="143535056"/>
                  </a:ext>
                </a:extLst>
              </a:tr>
            </a:tbl>
          </a:graphicData>
        </a:graphic>
      </p:graphicFrame>
      <p:sp>
        <p:nvSpPr>
          <p:cNvPr id="5" name="TextBox 4">
            <a:extLst>
              <a:ext uri="{FF2B5EF4-FFF2-40B4-BE49-F238E27FC236}">
                <a16:creationId xmlns:a16="http://schemas.microsoft.com/office/drawing/2014/main" id="{FE9B2A48-328F-A6C2-2E11-F88DBCF70650}"/>
              </a:ext>
            </a:extLst>
          </p:cNvPr>
          <p:cNvSpPr txBox="1"/>
          <p:nvPr/>
        </p:nvSpPr>
        <p:spPr>
          <a:xfrm>
            <a:off x="551835" y="1141771"/>
            <a:ext cx="8777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2B44D4"/>
                </a:solidFill>
              </a:rPr>
              <a:t>Model name: </a:t>
            </a:r>
            <a:r>
              <a:rPr lang="en-CA">
                <a:solidFill>
                  <a:srgbClr val="0070C0"/>
                </a:solidFill>
                <a:cs typeface="Segoe UI"/>
                <a:hlinkClick r:id="rId3"/>
              </a:rPr>
              <a:t>nlptown/bert-base-multilingual-uncased-sentiment · Hugging Face</a:t>
            </a:r>
            <a:r>
              <a:rPr lang="en-US">
                <a:cs typeface="Arial"/>
              </a:rPr>
              <a:t>​</a:t>
            </a:r>
            <a:endParaRPr lang="en-US"/>
          </a:p>
        </p:txBody>
      </p:sp>
      <p:sp>
        <p:nvSpPr>
          <p:cNvPr id="12" name="TextBox 11">
            <a:extLst>
              <a:ext uri="{FF2B5EF4-FFF2-40B4-BE49-F238E27FC236}">
                <a16:creationId xmlns:a16="http://schemas.microsoft.com/office/drawing/2014/main" id="{CB5448C0-D602-7DD9-7056-E84EEAF8E576}"/>
              </a:ext>
            </a:extLst>
          </p:cNvPr>
          <p:cNvSpPr txBox="1"/>
          <p:nvPr/>
        </p:nvSpPr>
        <p:spPr>
          <a:xfrm>
            <a:off x="551836" y="1547352"/>
            <a:ext cx="1014811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cs typeface="Segoe UI"/>
              </a:rPr>
              <a:t>Sample data:  </a:t>
            </a:r>
            <a:r>
              <a:rPr lang="en-CA" dirty="0">
                <a:cs typeface="Segoe UI"/>
              </a:rPr>
              <a:t>​</a:t>
            </a: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pPr marL="285750" indent="-285750">
              <a:buFont typeface="Arial"/>
              <a:buChar char="•"/>
            </a:pPr>
            <a:endParaRPr lang="en-US" dirty="0">
              <a:cs typeface="Arial"/>
            </a:endParaRPr>
          </a:p>
          <a:p>
            <a:r>
              <a:rPr lang="en-US" b="1" dirty="0">
                <a:cs typeface="Segoe UI"/>
              </a:rPr>
              <a:t>Observations:  </a:t>
            </a:r>
            <a:r>
              <a:rPr lang="en-US" dirty="0">
                <a:cs typeface="Segoe UI"/>
              </a:rPr>
              <a:t>​​</a:t>
            </a:r>
          </a:p>
          <a:p>
            <a:pPr marL="285750" indent="-285750">
              <a:buFont typeface="Arial"/>
              <a:buChar char="•"/>
            </a:pPr>
            <a:r>
              <a:rPr lang="en-US" dirty="0">
                <a:cs typeface="Arial"/>
              </a:rPr>
              <a:t>This model has 1-to-5-star rating output: 1 Star being the most negative. 5 Star being the most positive. Please visit: </a:t>
            </a:r>
            <a:r>
              <a:rPr lang="en-CA" dirty="0">
                <a:solidFill>
                  <a:srgbClr val="0070C0"/>
                </a:solidFill>
                <a:ea typeface="+mn-lt"/>
                <a:cs typeface="+mn-lt"/>
                <a:hlinkClick r:id="rId3"/>
              </a:rPr>
              <a:t>nlptown/bert-base-multilingual-uncased-sentiment · Hugging Face</a:t>
            </a:r>
            <a:r>
              <a:rPr lang="en-US" dirty="0">
                <a:ea typeface="+mn-lt"/>
                <a:cs typeface="+mn-lt"/>
              </a:rPr>
              <a:t> </a:t>
            </a:r>
          </a:p>
          <a:p>
            <a:pPr marL="285750" indent="-285750">
              <a:buFont typeface="Arial"/>
              <a:buChar char="•"/>
            </a:pPr>
            <a:r>
              <a:rPr lang="en-US" dirty="0">
                <a:ea typeface="+mn-lt"/>
                <a:cs typeface="+mn-lt"/>
              </a:rPr>
              <a:t>Roughly 2x slower than the first model.</a:t>
            </a:r>
          </a:p>
          <a:p>
            <a:pPr marL="285750" indent="-285750">
              <a:buFont typeface="Arial"/>
              <a:buChar char="•"/>
            </a:pPr>
            <a:endParaRPr lang="en-US" dirty="0">
              <a:ea typeface="+mn-lt"/>
              <a:cs typeface="+mn-lt"/>
            </a:endParaRPr>
          </a:p>
        </p:txBody>
      </p:sp>
      <p:graphicFrame>
        <p:nvGraphicFramePr>
          <p:cNvPr id="7" name="Table 2">
            <a:extLst>
              <a:ext uri="{FF2B5EF4-FFF2-40B4-BE49-F238E27FC236}">
                <a16:creationId xmlns:a16="http://schemas.microsoft.com/office/drawing/2014/main" id="{35FB77E5-D445-4A7A-0412-B5E64509DEBA}"/>
              </a:ext>
            </a:extLst>
          </p:cNvPr>
          <p:cNvGraphicFramePr>
            <a:graphicFrameLocks noGrp="1"/>
          </p:cNvGraphicFramePr>
          <p:nvPr>
            <p:extLst>
              <p:ext uri="{D42A27DB-BD31-4B8C-83A1-F6EECF244321}">
                <p14:modId xmlns:p14="http://schemas.microsoft.com/office/powerpoint/2010/main" val="1061972895"/>
              </p:ext>
            </p:extLst>
          </p:nvPr>
        </p:nvGraphicFramePr>
        <p:xfrm>
          <a:off x="2082013" y="2015239"/>
          <a:ext cx="8525180" cy="1187454"/>
        </p:xfrm>
        <a:graphic>
          <a:graphicData uri="http://schemas.openxmlformats.org/drawingml/2006/table">
            <a:tbl>
              <a:tblPr firstRow="1" bandRow="1">
                <a:tableStyleId>{5940675A-B579-460E-94D1-54222C63F5DA}</a:tableStyleId>
              </a:tblPr>
              <a:tblGrid>
                <a:gridCol w="4174435">
                  <a:extLst>
                    <a:ext uri="{9D8B030D-6E8A-4147-A177-3AD203B41FA5}">
                      <a16:colId xmlns:a16="http://schemas.microsoft.com/office/drawing/2014/main" val="156838468"/>
                    </a:ext>
                  </a:extLst>
                </a:gridCol>
                <a:gridCol w="2312369">
                  <a:extLst>
                    <a:ext uri="{9D8B030D-6E8A-4147-A177-3AD203B41FA5}">
                      <a16:colId xmlns:a16="http://schemas.microsoft.com/office/drawing/2014/main" val="3278982087"/>
                    </a:ext>
                  </a:extLst>
                </a:gridCol>
                <a:gridCol w="2038376">
                  <a:extLst>
                    <a:ext uri="{9D8B030D-6E8A-4147-A177-3AD203B41FA5}">
                      <a16:colId xmlns:a16="http://schemas.microsoft.com/office/drawing/2014/main" val="3934974675"/>
                    </a:ext>
                  </a:extLst>
                </a:gridCol>
              </a:tblGrid>
              <a:tr h="395818">
                <a:tc>
                  <a:txBody>
                    <a:bodyPr/>
                    <a:lstStyle/>
                    <a:p>
                      <a:r>
                        <a:rPr lang="en-US" dirty="0"/>
                        <a:t>File name</a:t>
                      </a:r>
                    </a:p>
                  </a:txBody>
                  <a:tcPr/>
                </a:tc>
                <a:tc>
                  <a:txBody>
                    <a:bodyPr/>
                    <a:lstStyle/>
                    <a:p>
                      <a:r>
                        <a:rPr lang="en-US" dirty="0"/>
                        <a:t>File size</a:t>
                      </a:r>
                    </a:p>
                  </a:txBody>
                  <a:tcPr/>
                </a:tc>
                <a:tc>
                  <a:txBody>
                    <a:bodyPr/>
                    <a:lstStyle/>
                    <a:p>
                      <a:r>
                        <a:rPr lang="en-US" dirty="0"/>
                        <a:t>Execution time</a:t>
                      </a:r>
                    </a:p>
                  </a:txBody>
                  <a:tcPr/>
                </a:tc>
                <a:extLst>
                  <a:ext uri="{0D108BD9-81ED-4DB2-BD59-A6C34878D82A}">
                    <a16:rowId xmlns:a16="http://schemas.microsoft.com/office/drawing/2014/main" val="2238375445"/>
                  </a:ext>
                </a:extLst>
              </a:tr>
              <a:tr h="395818">
                <a:tc>
                  <a:txBody>
                    <a:bodyPr/>
                    <a:lstStyle/>
                    <a:p>
                      <a:pPr lvl="0">
                        <a:buNone/>
                      </a:pPr>
                      <a:r>
                        <a:rPr lang="en-CA" sz="1800" b="0" i="0" u="none" strike="noStrike" noProof="0" dirty="0">
                          <a:latin typeface="Arial"/>
                        </a:rPr>
                        <a:t>The_Apollo_11_Conspiracy.docx</a:t>
                      </a:r>
                      <a:endParaRPr lang="en-US" dirty="0"/>
                    </a:p>
                  </a:txBody>
                  <a:tcPr/>
                </a:tc>
                <a:tc>
                  <a:txBody>
                    <a:bodyPr/>
                    <a:lstStyle/>
                    <a:p>
                      <a:pPr lvl="0">
                        <a:buNone/>
                      </a:pPr>
                      <a:r>
                        <a:rPr lang="en-CA" sz="1800" b="0" i="0" u="none" strike="noStrike" noProof="0" dirty="0">
                          <a:latin typeface="Arial"/>
                        </a:rPr>
                        <a:t>14.5 kb | </a:t>
                      </a:r>
                      <a:r>
                        <a:rPr lang="en-CA" sz="1800" b="0" i="0" u="none" strike="noStrike" noProof="0" dirty="0"/>
                        <a:t>441 </a:t>
                      </a:r>
                      <a:r>
                        <a:rPr lang="en-CA" sz="1800" b="0" i="0" u="none" strike="noStrike" noProof="0" dirty="0">
                          <a:latin typeface="Arial"/>
                        </a:rPr>
                        <a:t>words</a:t>
                      </a:r>
                      <a:endParaRPr lang="en-US" dirty="0"/>
                    </a:p>
                  </a:txBody>
                  <a:tcPr/>
                </a:tc>
                <a:tc>
                  <a:txBody>
                    <a:bodyPr/>
                    <a:lstStyle/>
                    <a:p>
                      <a:pPr lvl="0">
                        <a:buNone/>
                      </a:pPr>
                      <a:r>
                        <a:rPr lang="en-US" sz="1800" b="0" i="0" u="none" strike="noStrike" baseline="0" noProof="0" dirty="0">
                          <a:solidFill>
                            <a:srgbClr val="2A283C"/>
                          </a:solidFill>
                          <a:latin typeface="Arial"/>
                        </a:rPr>
                        <a:t>0.56</a:t>
                      </a:r>
                      <a:r>
                        <a:rPr lang="en-US" sz="1800" b="0" i="0" u="none" strike="noStrike" noProof="0" dirty="0">
                          <a:solidFill>
                            <a:srgbClr val="2A283C"/>
                          </a:solidFill>
                          <a:latin typeface="Arial"/>
                        </a:rPr>
                        <a:t> seconds </a:t>
                      </a:r>
                      <a:endParaRPr lang="en-US" dirty="0"/>
                    </a:p>
                  </a:txBody>
                  <a:tcPr/>
                </a:tc>
                <a:extLst>
                  <a:ext uri="{0D108BD9-81ED-4DB2-BD59-A6C34878D82A}">
                    <a16:rowId xmlns:a16="http://schemas.microsoft.com/office/drawing/2014/main" val="2112516585"/>
                  </a:ext>
                </a:extLst>
              </a:tr>
              <a:tr h="395818">
                <a:tc>
                  <a:txBody>
                    <a:bodyPr/>
                    <a:lstStyle/>
                    <a:p>
                      <a:pPr lvl="0">
                        <a:buNone/>
                      </a:pPr>
                      <a:r>
                        <a:rPr lang="en-CA" sz="1800" b="0" i="0" u="none" strike="noStrike" noProof="0" dirty="0">
                          <a:latin typeface="Arial"/>
                        </a:rPr>
                        <a:t>James_Webb_Space_Telescope.html</a:t>
                      </a:r>
                      <a:endParaRPr lang="en-US" dirty="0"/>
                    </a:p>
                  </a:txBody>
                  <a:tcPr/>
                </a:tc>
                <a:tc>
                  <a:txBody>
                    <a:bodyPr/>
                    <a:lstStyle/>
                    <a:p>
                      <a:pPr lvl="0">
                        <a:buNone/>
                      </a:pPr>
                      <a:r>
                        <a:rPr lang="en-CA" sz="1800" b="0" i="0" u="none" strike="noStrike" noProof="0" dirty="0">
                          <a:latin typeface="Arial"/>
                        </a:rPr>
                        <a:t>100 kb | </a:t>
                      </a:r>
                      <a:r>
                        <a:rPr lang="en-CA" sz="1800" b="0" i="0" u="none" strike="noStrike" noProof="0" dirty="0"/>
                        <a:t>6328 words</a:t>
                      </a:r>
                      <a:endParaRPr lang="en-US" dirty="0"/>
                    </a:p>
                  </a:txBody>
                  <a:tcPr/>
                </a:tc>
                <a:tc>
                  <a:txBody>
                    <a:bodyPr/>
                    <a:lstStyle/>
                    <a:p>
                      <a:pPr lvl="0">
                        <a:buNone/>
                      </a:pPr>
                      <a:r>
                        <a:rPr lang="en-US" sz="1800" b="0" i="0" u="none" strike="noStrike" baseline="0" noProof="0" dirty="0">
                          <a:solidFill>
                            <a:srgbClr val="2A283C"/>
                          </a:solidFill>
                          <a:latin typeface="Arial"/>
                        </a:rPr>
                        <a:t>5.43</a:t>
                      </a:r>
                      <a:r>
                        <a:rPr lang="en-US" sz="1800" b="0" i="0" u="none" strike="noStrike" noProof="0" dirty="0">
                          <a:solidFill>
                            <a:srgbClr val="2A283C"/>
                          </a:solidFill>
                          <a:latin typeface="Arial"/>
                        </a:rPr>
                        <a:t> seconds</a:t>
                      </a:r>
                      <a:endParaRPr lang="en-US" dirty="0"/>
                    </a:p>
                  </a:txBody>
                  <a:tcPr/>
                </a:tc>
                <a:extLst>
                  <a:ext uri="{0D108BD9-81ED-4DB2-BD59-A6C34878D82A}">
                    <a16:rowId xmlns:a16="http://schemas.microsoft.com/office/drawing/2014/main" val="2941384899"/>
                  </a:ext>
                </a:extLst>
              </a:tr>
            </a:tbl>
          </a:graphicData>
        </a:graphic>
      </p:graphicFrame>
    </p:spTree>
    <p:extLst>
      <p:ext uri="{BB962C8B-B14F-4D97-AF65-F5344CB8AC3E}">
        <p14:creationId xmlns:p14="http://schemas.microsoft.com/office/powerpoint/2010/main" val="8029090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7263239" cy="519435"/>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9</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Plots: </a:t>
            </a:r>
            <a:r>
              <a:rPr lang="en-CA" sz="2000" b="0" dirty="0">
                <a:solidFill>
                  <a:srgbClr val="0070C0"/>
                </a:solidFill>
                <a:ea typeface="+mn-lt"/>
                <a:cs typeface="+mn-lt"/>
                <a:hlinkClick r:id="rId2"/>
              </a:rPr>
              <a:t>nlptown/bert-base-multilingual-uncased-sentiment · Hugging Face</a:t>
            </a:r>
            <a:r>
              <a:rPr lang="en-US" sz="2000" b="0" dirty="0">
                <a:ea typeface="+mn-lt"/>
                <a:cs typeface="+mn-lt"/>
              </a:rPr>
              <a:t> </a:t>
            </a:r>
            <a:endParaRPr lang="en-US" sz="2000" b="0">
              <a:ea typeface="+mn-lt"/>
              <a:cs typeface="+mn-lt"/>
            </a:endParaRPr>
          </a:p>
          <a:p>
            <a:pPr marL="0" indent="0">
              <a:buNone/>
            </a:pPr>
            <a:endParaRPr lang="en-CA" sz="2000" dirty="0">
              <a:solidFill>
                <a:schemeClr val="accent5"/>
              </a:solidFill>
              <a:latin typeface="+mj-lt"/>
              <a:cs typeface="Arial"/>
            </a:endParaRPr>
          </a:p>
          <a:p>
            <a:pPr marL="0" indent="0">
              <a:buNone/>
            </a:pPr>
            <a:endParaRPr lang="en-CA" sz="2000" dirty="0">
              <a:solidFill>
                <a:srgbClr val="2B44D4"/>
              </a:solidFill>
              <a:cs typeface="Arial"/>
            </a:endParaRPr>
          </a:p>
          <a:p>
            <a:pPr marL="0" indent="0">
              <a:buNone/>
            </a:pPr>
            <a:endParaRPr lang="en-CA">
              <a:cs typeface="Arial"/>
            </a:endParaRPr>
          </a:p>
        </p:txBody>
      </p:sp>
      <p:pic>
        <p:nvPicPr>
          <p:cNvPr id="5" name="Picture 4">
            <a:extLst>
              <a:ext uri="{FF2B5EF4-FFF2-40B4-BE49-F238E27FC236}">
                <a16:creationId xmlns:a16="http://schemas.microsoft.com/office/drawing/2014/main" id="{1A73E3E5-61D0-401D-888A-E57486BCB79B}"/>
              </a:ext>
            </a:extLst>
          </p:cNvPr>
          <p:cNvPicPr>
            <a:picLocks noChangeAspect="1"/>
          </p:cNvPicPr>
          <p:nvPr/>
        </p:nvPicPr>
        <p:blipFill>
          <a:blip r:embed="rId3"/>
          <a:stretch>
            <a:fillRect/>
          </a:stretch>
        </p:blipFill>
        <p:spPr>
          <a:xfrm>
            <a:off x="775045" y="1801169"/>
            <a:ext cx="5253120" cy="4120094"/>
          </a:xfrm>
          <a:prstGeom prst="rect">
            <a:avLst/>
          </a:prstGeom>
        </p:spPr>
      </p:pic>
      <p:pic>
        <p:nvPicPr>
          <p:cNvPr id="11" name="Picture 10">
            <a:extLst>
              <a:ext uri="{FF2B5EF4-FFF2-40B4-BE49-F238E27FC236}">
                <a16:creationId xmlns:a16="http://schemas.microsoft.com/office/drawing/2014/main" id="{DF870EF3-6984-494E-A2F9-E287022A5DD5}"/>
              </a:ext>
            </a:extLst>
          </p:cNvPr>
          <p:cNvPicPr>
            <a:picLocks noChangeAspect="1"/>
          </p:cNvPicPr>
          <p:nvPr/>
        </p:nvPicPr>
        <p:blipFill>
          <a:blip r:embed="rId4"/>
          <a:stretch>
            <a:fillRect/>
          </a:stretch>
        </p:blipFill>
        <p:spPr>
          <a:xfrm>
            <a:off x="6095206" y="2369966"/>
            <a:ext cx="5253121" cy="3551297"/>
          </a:xfrm>
          <a:prstGeom prst="rect">
            <a:avLst/>
          </a:prstGeom>
        </p:spPr>
      </p:pic>
    </p:spTree>
    <p:extLst>
      <p:ext uri="{BB962C8B-B14F-4D97-AF65-F5344CB8AC3E}">
        <p14:creationId xmlns:p14="http://schemas.microsoft.com/office/powerpoint/2010/main" val="2331673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421764|-14129459|-10013765|-16738424|-16728873|Shared Services Canada&quot;,&quot;Id&quot;:&quot;6310cf9e37394128dc5b477d&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SSC Theme">
  <a:themeElements>
    <a:clrScheme name="SSC">
      <a:dk1>
        <a:srgbClr val="2A283C"/>
      </a:dk1>
      <a:lt1>
        <a:sysClr val="window" lastClr="FFFFFF"/>
      </a:lt1>
      <a:dk2>
        <a:srgbClr val="515068"/>
      </a:dk2>
      <a:lt2>
        <a:srgbClr val="FFFFFF"/>
      </a:lt2>
      <a:accent1>
        <a:srgbClr val="4530A8"/>
      </a:accent1>
      <a:accent2>
        <a:srgbClr val="C91CB3"/>
      </a:accent2>
      <a:accent3>
        <a:srgbClr val="0572AF"/>
      </a:accent3>
      <a:accent4>
        <a:srgbClr val="2A283C"/>
      </a:accent4>
      <a:accent5>
        <a:srgbClr val="2B44D4"/>
      </a:accent5>
      <a:accent6>
        <a:srgbClr val="47476C"/>
      </a:accent6>
      <a:hlink>
        <a:srgbClr val="0070C0"/>
      </a:hlink>
      <a:folHlink>
        <a:srgbClr val="8F32F6"/>
      </a:folHlink>
    </a:clrScheme>
    <a:fontScheme name="SSC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C-Powerpoint-Template-Blank Classification (2022)" id="{358C1F59-D8BA-4F3F-8BC9-97E81F7C2108}" vid="{583E8575-4914-454E-AB77-E6F6571FDB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A5861C9B80AD4E9BC127B0A7E1A047" ma:contentTypeVersion="15" ma:contentTypeDescription="Create a new document." ma:contentTypeScope="" ma:versionID="83c9eebe7af554fad3a9df2d964e4855">
  <xsd:schema xmlns:xsd="http://www.w3.org/2001/XMLSchema" xmlns:xs="http://www.w3.org/2001/XMLSchema" xmlns:p="http://schemas.microsoft.com/office/2006/metadata/properties" xmlns:ns2="fd66286f-cd2f-4628-8e8b-4f713f67fae0" xmlns:ns3="1b1d29c6-a309-4658-a5f5-7150c14c22c0" targetNamespace="http://schemas.microsoft.com/office/2006/metadata/properties" ma:root="true" ma:fieldsID="84b09aba8d0575bf7638669be24cff07" ns2:_="" ns3:_="">
    <xsd:import namespace="fd66286f-cd2f-4628-8e8b-4f713f67fae0"/>
    <xsd:import namespace="1b1d29c6-a309-4658-a5f5-7150c14c22c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6286f-cd2f-4628-8e8b-4f713f67f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44945db-1062-49f2-aa89-5404156f688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b1d29c6-a309-4658-a5f5-7150c14c22c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28e7e6d-236d-408e-a764-530aadabd7c2}" ma:internalName="TaxCatchAll" ma:showField="CatchAllData" ma:web="1b1d29c6-a309-4658-a5f5-7150c14c22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b1d29c6-a309-4658-a5f5-7150c14c22c0" xsi:nil="true"/>
    <lcf76f155ced4ddcb4097134ff3c332f xmlns="fd66286f-cd2f-4628-8e8b-4f713f67fae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28C7F4-3574-4128-8632-4A88A7B04D74}">
  <ds:schemaRefs>
    <ds:schemaRef ds:uri="1b1d29c6-a309-4658-a5f5-7150c14c22c0"/>
    <ds:schemaRef ds:uri="fd66286f-cd2f-4628-8e8b-4f713f67fa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118351-5B25-441D-9890-908C751A3A08}">
  <ds:schemaRefs>
    <ds:schemaRef ds:uri="1b1d29c6-a309-4658-a5f5-7150c14c22c0"/>
    <ds:schemaRef ds:uri="fd66286f-cd2f-4628-8e8b-4f713f67fa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1DC259-59B5-459A-B335-86E4DF64B3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SSC Theme</vt:lpstr>
      <vt:lpstr>NLP Toolkit</vt:lpstr>
      <vt:lpstr>NLP Toolkit </vt:lpstr>
      <vt:lpstr>ETL – Docx, pdf, html, txt.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PII detection using Presidio analyzer-AnalyzerEngine  </vt:lpstr>
      <vt:lpstr>PII detection using Presidio analyzer-AnalyzerEngine  </vt:lpstr>
      <vt:lpstr>PII detection using Presidio analyzer-AnalyzerEngine  </vt:lpstr>
      <vt:lpstr>PII detection using Presidio analyzer-AnalyzerEngine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Toolkit</dc:title>
  <dc:creator>Viraj Sunil Oke</dc:creator>
  <cp:revision>820</cp:revision>
  <dcterms:created xsi:type="dcterms:W3CDTF">2022-08-29T18:10:53Z</dcterms:created>
  <dcterms:modified xsi:type="dcterms:W3CDTF">2022-09-12T14:48:22Z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0x01010067A5861C9B80AD4E9BC127B0A7E1A047</vt:lpwstr>
  </property>
  <property fmtid="{D5CDD505-2E9C-101B-9397-08002B2CF9AE}" pid="3" name="MediaServiceImageTags">
    <vt:lpwstr/>
  </property>
</Properties>
</file>