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317" r:id="rId5"/>
    <p:sldId id="307" r:id="rId6"/>
    <p:sldId id="309" r:id="rId7"/>
    <p:sldId id="328" r:id="rId8"/>
    <p:sldId id="263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7" r:id="rId17"/>
    <p:sldId id="326" r:id="rId18"/>
    <p:sldId id="308" r:id="rId19"/>
    <p:sldId id="310" r:id="rId20"/>
    <p:sldId id="312" r:id="rId21"/>
    <p:sldId id="304" r:id="rId22"/>
    <p:sldId id="32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2/15/2025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2/15/2025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5E24E-9837-E445-BF73-7F427887D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AB944A-6593-72A5-CFAD-FDC51F2CF2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A435E6-CF9C-89F9-D6F7-DE16DFDB4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48EED-3AF6-5626-42B7-BED75D933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44898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58FFA-C344-2650-004E-C50AE0592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3926EA-36DE-91D4-3A2E-2420B99627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E9A452-5C63-C381-50DB-15E512B2B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98B59-C010-F4A6-BBBF-AB96A0B76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85212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11DBB-0638-36C8-44A5-179B34CC5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4AF88E-20D9-1C4B-131F-3D9810ED74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0CADB7-FB96-CA4B-1DED-B9B811D1C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86D6D-ADB0-0E8B-0829-057AFE2CEE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595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979B3-51D9-A407-4976-D7300FF09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63B43E-F498-CC3A-0625-AF57B4AE9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001646-EE8F-13F2-A220-CCA73B91A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AACA7-AF1F-8AC6-A453-55EFEA5A7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6954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611B9-2F72-E844-B396-2F1BAF82A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420AA4-57E4-CF6C-DCA8-FED5C8944F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24D8F1-586F-9B30-3EA9-D504794B5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065C3-D579-9ED2-283D-69B957D22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56839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10907-AA87-AC01-7638-EE9402096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E14029-1969-7E04-1800-35ABF3B54F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875F47-09DA-9B63-5AE5-64B4AA461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04B68-97D2-E46C-B62B-68D11E3045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40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0B263-7729-EF29-53DD-168F3583E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5A678-E9FB-F1C6-7CEC-F15C914FAF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6C5E80-718C-D992-D87F-87404B856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DC71D-1276-EBFB-88B9-7893E6339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63389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5E6F8-8ECD-B6B2-A2B5-9A926CE15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DBDC7E-5CBB-D653-B183-C4F2D781C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5635A-993D-D92B-E7DB-838E673B2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E81C0F-924B-DEA0-82E1-EAED397CE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6289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5BE6F-D137-5FA3-C6E1-16EEACDB3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F78110-3D23-4877-6CE8-4C41421AC7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5A1FA1-A5B0-6585-3F7A-E3A6027C2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F2A17-0C10-B48C-88FE-898695BE6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936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FE5CF-6DAF-E751-3905-AB7A2D7DB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B02D7E-95BA-736E-213B-C9408AFA12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84881A-179B-8038-CED9-E59F93B73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20A56-4C90-55C7-2ADD-44A9BE5951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8588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D0E42-CD60-F2B5-35FC-047A54550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2A176B-2427-8F2B-A297-24B576D56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50BCF8-7208-8A12-E838-1666499B0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9A6F31-74DB-82A1-54E5-00C302D83F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3335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1112362"/>
            <a:ext cx="10360152" cy="1913641"/>
          </a:xfrm>
        </p:spPr>
        <p:txBody>
          <a:bodyPr anchor="ctr"/>
          <a:lstStyle/>
          <a:p>
            <a:br>
              <a:rPr lang="en-US" dirty="0"/>
            </a:br>
            <a:r>
              <a:rPr lang="en-US" dirty="0"/>
              <a:t>INVOICE ASSISTANT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823F5B-F3C9-A2CB-32F6-B19A9BD94015}"/>
              </a:ext>
            </a:extLst>
          </p:cNvPr>
          <p:cNvSpPr txBox="1"/>
          <p:nvPr/>
        </p:nvSpPr>
        <p:spPr>
          <a:xfrm>
            <a:off x="5517823" y="5060972"/>
            <a:ext cx="667417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+mj-lt"/>
                <a:ea typeface="+mj-ea"/>
                <a:cs typeface="+mj-cs"/>
              </a:rPr>
              <a:t>Presented</a:t>
            </a:r>
            <a:r>
              <a:rPr lang="en-US" sz="2600" dirty="0"/>
              <a:t> </a:t>
            </a:r>
            <a:r>
              <a:rPr lang="en-US" sz="2600" dirty="0">
                <a:latin typeface="+mj-lt"/>
                <a:ea typeface="+mj-ea"/>
                <a:cs typeface="+mj-cs"/>
              </a:rPr>
              <a:t>by :- Viraj Tank</a:t>
            </a:r>
            <a:br>
              <a:rPr lang="en-US" sz="2600" dirty="0">
                <a:latin typeface="+mj-lt"/>
                <a:ea typeface="+mj-ea"/>
                <a:cs typeface="+mj-cs"/>
              </a:rPr>
            </a:br>
            <a:r>
              <a:rPr lang="en-IN" sz="2600" dirty="0">
                <a:latin typeface="+mj-lt"/>
                <a:ea typeface="+mj-ea"/>
                <a:cs typeface="+mj-cs"/>
              </a:rPr>
              <a:t>Faculty Supervisor :- Dr. </a:t>
            </a:r>
            <a:r>
              <a:rPr lang="en-IN" sz="2600" dirty="0" err="1">
                <a:latin typeface="+mj-lt"/>
                <a:ea typeface="+mj-ea"/>
                <a:cs typeface="+mj-cs"/>
              </a:rPr>
              <a:t>NarendraKumar</a:t>
            </a:r>
            <a:r>
              <a:rPr lang="en-IN" sz="2600" dirty="0">
                <a:latin typeface="+mj-lt"/>
                <a:ea typeface="+mj-ea"/>
                <a:cs typeface="+mj-cs"/>
              </a:rPr>
              <a:t> Chauhan</a:t>
            </a:r>
            <a:br>
              <a:rPr lang="en-IN" sz="2600" dirty="0">
                <a:latin typeface="+mj-lt"/>
                <a:ea typeface="+mj-ea"/>
                <a:cs typeface="+mj-cs"/>
              </a:rPr>
            </a:br>
            <a:r>
              <a:rPr lang="en-IN" sz="2600" dirty="0">
                <a:latin typeface="+mj-lt"/>
                <a:ea typeface="+mj-ea"/>
                <a:cs typeface="+mj-cs"/>
              </a:rPr>
              <a:t>External Guide :- Mr. Umesh </a:t>
            </a:r>
            <a:r>
              <a:rPr lang="en-IN" sz="2600" dirty="0" err="1">
                <a:latin typeface="+mj-lt"/>
                <a:ea typeface="+mj-ea"/>
                <a:cs typeface="+mj-cs"/>
              </a:rPr>
              <a:t>Ghediya</a:t>
            </a:r>
            <a:endParaRPr lang="en-IN" sz="26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A96C90-D18B-2342-A130-AEA58CBDB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10B09D6-7A81-DC74-C0B9-C7FEE4EC3224}"/>
              </a:ext>
            </a:extLst>
          </p:cNvPr>
          <p:cNvSpPr txBox="1"/>
          <p:nvPr/>
        </p:nvSpPr>
        <p:spPr>
          <a:xfrm>
            <a:off x="3623187" y="555522"/>
            <a:ext cx="7356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The extracted text is cleaned and converted into JSON format. If valid, the data is saved as a JSON file.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EFD4FE-4854-8929-01C7-4F47CB80CAB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429000"/>
            <a:ext cx="95440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40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C5FF31-82B5-9612-C7A5-73633BA3E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43641BC-A771-19B3-8B92-A067C986E936}"/>
              </a:ext>
            </a:extLst>
          </p:cNvPr>
          <p:cNvSpPr txBox="1"/>
          <p:nvPr/>
        </p:nvSpPr>
        <p:spPr>
          <a:xfrm>
            <a:off x="3623187" y="555522"/>
            <a:ext cx="7356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The data is saved as a JSON file in the user’s directory and sent to the user. If the response is not valid JSON, the raw text is shared instead.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0C9F19-2274-1872-3507-34AEEA1C6657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433965"/>
            <a:ext cx="9544050" cy="29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9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98D963-54B5-BC9A-8B73-D7554CC3D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656F8B6-4398-ABCB-DB57-89C13D31ACF2}"/>
              </a:ext>
            </a:extLst>
          </p:cNvPr>
          <p:cNvSpPr txBox="1"/>
          <p:nvPr/>
        </p:nvSpPr>
        <p:spPr>
          <a:xfrm>
            <a:off x="3623187" y="555522"/>
            <a:ext cx="73565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Now in next step it allows users to ask questions about their uploaded invoice. It first checks if the user has uploaded an invoice; if not, it prompts them to do so. 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596377-DC78-C363-D681-15F3D222DF4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429000"/>
            <a:ext cx="95440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508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A3CCA7-A60F-1E53-852F-F22D97CE1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012B75-9DCD-FDA9-140E-B9CF253E89D3}"/>
              </a:ext>
            </a:extLst>
          </p:cNvPr>
          <p:cNvSpPr txBox="1"/>
          <p:nvPr/>
        </p:nvSpPr>
        <p:spPr>
          <a:xfrm>
            <a:off x="3623187" y="555522"/>
            <a:ext cx="73565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The user’s question is formatted into a structured prompt for Google Gemini, which extracts relevant details from the invoice and responds back to user with an answer.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328EEC-954E-F132-EE3D-840AEECEE5D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48436" y="3429000"/>
            <a:ext cx="5353050" cy="29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1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87A575-B911-309E-1712-365C24242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FB3088D-6B7E-CDB4-E8F1-88748CDDAB59}"/>
              </a:ext>
            </a:extLst>
          </p:cNvPr>
          <p:cNvSpPr txBox="1"/>
          <p:nvPr/>
        </p:nvSpPr>
        <p:spPr>
          <a:xfrm>
            <a:off x="3623187" y="555522"/>
            <a:ext cx="73565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Lastly it clears the user’s session by removing their data, ensuring a fresh start for the next interaction. It then sends a message confirming that the session has ended and instructs the user to restart with the /start command if they want to process another invoice.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87F8EA-A1B9-A781-9D32-44F8CFF3213E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948436" y="3429000"/>
            <a:ext cx="53530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590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B3158BC-215A-7B06-7BA2-8FBBEB836BD1}"/>
              </a:ext>
            </a:extLst>
          </p:cNvPr>
          <p:cNvSpPr txBox="1"/>
          <p:nvPr/>
        </p:nvSpPr>
        <p:spPr>
          <a:xfrm>
            <a:off x="425778" y="1244338"/>
            <a:ext cx="4911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+mj-lt"/>
              </a:rPr>
              <a:t>Project Demonstration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62E73-B9A7-5452-C992-6BF4AC4843F5}"/>
              </a:ext>
            </a:extLst>
          </p:cNvPr>
          <p:cNvSpPr txBox="1"/>
          <p:nvPr/>
        </p:nvSpPr>
        <p:spPr>
          <a:xfrm>
            <a:off x="425778" y="2205872"/>
            <a:ext cx="772840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How to Use the Invoice Assistant :-</a:t>
            </a:r>
            <a:endParaRPr lang="en-IN" sz="2000" dirty="0"/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/>
              <a:t>Scan the QR Code to access the Telegram bot.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/>
              <a:t>Start the bot by clicking Start or using the /start command.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/>
              <a:t>Upload an invoice in PDF or image format (JPG, PNG, JPEG).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/>
              <a:t>The bot processes the invoice, extracts key details, and organizes them into JSON format.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/>
              <a:t>The extracted details are sent back to the user, and a JSON file is generated.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/>
              <a:t>The user can ask specific questions about the invoice using /ask &lt;question&gt;.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sz="2000" dirty="0"/>
              <a:t>Once done, the user can end the session with /end, clearing the current data.</a:t>
            </a:r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04BEBFC-9829-3B0E-2329-2B3E4660D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049" y="3233393"/>
            <a:ext cx="2197173" cy="254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Result &amp; Observation’s 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399" y="2039112"/>
            <a:ext cx="9436231" cy="3877055"/>
          </a:xfrm>
        </p:spPr>
        <p:txBody>
          <a:bodyPr>
            <a:noAutofit/>
          </a:bodyPr>
          <a:lstStyle/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/>
              <a:t>The bot successfully extracts and organizes invoice details into a structured JSON format.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/>
              <a:t>Google Gemini provides accurate results, even for different invoice layouts.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/>
              <a:t>When providing multiple invoices at a time it extracts data from all invoices but answers only to the last invoice uploaded.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/>
              <a:t>Sometimes when there is connection issue we have retry mechanism which ensures smooth operation.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/>
              <a:t>Logging helps in debugging issues and tracking user interactions efficiently.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/>
              <a:t>Some invoices with unclear text or poor image quality may result in incomplete or inaccurate extraction.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en-US" dirty="0"/>
              <a:t>In this we can still </a:t>
            </a:r>
            <a:r>
              <a:rPr lang="en-US" dirty="0" err="1"/>
              <a:t>optimise</a:t>
            </a:r>
            <a:r>
              <a:rPr lang="en-US" dirty="0"/>
              <a:t> the input prompts for further accuracy for complex layouts. </a:t>
            </a: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Conclusion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2D15411-124E-E5AF-5B3B-878E5A5416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10746558" cy="3904488"/>
          </a:xfrm>
        </p:spPr>
        <p:txBody>
          <a:bodyPr>
            <a:no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The Invoice Assistant automates invoice data extraction from PDFs and images.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Google Gemini processes various invoice formats and provides accurate responses.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Retry mechanisms and logging ensure smooth operation, even during network issues.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The bot runs only while the code is active in VS Code; it stops if the script is terminated.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For continuous deployment, platforms like AWS, Google Cloud, or Microsoft Azure can be used.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Extraction accuracy depends on image quality; blurry or low-resolution invoices may cause errors.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The free tier of Google Gemini has request limits, which may slow down processing for multiple page  invoices.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Struggles with handwritten invoices or non-standard layouts, requiring better OCR solutions.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/>
              <a:t>Despite limitations, it streamlines invoice management, reduces manual work, and improves efficiency.</a:t>
            </a:r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2313" y="801278"/>
            <a:ext cx="4867374" cy="1234911"/>
          </a:xfrm>
        </p:spPr>
        <p:txBody>
          <a:bodyPr/>
          <a:lstStyle/>
          <a:p>
            <a:r>
              <a:rPr lang="en-US" dirty="0"/>
              <a:t>Any Questions ?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7EE740-1612-3773-DD57-14610A24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A962349B-E2BB-958F-D58B-AAFD94261431}"/>
              </a:ext>
            </a:extLst>
          </p:cNvPr>
          <p:cNvSpPr txBox="1">
            <a:spLocks/>
          </p:cNvSpPr>
          <p:nvPr/>
        </p:nvSpPr>
        <p:spPr>
          <a:xfrm>
            <a:off x="2178376" y="2811544"/>
            <a:ext cx="7835245" cy="1234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 for Your Time!</a:t>
            </a:r>
          </a:p>
        </p:txBody>
      </p:sp>
    </p:spTree>
    <p:extLst>
      <p:ext uri="{BB962C8B-B14F-4D97-AF65-F5344CB8AC3E}">
        <p14:creationId xmlns:p14="http://schemas.microsoft.com/office/powerpoint/2010/main" val="260313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9126000"/>
              </p:ext>
            </p:extLst>
          </p:nvPr>
        </p:nvGraphicFramePr>
        <p:xfrm>
          <a:off x="7453576" y="481323"/>
          <a:ext cx="4190999" cy="6227557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84411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13339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FLOWCHART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00354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WORKFLOW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PROJECT DEMONSTRATION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15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7669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/>
                        <a:t>RESULT &amp; OBSERVATIONS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923826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CONCLUSION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17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364176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401791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INTRODUCTION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2039112"/>
            <a:ext cx="10510887" cy="3356576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In today's digital world, managing invoices manually can be time-consuming and error-prone. The </a:t>
            </a:r>
            <a:r>
              <a:rPr lang="en-US" b="1" dirty="0"/>
              <a:t>Invoice Assistant </a:t>
            </a:r>
            <a:r>
              <a:rPr lang="en-US" dirty="0"/>
              <a:t>is designed to automate the extraction and analysis of invoice data using </a:t>
            </a:r>
            <a:r>
              <a:rPr lang="en-US" b="1" dirty="0"/>
              <a:t>artificial intelligence</a:t>
            </a:r>
            <a:r>
              <a:rPr lang="en-US" dirty="0"/>
              <a:t>. This project integrates a </a:t>
            </a:r>
            <a:r>
              <a:rPr lang="en-US" b="1" dirty="0"/>
              <a:t>Telegram bot </a:t>
            </a:r>
            <a:r>
              <a:rPr lang="en-US" dirty="0"/>
              <a:t>that allows users to upload invoices in PDF or image format, which are then processed using </a:t>
            </a:r>
            <a:r>
              <a:rPr lang="en-US" b="1" dirty="0"/>
              <a:t>Google Gemini </a:t>
            </a:r>
            <a:r>
              <a:rPr lang="en-US" dirty="0"/>
              <a:t>to extract key details such as supplier information, invoice numbers, itemized lists, and payment details.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The extracted data is structured into a </a:t>
            </a:r>
            <a:r>
              <a:rPr lang="en-US" b="1" dirty="0"/>
              <a:t>JSON</a:t>
            </a:r>
            <a:r>
              <a:rPr lang="en-US" dirty="0"/>
              <a:t> format, making it easy to store, analyze, and retrieve information. Additionally, users can interactively query the bot about specific invoice details, enhancing accessibility and usability. </a:t>
            </a: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C455E-16A5-24FC-1F73-70FDDD16B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2CF5-2573-7A71-E397-1FE090C4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820195-E260-E53F-4987-8BEA0F4C6BF4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55034" y="310188"/>
            <a:ext cx="6947703" cy="623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18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279997F-DF37-71BF-63AA-0534F0C64D13}"/>
              </a:ext>
            </a:extLst>
          </p:cNvPr>
          <p:cNvSpPr txBox="1"/>
          <p:nvPr/>
        </p:nvSpPr>
        <p:spPr>
          <a:xfrm>
            <a:off x="3623187" y="555522"/>
            <a:ext cx="73565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The start function responds to the /start command by greeting the user and instructing them to upload an invoice file. It runs asynchronously to ensure smooth interaction without delays. </a:t>
            </a:r>
            <a:endParaRPr lang="en-IN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B7E928-58A4-22ED-CCE7-210E381AF6F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429000"/>
            <a:ext cx="9544050" cy="29670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BC46842-C4DD-7ED4-3BAD-68636157C2A7}"/>
              </a:ext>
            </a:extLst>
          </p:cNvPr>
          <p:cNvSpPr txBox="1"/>
          <p:nvPr/>
        </p:nvSpPr>
        <p:spPr>
          <a:xfrm>
            <a:off x="94268" y="878688"/>
            <a:ext cx="36104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accent1"/>
                </a:solidFill>
                <a:latin typeface="+mj-lt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20318D-61C9-949D-986F-BE7AC70A8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9B9F39A-171D-D401-0DD0-D145798B5531}"/>
              </a:ext>
            </a:extLst>
          </p:cNvPr>
          <p:cNvSpPr txBox="1"/>
          <p:nvPr/>
        </p:nvSpPr>
        <p:spPr>
          <a:xfrm>
            <a:off x="3623187" y="555522"/>
            <a:ext cx="7356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Then it manages file uploads from users while handling connection errors. It first checks if the uploaded file is a supported format (PDF or image).</a:t>
            </a:r>
            <a:endParaRPr lang="en-IN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0BAE30-3F75-D265-1D7D-4B90569CA81A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429000"/>
            <a:ext cx="95440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04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ADC851-FF37-0A3A-7FF1-FCABD8570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B11B164-2848-99FA-A753-D7FB22FA9D03}"/>
              </a:ext>
            </a:extLst>
          </p:cNvPr>
          <p:cNvSpPr txBox="1"/>
          <p:nvPr/>
        </p:nvSpPr>
        <p:spPr>
          <a:xfrm>
            <a:off x="3623187" y="555522"/>
            <a:ext cx="7356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If the file is a PDF, it is converted into an image for further processing. Then it creates a user specific directory and downloads the file.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10E612-9AF1-2BC2-A678-B6C1669185E8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429000"/>
            <a:ext cx="9544050" cy="29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57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4125A5-7A0C-DBAB-3D78-4F2CCA408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FC73BDF-9948-30FE-4DA8-A0B91926B772}"/>
              </a:ext>
            </a:extLst>
          </p:cNvPr>
          <p:cNvSpPr txBox="1"/>
          <p:nvPr/>
        </p:nvSpPr>
        <p:spPr>
          <a:xfrm>
            <a:off x="3623187" y="555522"/>
            <a:ext cx="7356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For next step now it sends the invoice image to Google Gemini for text extraction and processes the extracted data.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2134BA-E047-3770-2EFB-2D7E4747D02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429000"/>
            <a:ext cx="9544050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24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8C066C-7CFB-5E5E-5B35-AE8C1646C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AB5176F-CD66-605C-3BEB-63F72B5BEF11}"/>
              </a:ext>
            </a:extLst>
          </p:cNvPr>
          <p:cNvSpPr txBox="1"/>
          <p:nvPr/>
        </p:nvSpPr>
        <p:spPr>
          <a:xfrm>
            <a:off x="3623187" y="555522"/>
            <a:ext cx="73565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The extracted text is cleaned. That is it removes extra </a:t>
            </a:r>
            <a:r>
              <a:rPr lang="en-IN" sz="2800" dirty="0"/>
              <a:t>characters with might hinder us while converting it to JSON file.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FC7554-3227-6752-40C5-997A48ADE195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429000"/>
            <a:ext cx="9544050" cy="2967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3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6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78F8133A-E2A2-455B-ADAC-C725C435BB17}">
  <we:reference id="wa200000113" version="1.0.0.0" store="en-US" storeType="OMEX"/>
  <we:alternateReferences>
    <we:reference id="wa200000113" version="1.0.0.0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466DA5B-A38B-46BE-A058-4A050D1F8CF4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{D66504B6-13F1-4571-8C9A-A0FC56229C44}tf11964407_win32</Template>
  <TotalTime>248</TotalTime>
  <Words>856</Words>
  <Application>Microsoft Office PowerPoint</Application>
  <PresentationFormat>Widescreen</PresentationFormat>
  <Paragraphs>79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Gill Sans Nova Light</vt:lpstr>
      <vt:lpstr>Sagona Book</vt:lpstr>
      <vt:lpstr>Custom</vt:lpstr>
      <vt:lpstr> INVOICE ASSISTANT</vt:lpstr>
      <vt:lpstr>Agenda</vt:lpstr>
      <vt:lpstr>INTRODUCTION</vt:lpstr>
      <vt:lpstr>Flowchart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&amp; Observation’s </vt:lpstr>
      <vt:lpstr>Conclusion</vt:lpstr>
      <vt:lpstr>Any Questions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Viraj Tank</dc:creator>
  <cp:lastModifiedBy>Viraj Tank</cp:lastModifiedBy>
  <cp:revision>2</cp:revision>
  <dcterms:created xsi:type="dcterms:W3CDTF">2025-02-15T09:19:13Z</dcterms:created>
  <dcterms:modified xsi:type="dcterms:W3CDTF">2025-02-15T13:27:21Z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